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47"/>
  </p:notesMasterIdLst>
  <p:handoutMasterIdLst>
    <p:handoutMasterId r:id="rId48"/>
  </p:handoutMasterIdLst>
  <p:sldIdLst>
    <p:sldId id="399" r:id="rId2"/>
    <p:sldId id="2142534030" r:id="rId3"/>
    <p:sldId id="404" r:id="rId4"/>
    <p:sldId id="2147482286" r:id="rId5"/>
    <p:sldId id="2147482283" r:id="rId6"/>
    <p:sldId id="2147481193" r:id="rId7"/>
    <p:sldId id="405" r:id="rId8"/>
    <p:sldId id="536" r:id="rId9"/>
    <p:sldId id="2147481195" r:id="rId10"/>
    <p:sldId id="2147481254" r:id="rId11"/>
    <p:sldId id="2147481202" r:id="rId12"/>
    <p:sldId id="2147481212" r:id="rId13"/>
    <p:sldId id="2147482832" r:id="rId14"/>
    <p:sldId id="2147482280" r:id="rId15"/>
    <p:sldId id="2147481255" r:id="rId16"/>
    <p:sldId id="2147481236" r:id="rId17"/>
    <p:sldId id="2147482287" r:id="rId18"/>
    <p:sldId id="2147481215" r:id="rId19"/>
    <p:sldId id="2147482873" r:id="rId20"/>
    <p:sldId id="2147481754" r:id="rId21"/>
    <p:sldId id="2147481252" r:id="rId22"/>
    <p:sldId id="2147481229" r:id="rId23"/>
    <p:sldId id="2147482159" r:id="rId24"/>
    <p:sldId id="2147481233" r:id="rId25"/>
    <p:sldId id="2147481230" r:id="rId26"/>
    <p:sldId id="2147481231" r:id="rId27"/>
    <p:sldId id="2147481232" r:id="rId28"/>
    <p:sldId id="2147482290" r:id="rId29"/>
    <p:sldId id="2147482281" r:id="rId30"/>
    <p:sldId id="2147481238" r:id="rId31"/>
    <p:sldId id="2147482276" r:id="rId32"/>
    <p:sldId id="2147481253" r:id="rId33"/>
    <p:sldId id="2147481184" r:id="rId34"/>
    <p:sldId id="2147481331" r:id="rId35"/>
    <p:sldId id="2147482312" r:id="rId36"/>
    <p:sldId id="2147482337" r:id="rId37"/>
    <p:sldId id="2147482338" r:id="rId38"/>
    <p:sldId id="2147482294" r:id="rId39"/>
    <p:sldId id="2147482295" r:id="rId40"/>
    <p:sldId id="2147482282" r:id="rId41"/>
    <p:sldId id="2147481752" r:id="rId42"/>
    <p:sldId id="2147482291" r:id="rId43"/>
    <p:sldId id="562" r:id="rId44"/>
    <p:sldId id="2147482292" r:id="rId45"/>
    <p:sldId id="439" r:id="rId46"/>
  </p:sldIdLst>
  <p:sldSz cx="24387175" cy="13716000"/>
  <p:notesSz cx="6858000" cy="9144000"/>
  <p:embeddedFontLst>
    <p:embeddedFont>
      <p:font typeface="IBM Plex Mono Medm" panose="020B0509050203000203" pitchFamily="49" charset="77"/>
      <p:regular r:id="rId49"/>
      <p:bold r:id="rId50"/>
      <p:italic r:id="rId51"/>
      <p:boldItalic r:id="rId52"/>
    </p:embeddedFont>
    <p:embeddedFont>
      <p:font typeface="IBM Plex Sans" panose="020B0503050203000203" pitchFamily="34" charset="0"/>
      <p:regular r:id="rId53"/>
      <p:bold r:id="rId54"/>
      <p:italic r:id="rId54"/>
      <p:boldItalic r:id="rId54"/>
    </p:embeddedFont>
    <p:embeddedFont>
      <p:font typeface="IBM Plex Sans ExtLt" panose="020B0303050203000203" pitchFamily="34" charset="0"/>
      <p:regular r:id="rId55"/>
      <p:bold r:id="rId56"/>
      <p:italic r:id="rId57"/>
      <p:boldItalic r:id="rId58"/>
    </p:embeddedFont>
    <p:embeddedFont>
      <p:font typeface="IBM Plex Sans Light" panose="020B0403050203000203" pitchFamily="34" charset="0"/>
      <p:regular r:id="rId54"/>
      <p:italic r:id="rId54"/>
    </p:embeddedFont>
    <p:embeddedFont>
      <p:font typeface="IBM Plex Sans Medm" panose="020B0503050203000203" pitchFamily="34" charset="0"/>
      <p:regular r:id="rId59"/>
      <p:bold r:id="rId60"/>
      <p:italic r:id="rId61"/>
      <p:boldItalic r:id="rId62"/>
    </p:embeddedFont>
    <p:embeddedFont>
      <p:font typeface="IBM Plex Sans Regular" panose="020B0503050203000203" pitchFamily="34" charset="0"/>
      <p:regular r:id="rId63"/>
      <p:bold r:id="rId64"/>
      <p:italic r:id="rId65"/>
      <p:boldItalic r:id="rId66"/>
    </p:embeddedFont>
    <p:embeddedFont>
      <p:font typeface="IBM Plex Sans SmBld" panose="020B0503050203000203" pitchFamily="34" charset="0"/>
      <p:regular r:id="rId67"/>
      <p:bold r:id="rId68"/>
      <p:italic r:id="rId69"/>
      <p:boldItalic r:id="rId70"/>
    </p:embeddedFont>
    <p:embeddedFont>
      <p:font typeface="IBM Plex Sans Text" panose="020B0503050203000203" pitchFamily="34" charset="0"/>
      <p:regular r:id="rId71"/>
      <p:italic r:id="rId72"/>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C383304-A8AD-8B44-B765-DC419A2429EF}">
          <p14:sldIdLst>
            <p14:sldId id="399"/>
            <p14:sldId id="2142534030"/>
            <p14:sldId id="404"/>
            <p14:sldId id="2147482286"/>
            <p14:sldId id="2147482283"/>
            <p14:sldId id="2147481193"/>
            <p14:sldId id="405"/>
          </p14:sldIdLst>
        </p14:section>
        <p14:section name="Foundation model and generative AI" id="{2561BA22-0A81-CE4C-B543-BEC839E5B18F}">
          <p14:sldIdLst>
            <p14:sldId id="536"/>
            <p14:sldId id="2147481195"/>
            <p14:sldId id="2147481254"/>
            <p14:sldId id="2147481202"/>
            <p14:sldId id="2147481212"/>
          </p14:sldIdLst>
        </p14:section>
        <p14:section name="watsonx" id="{8061D4CF-C1BF-B247-9EC0-A811B8E0ED2E}">
          <p14:sldIdLst>
            <p14:sldId id="2147482832"/>
            <p14:sldId id="2147482280"/>
            <p14:sldId id="2147481255"/>
            <p14:sldId id="2147481236"/>
          </p14:sldIdLst>
        </p14:section>
        <p14:section name="watsonx.ai foundation models" id="{315BDC15-4719-9743-9B09-573FB33B872F}">
          <p14:sldIdLst>
            <p14:sldId id="2147482287"/>
            <p14:sldId id="2147481215"/>
            <p14:sldId id="2147482873"/>
            <p14:sldId id="2147481754"/>
            <p14:sldId id="2147481252"/>
          </p14:sldIdLst>
        </p14:section>
        <p14:section name="watsonx.ai prompt engineering" id="{1524284D-139C-5941-A2DA-410CE06B654A}">
          <p14:sldIdLst>
            <p14:sldId id="2147481229"/>
            <p14:sldId id="2147482159"/>
            <p14:sldId id="2147481233"/>
            <p14:sldId id="2147481230"/>
            <p14:sldId id="2147481231"/>
            <p14:sldId id="2147481232"/>
          </p14:sldIdLst>
        </p14:section>
        <p14:section name="watsonx.ai prompt tuning" id="{BBEA40FE-68A3-6647-BAB3-91F665A78D2F}">
          <p14:sldIdLst>
            <p14:sldId id="2147482290"/>
            <p14:sldId id="2147482281"/>
            <p14:sldId id="2147481238"/>
          </p14:sldIdLst>
        </p14:section>
        <p14:section name="watsonx.ai synthetic data generatoe" id="{EB3F86E9-B8B3-3D4E-ACC4-CBE410A22D88}">
          <p14:sldIdLst>
            <p14:sldId id="2147482276"/>
          </p14:sldIdLst>
        </p14:section>
        <p14:section name="watsonx.ai with others" id="{46A5ADA9-897A-964A-A6E1-FED91EC791E7}">
          <p14:sldIdLst>
            <p14:sldId id="2147481253"/>
            <p14:sldId id="2147481184"/>
            <p14:sldId id="2147481331"/>
          </p14:sldIdLst>
        </p14:section>
        <p14:section name="Price comparison" id="{3753C7EA-72FC-8648-9AD3-0ED6D6652872}">
          <p14:sldIdLst>
            <p14:sldId id="2147482312"/>
            <p14:sldId id="2147482337"/>
            <p14:sldId id="2147482338"/>
          </p14:sldIdLst>
        </p14:section>
        <p14:section name="Seller section" id="{2DC67847-25C8-BE4D-BC3E-7D632D7938BF}">
          <p14:sldIdLst>
            <p14:sldId id="2147482294"/>
            <p14:sldId id="2147482295"/>
            <p14:sldId id="2147482282"/>
            <p14:sldId id="2147481752"/>
            <p14:sldId id="2147482291"/>
            <p14:sldId id="562"/>
            <p14:sldId id="2147482292"/>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386E19-0233-17E2-3A5F-2FBF39B295FE}" name="Felix Lee" initials="FL" userId="S::felix@ca.ibm.com::39aa525f-ea77-4dd7-8672-d5c0c55a85df" providerId="AD"/>
  <p188:author id="{DAC8B425-75D4-2AA5-7C69-C79DDEAECB22}" name="Gina Hawkins1" initials="GH" userId="S::Gina.Hawkins1@ibm.com::105b048f-3102-44e2-8dc1-3fc7dfb733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FE"/>
    <a:srgbClr val="82CFFF"/>
    <a:srgbClr val="CFE1FF"/>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23"/>
    <p:restoredTop sz="57397" autoAdjust="0"/>
  </p:normalViewPr>
  <p:slideViewPr>
    <p:cSldViewPr snapToGrid="0" snapToObjects="1">
      <p:cViewPr varScale="1">
        <p:scale>
          <a:sx n="35" d="100"/>
          <a:sy n="35" d="100"/>
        </p:scale>
        <p:origin x="3288" y="176"/>
      </p:cViewPr>
      <p:guideLst/>
    </p:cSldViewPr>
  </p:slideViewPr>
  <p:outlineViewPr>
    <p:cViewPr>
      <p:scale>
        <a:sx n="33" d="100"/>
        <a:sy n="33" d="100"/>
      </p:scale>
      <p:origin x="0" y="-59992"/>
    </p:cViewPr>
  </p:outlineViewPr>
  <p:notesTextViewPr>
    <p:cViewPr>
      <p:scale>
        <a:sx n="1" d="1"/>
        <a:sy n="1" d="1"/>
      </p:scale>
      <p:origin x="0" y="-1432"/>
    </p:cViewPr>
  </p:notesTextViewPr>
  <p:sorterViewPr>
    <p:cViewPr>
      <p:scale>
        <a:sx n="66" d="100"/>
        <a:sy n="66" d="100"/>
      </p:scale>
      <p:origin x="0" y="0"/>
    </p:cViewPr>
  </p:sorterViewPr>
  <p:notesViewPr>
    <p:cSldViewPr snapToGrid="0" snapToObjects="1">
      <p:cViewPr varScale="1">
        <p:scale>
          <a:sx n="97" d="100"/>
          <a:sy n="97" d="100"/>
        </p:scale>
        <p:origin x="4328"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commentAuthors" Target="commentAuthor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felixl\Downloads\Working%20xl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2400" dirty="0"/>
              <a:t>Months to reach 1 M</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Sheet1!$B$114</c:f>
              <c:strCache>
                <c:ptCount val="1"/>
                <c:pt idx="0">
                  <c:v>Months to reach 1 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Sheet1!$A$115:$A$119</c:f>
              <c:strCache>
                <c:ptCount val="5"/>
                <c:pt idx="0">
                  <c:v>Twitter</c:v>
                </c:pt>
                <c:pt idx="1">
                  <c:v>Facebook</c:v>
                </c:pt>
                <c:pt idx="2">
                  <c:v>Spotify</c:v>
                </c:pt>
                <c:pt idx="3">
                  <c:v>Instagram</c:v>
                </c:pt>
                <c:pt idx="4">
                  <c:v>ChatGPT</c:v>
                </c:pt>
              </c:strCache>
            </c:strRef>
          </c:cat>
          <c:val>
            <c:numRef>
              <c:f>Sheet1!$B$115:$B$119</c:f>
              <c:numCache>
                <c:formatCode>General</c:formatCode>
                <c:ptCount val="5"/>
                <c:pt idx="0">
                  <c:v>24</c:v>
                </c:pt>
                <c:pt idx="1">
                  <c:v>10</c:v>
                </c:pt>
                <c:pt idx="2">
                  <c:v>5</c:v>
                </c:pt>
                <c:pt idx="3">
                  <c:v>2.5</c:v>
                </c:pt>
                <c:pt idx="4">
                  <c:v>0.16600000000000001</c:v>
                </c:pt>
              </c:numCache>
            </c:numRef>
          </c:val>
          <c:extLst>
            <c:ext xmlns:c16="http://schemas.microsoft.com/office/drawing/2014/chart" uri="{C3380CC4-5D6E-409C-BE32-E72D297353CC}">
              <c16:uniqueId val="{00000000-FA22-6642-A1B7-6CA4A9A22330}"/>
            </c:ext>
          </c:extLst>
        </c:ser>
        <c:dLbls>
          <c:dLblPos val="outEnd"/>
          <c:showLegendKey val="0"/>
          <c:showVal val="1"/>
          <c:showCatName val="0"/>
          <c:showSerName val="0"/>
          <c:showPercent val="0"/>
          <c:showBubbleSize val="0"/>
        </c:dLbls>
        <c:gapWidth val="182"/>
        <c:axId val="320009360"/>
        <c:axId val="320011632"/>
      </c:barChart>
      <c:catAx>
        <c:axId val="3200093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20011632"/>
        <c:crosses val="autoZero"/>
        <c:auto val="1"/>
        <c:lblAlgn val="ctr"/>
        <c:lblOffset val="100"/>
        <c:noMultiLvlLbl val="0"/>
      </c:catAx>
      <c:valAx>
        <c:axId val="320011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2400" dirty="0"/>
                  <a:t>Month</a:t>
                </a:r>
              </a:p>
            </c:rich>
          </c:tx>
          <c:layout>
            <c:manualLayout>
              <c:xMode val="edge"/>
              <c:yMode val="edge"/>
              <c:x val="0.45378718959742614"/>
              <c:y val="0.880387412743436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20009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5T18:47:30.884"/>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inyurl.com/y6kzxu3v"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gartner.com/en/articles/what-s-new-in-artificial-intelligence-from-the-2022-gartner-hype-cycl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inyurl.com/yc38cfm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ibm.com/blog/what-is-generative-A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search.ibm.com/blog/what-is-ai-prompt-tuni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ibm.seismic.com/Link/Content/DCM9h4qhBCmX2GHWWPVf6DWQj68j"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ibm.biz/watsonxPilotProgra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yourlearning.ibm.com/activity/PLAN-402D037C5668"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gartner.com/document/4022148?ref=solrAll&amp;refval=367313691" TargetMode="External"/><Relationship Id="rId3" Type="http://schemas.openxmlformats.org/officeDocument/2006/relationships/hyperlink" Target="https://www.ibm.com/account/reg/us-en/signup?formid=urx-51950" TargetMode="External"/><Relationship Id="rId7" Type="http://schemas.openxmlformats.org/officeDocument/2006/relationships/hyperlink" Target="https://www.gartner.com/document/4154599?ref=solrAll&amp;refval=36731355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gartner.com/document/4014812?ref=solrAll&amp;refval=367313295" TargetMode="External"/><Relationship Id="rId5" Type="http://schemas.openxmlformats.org/officeDocument/2006/relationships/hyperlink" Target="https://www.ibm.com/downloads/cas/9X4AX5WK" TargetMode="External"/><Relationship Id="rId4" Type="http://schemas.openxmlformats.org/officeDocument/2006/relationships/hyperlink" Target="https://www.ibm.com/blog/ibm-named-a-leader-in-the-forrester-wave-data-management-for-analytics-q1-202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ldmansachs.com/insights/pages/generative-ai-could-raise-global-gdp-by-7-percent.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ibm.com/thought-leadership/institute-business-value/en-us/report/seven-bets/generative-ai" TargetMode="External"/><Relationship Id="rId4" Type="http://schemas.openxmlformats.org/officeDocument/2006/relationships/hyperlink" Target="https://www.bcg.com/x/artificial-intelligence/generative-ai"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IBM </a:t>
            </a:r>
            <a:r>
              <a:rPr lang="en-US" b="1" dirty="0">
                <a:latin typeface="+mn-lt"/>
              </a:rPr>
              <a:t>watsonx</a:t>
            </a:r>
            <a:r>
              <a:rPr lang="en-US" dirty="0">
                <a:latin typeface="+mn-lt"/>
              </a:rPr>
              <a:t> represents the latest offering and innovation available to IBM </a:t>
            </a:r>
            <a:r>
              <a:rPr lang="en-US" sz="1000" dirty="0">
                <a:latin typeface="+mn-lt"/>
              </a:rPr>
              <a:t>clients to provide businesses with a complete AI platform for their needs. </a:t>
            </a:r>
            <a:r>
              <a:rPr lang="en-US" sz="1000" b="1" dirty="0">
                <a:latin typeface="+mn-lt"/>
              </a:rPr>
              <a:t>Watsonx</a:t>
            </a:r>
            <a:r>
              <a:rPr lang="en-US" sz="1000" dirty="0">
                <a:latin typeface="+mn-lt"/>
              </a:rPr>
              <a:t> has 3 components: </a:t>
            </a:r>
            <a:r>
              <a:rPr lang="en-US" sz="1000" b="1" dirty="0">
                <a:latin typeface="+mn-lt"/>
              </a:rPr>
              <a:t>watsonx.ai </a:t>
            </a:r>
            <a:r>
              <a:rPr lang="en-US" sz="1000" b="0" dirty="0">
                <a:latin typeface="+mn-lt"/>
              </a:rPr>
              <a:t>(</a:t>
            </a:r>
            <a:r>
              <a:rPr lang="en-CA" sz="1000" dirty="0">
                <a:effectLst/>
                <a:latin typeface="+mn-lt"/>
              </a:rPr>
              <a:t>the studio for training and tuning ML models and foundation models)</a:t>
            </a:r>
            <a:r>
              <a:rPr lang="en-US" sz="1000" dirty="0">
                <a:effectLst/>
                <a:latin typeface="+mn-lt"/>
              </a:rPr>
              <a:t>, </a:t>
            </a:r>
            <a:r>
              <a:rPr lang="en-US" sz="1000" b="1" dirty="0">
                <a:latin typeface="+mn-lt"/>
              </a:rPr>
              <a:t>watsonx.data</a:t>
            </a:r>
            <a:r>
              <a:rPr lang="en-US" sz="1000" dirty="0">
                <a:latin typeface="+mn-lt"/>
              </a:rPr>
              <a:t>, and </a:t>
            </a:r>
            <a:r>
              <a:rPr lang="en-US" sz="1000" b="1" dirty="0">
                <a:latin typeface="+mn-lt"/>
              </a:rPr>
              <a:t>watsonx.governance</a:t>
            </a:r>
            <a:r>
              <a:rPr lang="en-US" sz="1000" dirty="0">
                <a:latin typeface="+mn-lt"/>
              </a:rPr>
              <a:t>. </a:t>
            </a:r>
            <a:r>
              <a:rPr lang="en-CA" sz="1000" dirty="0">
                <a:effectLst/>
                <a:latin typeface="+mn-lt"/>
              </a:rPr>
              <a:t>This deck is a guide for sellers on how to identify </a:t>
            </a:r>
            <a:r>
              <a:rPr lang="en-CA" sz="1000" b="1" dirty="0">
                <a:effectLst/>
                <a:latin typeface="+mn-lt"/>
              </a:rPr>
              <a:t>watsonx.ai</a:t>
            </a:r>
            <a:r>
              <a:rPr lang="en-CA" sz="1000" dirty="0">
                <a:effectLst/>
                <a:latin typeface="+mn-lt"/>
              </a:rPr>
              <a:t> opportunities and progress them.</a:t>
            </a:r>
          </a:p>
          <a:p>
            <a:endParaRPr lang="en-US" b="1"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690801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details how clients can leverage foundation models (and generative AI) to support these five popular use cases:</a:t>
            </a:r>
          </a:p>
          <a:p>
            <a:endParaRPr lang="en-US" dirty="0">
              <a:latin typeface="+mn-lt"/>
            </a:endParaRPr>
          </a:p>
          <a:p>
            <a:pPr marL="171450" indent="-171450">
              <a:buFont typeface="Arial" panose="020B0604020202020204" pitchFamily="34" charset="0"/>
              <a:buChar char="•"/>
            </a:pPr>
            <a:r>
              <a:rPr lang="en-US" dirty="0">
                <a:latin typeface="+mn-lt"/>
              </a:rPr>
              <a:t>Summarization</a:t>
            </a:r>
          </a:p>
          <a:p>
            <a:pPr marL="171450" indent="-171450">
              <a:buFont typeface="Arial" panose="020B0604020202020204" pitchFamily="34" charset="0"/>
              <a:buChar char="•"/>
            </a:pPr>
            <a:r>
              <a:rPr lang="en-US" dirty="0">
                <a:latin typeface="+mn-lt"/>
              </a:rPr>
              <a:t>Extraction</a:t>
            </a:r>
          </a:p>
          <a:p>
            <a:pPr marL="171450" indent="-171450">
              <a:buFont typeface="Arial" panose="020B0604020202020204" pitchFamily="34" charset="0"/>
              <a:buChar char="•"/>
            </a:pPr>
            <a:r>
              <a:rPr lang="en-US" dirty="0">
                <a:latin typeface="+mn-lt"/>
              </a:rPr>
              <a:t>Generate</a:t>
            </a:r>
          </a:p>
          <a:p>
            <a:pPr marL="171450" indent="-171450">
              <a:buFont typeface="Arial" panose="020B0604020202020204" pitchFamily="34" charset="0"/>
              <a:buChar char="•"/>
            </a:pPr>
            <a:r>
              <a:rPr lang="en-US" dirty="0">
                <a:latin typeface="+mn-lt"/>
              </a:rPr>
              <a:t>Classify</a:t>
            </a:r>
          </a:p>
          <a:p>
            <a:pPr marL="171450" indent="-171450">
              <a:buFont typeface="Arial" panose="020B0604020202020204" pitchFamily="34" charset="0"/>
              <a:buChar char="•"/>
            </a:pPr>
            <a:r>
              <a:rPr lang="en-US" dirty="0">
                <a:latin typeface="+mn-lt"/>
              </a:rPr>
              <a:t>Question answering</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dirty="0">
                <a:latin typeface="+mn-lt"/>
              </a:rPr>
              <a:t>Use cases are described for 4 business areas: customer care, digital labor, IT operations, and cybersecurity. Of course, there are other opportunities not detailed on this slide.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a:p>
        </p:txBody>
      </p:sp>
    </p:spTree>
    <p:extLst>
      <p:ext uri="{BB962C8B-B14F-4D97-AF65-F5344CB8AC3E}">
        <p14:creationId xmlns:p14="http://schemas.microsoft.com/office/powerpoint/2010/main" val="136188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With foundation models, the artificial intelligence (AI) industry has arrived at the era of generative AI. As the name implies, this is used to generate entirely new content.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Gartner defines generative AI as; </a:t>
            </a:r>
            <a:r>
              <a:rPr lang="en-US" sz="1000" b="0" i="0" dirty="0">
                <a:solidFill>
                  <a:srgbClr val="212121"/>
                </a:solidFill>
                <a:effectLst/>
                <a:latin typeface="+mn-lt"/>
              </a:rPr>
              <a:t>“</a:t>
            </a:r>
            <a:r>
              <a:rPr lang="en-CA" sz="1000" b="0" i="0" dirty="0">
                <a:solidFill>
                  <a:srgbClr val="212121"/>
                </a:solidFill>
                <a:effectLst/>
                <a:latin typeface="+mn-lt"/>
              </a:rPr>
              <a:t>AI techniques that learn a representation of artifacts from data, and use it to generate brand-new, completely original artifacts that preserve a likeness to original data.”</a:t>
            </a:r>
          </a:p>
          <a:p>
            <a:pPr marL="465690" marR="0" lvl="1" indent="0" algn="l" defTabSz="2438522" rtl="0" eaLnBrk="1" fontAlgn="auto" latinLnBrk="0" hangingPunct="1">
              <a:lnSpc>
                <a:spcPct val="110000"/>
              </a:lnSpc>
              <a:spcBef>
                <a:spcPts val="0"/>
              </a:spcBef>
              <a:spcAft>
                <a:spcPts val="0"/>
              </a:spcAft>
              <a:buClrTx/>
              <a:buSzTx/>
              <a:buFontTx/>
              <a:buNone/>
              <a:tabLst/>
              <a:defRPr/>
            </a:pPr>
            <a:endParaRPr lang="en-CA" sz="1000" b="0" i="0" dirty="0">
              <a:solidFill>
                <a:srgbClr val="212121"/>
              </a:solidFill>
              <a:effectLst/>
              <a:latin typeface="+mn-lt"/>
            </a:endParaRPr>
          </a:p>
          <a:p>
            <a:pPr algn="l" defTabSz="2438400">
              <a:buSzPct val="100000"/>
            </a:pPr>
            <a:r>
              <a:rPr lang="en-CA" sz="1000" b="0" i="0" dirty="0">
                <a:solidFill>
                  <a:srgbClr val="212121"/>
                </a:solidFill>
                <a:effectLst/>
                <a:latin typeface="+mn-lt"/>
              </a:rPr>
              <a:t>Generative AI is trained on foundation models and the most popular ones are trained on large language models (LLMs) which are especially effective in natural language processing (NLP) tasks. This is made popular with the success of ChatGPT. </a:t>
            </a:r>
          </a:p>
          <a:p>
            <a:pPr algn="l" defTabSz="2438400">
              <a:buSzPct val="100000"/>
            </a:pPr>
            <a:endParaRPr lang="en-CA" dirty="0">
              <a:solidFill>
                <a:srgbClr val="212121"/>
              </a:solidFill>
              <a:latin typeface="+mn-lt"/>
            </a:endParaRPr>
          </a:p>
          <a:p>
            <a:pPr algn="l" defTabSz="2438400">
              <a:buSzPct val="100000"/>
            </a:pPr>
            <a:r>
              <a:rPr lang="en-CA" sz="1000" b="0" i="0" dirty="0">
                <a:solidFill>
                  <a:srgbClr val="212121"/>
                </a:solidFill>
                <a:effectLst/>
                <a:latin typeface="+mn-lt"/>
              </a:rPr>
              <a:t>ChatGPT is great for things such as </a:t>
            </a:r>
            <a:br>
              <a:rPr lang="en-CA" sz="1000" b="0" i="0" dirty="0">
                <a:solidFill>
                  <a:srgbClr val="212121"/>
                </a:solidFill>
                <a:effectLst/>
                <a:latin typeface="+mn-lt"/>
              </a:rPr>
            </a:br>
            <a:endParaRPr lang="en-US" sz="1000" b="0" i="0" dirty="0">
              <a:solidFill>
                <a:srgbClr val="212121"/>
              </a:solidFill>
              <a:effectLst/>
              <a:latin typeface="+mn-lt"/>
              <a:cs typeface="Arial" panose="020B0604020202020204" pitchFamily="34" charset="0"/>
            </a:endParaRPr>
          </a:p>
          <a:p>
            <a:pPr marL="171450" indent="-171450" algn="l" defTabSz="2438400">
              <a:buSzPct val="100000"/>
              <a:buFont typeface="Arial" panose="020B0604020202020204" pitchFamily="34" charset="0"/>
              <a:buChar char="•"/>
            </a:pPr>
            <a:r>
              <a:rPr lang="en-US" sz="1000" b="0" i="0" dirty="0">
                <a:solidFill>
                  <a:srgbClr val="212121"/>
                </a:solidFill>
                <a:effectLst/>
                <a:latin typeface="+mn-lt"/>
                <a:cs typeface="Arial" panose="020B0604020202020204" pitchFamily="34" charset="0"/>
              </a:rPr>
              <a:t>C</a:t>
            </a:r>
            <a:r>
              <a:rPr lang="en-US" sz="1000" dirty="0">
                <a:latin typeface="+mn-lt"/>
                <a:cs typeface="Arial" panose="020B0604020202020204" pitchFamily="34" charset="0"/>
              </a:rPr>
              <a:t>reating personal performance, summary reports, and resumes</a:t>
            </a:r>
          </a:p>
          <a:p>
            <a:pPr marL="171450" indent="-171450" algn="l" defTabSz="2438400">
              <a:buSzPct val="100000"/>
              <a:buFont typeface="Arial" panose="020B0604020202020204" pitchFamily="34" charset="0"/>
              <a:buChar char="•"/>
            </a:pPr>
            <a:r>
              <a:rPr lang="en-US" sz="1000" dirty="0">
                <a:latin typeface="+mn-lt"/>
                <a:cs typeface="Arial" panose="020B0604020202020204" pitchFamily="34" charset="0"/>
              </a:rPr>
              <a:t>Passing bar exams</a:t>
            </a:r>
          </a:p>
          <a:p>
            <a:pPr marL="171450" indent="-171450" algn="l" defTabSz="2438400">
              <a:buSzPct val="100000"/>
              <a:buFont typeface="Arial" panose="020B0604020202020204" pitchFamily="34" charset="0"/>
              <a:buChar char="•"/>
            </a:pPr>
            <a:r>
              <a:rPr lang="en-US" sz="1000" dirty="0">
                <a:latin typeface="+mn-lt"/>
                <a:cs typeface="Arial" panose="020B0604020202020204" pitchFamily="34" charset="0"/>
              </a:rPr>
              <a:t>Generating original write up on various topics with little input</a:t>
            </a:r>
          </a:p>
          <a:p>
            <a:pPr marL="171450" indent="-171450" algn="l" defTabSz="2438400">
              <a:buSzPct val="100000"/>
              <a:buFont typeface="Arial" panose="020B0604020202020204" pitchFamily="34" charset="0"/>
              <a:buChar char="•"/>
            </a:pPr>
            <a:r>
              <a:rPr lang="en-US" sz="1000" dirty="0">
                <a:latin typeface="+mn-lt"/>
                <a:cs typeface="Arial" panose="020B0604020202020204" pitchFamily="34" charset="0"/>
              </a:rPr>
              <a:t>Providing great chatbot interactions</a:t>
            </a:r>
          </a:p>
          <a:p>
            <a:pPr marL="0" indent="0" algn="l" defTabSz="2438400">
              <a:buSzPct val="100000"/>
              <a:buFont typeface="Arial" panose="020B0604020202020204" pitchFamily="34" charset="0"/>
              <a:buNone/>
            </a:pPr>
            <a:endParaRPr lang="en-US" sz="1000" dirty="0">
              <a:solidFill>
                <a:srgbClr val="0D62FE"/>
              </a:solidFill>
              <a:latin typeface="+mn-lt"/>
              <a:cs typeface="Arial" panose="020B0604020202020204" pitchFamily="34" charset="0"/>
            </a:endParaRPr>
          </a:p>
          <a:p>
            <a:pPr marL="0" indent="0" algn="l" defTabSz="2438400">
              <a:buSzPct val="100000"/>
              <a:buFont typeface="Arial" panose="020B0604020202020204" pitchFamily="34" charset="0"/>
              <a:buNone/>
            </a:pPr>
            <a:r>
              <a:rPr lang="en-US" sz="1000" dirty="0">
                <a:latin typeface="+mn-lt"/>
                <a:cs typeface="Arial" panose="020B0604020202020204" pitchFamily="34" charset="0"/>
              </a:rPr>
              <a:t>But is this what businesses need from generative AI? Despite its powerfully demonstrated capabilities, there are various risks associated with foundation models, such as</a:t>
            </a:r>
          </a:p>
          <a:p>
            <a:pPr marL="0" indent="0" algn="l" defTabSz="2438400">
              <a:buSzPct val="100000"/>
              <a:buFont typeface="Arial" panose="020B0604020202020204" pitchFamily="34" charset="0"/>
              <a:buNone/>
            </a:pPr>
            <a:endParaRPr lang="en-US" sz="1000" dirty="0">
              <a:latin typeface="+mn-lt"/>
              <a:cs typeface="Arial" panose="020B0604020202020204" pitchFamily="34" charset="0"/>
            </a:endParaRPr>
          </a:p>
          <a:p>
            <a:pPr marL="171450" indent="-171450" algn="l" defTabSz="2438400">
              <a:buSzPct val="100000"/>
              <a:buFont typeface="Arial" panose="020B0604020202020204" pitchFamily="34" charset="0"/>
              <a:buChar char="•"/>
            </a:pPr>
            <a:r>
              <a:rPr lang="en-CA" sz="1000" dirty="0">
                <a:latin typeface="+mn-lt"/>
                <a:cs typeface="Arial" panose="020B0604020202020204" pitchFamily="34" charset="0"/>
              </a:rPr>
              <a:t>Foundation models like LLMs are quite good for general consumption. “Quite good” however, is not that useful for businesses. Foundation models are complex and to train them for specific tasks requires good AI skills and talents.</a:t>
            </a:r>
          </a:p>
          <a:p>
            <a:pPr marL="171450" indent="-171450" algn="l" defTabSz="2438400">
              <a:buSzPct val="100000"/>
              <a:buFont typeface="Arial" panose="020B0604020202020204" pitchFamily="34" charset="0"/>
              <a:buChar char="•"/>
            </a:pPr>
            <a:endParaRPr lang="en-CA" sz="1000" dirty="0">
              <a:latin typeface="+mn-lt"/>
              <a:cs typeface="Arial" panose="020B0604020202020204" pitchFamily="34" charset="0"/>
            </a:endParaRPr>
          </a:p>
          <a:p>
            <a:pPr marL="171450" indent="-171450" algn="l" defTabSz="2438400">
              <a:buSzPct val="100000"/>
              <a:buFont typeface="Arial" panose="020B0604020202020204" pitchFamily="34" charset="0"/>
              <a:buChar char="•"/>
            </a:pPr>
            <a:r>
              <a:rPr lang="en-CA" sz="1000" dirty="0">
                <a:effectLst/>
                <a:latin typeface="+mn-lt"/>
                <a:cs typeface="Arial" panose="020B0604020202020204" pitchFamily="34" charset="0"/>
              </a:rPr>
              <a:t>The creation of </a:t>
            </a:r>
            <a:r>
              <a:rPr lang="en-CA" dirty="0">
                <a:latin typeface="+mn-lt"/>
                <a:cs typeface="Arial" panose="020B0604020202020204" pitchFamily="34" charset="0"/>
              </a:rPr>
              <a:t>foundation models</a:t>
            </a:r>
            <a:r>
              <a:rPr lang="en-CA" sz="1000" dirty="0">
                <a:effectLst/>
                <a:latin typeface="+mn-lt"/>
                <a:cs typeface="Arial" panose="020B0604020202020204" pitchFamily="34" charset="0"/>
              </a:rPr>
              <a:t> requires a massive amount of data as well as significant compute resources (some of the</a:t>
            </a:r>
            <a:r>
              <a:rPr lang="en-CA" dirty="0">
                <a:latin typeface="+mn-lt"/>
                <a:cs typeface="Arial" panose="020B0604020202020204" pitchFamily="34" charset="0"/>
              </a:rPr>
              <a:t> models</a:t>
            </a:r>
            <a:r>
              <a:rPr lang="en-CA" sz="1000" dirty="0">
                <a:effectLst/>
                <a:latin typeface="+mn-lt"/>
                <a:cs typeface="Arial" panose="020B0604020202020204" pitchFamily="34" charset="0"/>
              </a:rPr>
              <a:t> are now using multiple billions of parameters) – building models to this scale is only possible for a few large enterprises with massive research and development (R&amp;D) budgets available. This means that it is concentrated on a small number of vendors.</a:t>
            </a:r>
          </a:p>
          <a:p>
            <a:pPr marL="171450" indent="-171450" algn="l" defTabSz="2438400">
              <a:buSzPct val="100000"/>
              <a:buFont typeface="Arial" panose="020B0604020202020204" pitchFamily="34" charset="0"/>
              <a:buChar char="•"/>
            </a:pPr>
            <a:endParaRPr lang="en-CA" sz="1000" dirty="0">
              <a:effectLst/>
              <a:latin typeface="+mn-lt"/>
              <a:cs typeface="Arial" panose="020B0604020202020204" pitchFamily="34" charset="0"/>
            </a:endParaRPr>
          </a:p>
          <a:p>
            <a:pPr marL="171450" indent="-171450" algn="l" defTabSz="2438400">
              <a:buSzPct val="100000"/>
              <a:buFont typeface="Arial" panose="020B0604020202020204" pitchFamily="34" charset="0"/>
              <a:buChar char="•"/>
            </a:pPr>
            <a:r>
              <a:rPr lang="en-CA" sz="1000" dirty="0">
                <a:effectLst/>
                <a:latin typeface="+mn-lt"/>
                <a:cs typeface="Arial" panose="020B0604020202020204" pitchFamily="34" charset="0"/>
              </a:rPr>
              <a:t>As shown with ChatGPT, it is quite easy to misuse </a:t>
            </a:r>
            <a:r>
              <a:rPr lang="en-CA" dirty="0">
                <a:latin typeface="+mn-lt"/>
                <a:cs typeface="Arial" panose="020B0604020202020204" pitchFamily="34" charset="0"/>
              </a:rPr>
              <a:t>foundation models</a:t>
            </a:r>
            <a:r>
              <a:rPr lang="en-CA" sz="1000" dirty="0">
                <a:effectLst/>
                <a:latin typeface="+mn-lt"/>
                <a:cs typeface="Arial" panose="020B0604020202020204" pitchFamily="34" charset="0"/>
              </a:rPr>
              <a:t> to produce malicious code or content (see </a:t>
            </a:r>
            <a:r>
              <a:rPr lang="en-CA" sz="1000" dirty="0">
                <a:effectLst/>
                <a:latin typeface="+mn-lt"/>
                <a:cs typeface="Arial" panose="020B0604020202020204" pitchFamily="34" charset="0"/>
                <a:hlinkClick r:id="rId3"/>
              </a:rPr>
              <a:t>https://tinyurl.com/y6kzxu3v</a:t>
            </a:r>
            <a:r>
              <a:rPr lang="en-CA" sz="1000" dirty="0">
                <a:effectLst/>
                <a:latin typeface="+mn-lt"/>
                <a:cs typeface="Arial" panose="020B0604020202020204" pitchFamily="34" charset="0"/>
              </a:rPr>
              <a:t>). How can a business control how its </a:t>
            </a:r>
            <a:r>
              <a:rPr lang="en-CA" dirty="0">
                <a:latin typeface="+mn-lt"/>
                <a:cs typeface="Arial" panose="020B0604020202020204" pitchFamily="34" charset="0"/>
              </a:rPr>
              <a:t>foundation model</a:t>
            </a:r>
            <a:r>
              <a:rPr lang="en-CA" sz="1000" dirty="0">
                <a:effectLst/>
                <a:latin typeface="+mn-lt"/>
                <a:cs typeface="Arial" panose="020B0604020202020204" pitchFamily="34" charset="0"/>
              </a:rPr>
              <a:t> is used? How can they ensure that it is safe and that any data passed into it won’t be misused?</a:t>
            </a:r>
          </a:p>
          <a:p>
            <a:pPr marL="171450" indent="-171450" algn="l" defTabSz="2438400">
              <a:buSzPct val="100000"/>
              <a:buFont typeface="Arial" panose="020B0604020202020204" pitchFamily="34" charset="0"/>
              <a:buChar char="•"/>
            </a:pPr>
            <a:endParaRPr lang="en-CA" sz="1000" dirty="0">
              <a:effectLst/>
              <a:latin typeface="+mn-lt"/>
              <a:cs typeface="Arial" panose="020B0604020202020204" pitchFamily="34" charset="0"/>
            </a:endParaRPr>
          </a:p>
          <a:p>
            <a:pPr marL="171450" indent="-171450" algn="l" defTabSz="2438400">
              <a:buSzPct val="100000"/>
              <a:buFont typeface="Arial" panose="020B0604020202020204" pitchFamily="34" charset="0"/>
              <a:buChar char="•"/>
            </a:pPr>
            <a:r>
              <a:rPr lang="en-CA" sz="1000" dirty="0">
                <a:effectLst/>
                <a:latin typeface="+mn-lt"/>
                <a:cs typeface="Arial" panose="020B0604020202020204" pitchFamily="34" charset="0"/>
              </a:rPr>
              <a:t>Most </a:t>
            </a:r>
            <a:r>
              <a:rPr lang="en-CA" dirty="0">
                <a:latin typeface="+mn-lt"/>
                <a:cs typeface="Arial" panose="020B0604020202020204" pitchFamily="34" charset="0"/>
              </a:rPr>
              <a:t>foundation models</a:t>
            </a:r>
            <a:r>
              <a:rPr lang="en-CA" sz="1000" dirty="0">
                <a:effectLst/>
                <a:latin typeface="+mn-lt"/>
                <a:cs typeface="Arial" panose="020B0604020202020204" pitchFamily="34" charset="0"/>
              </a:rPr>
              <a:t> are “black box” in nature. What data is used to train and how it is trained are not known. This raises an issue of trust when it is difficult to understand how the “black box” operates. </a:t>
            </a:r>
          </a:p>
          <a:p>
            <a:pPr marL="0" indent="0" algn="l" defTabSz="2438400">
              <a:buSzPct val="100000"/>
              <a:buFont typeface="Arial" panose="020B0604020202020204" pitchFamily="34" charset="0"/>
              <a:buNone/>
            </a:pPr>
            <a:endParaRPr lang="en-CA" sz="1000" dirty="0">
              <a:effectLst/>
              <a:latin typeface="+mn-lt"/>
              <a:cs typeface="Arial" panose="020B0604020202020204" pitchFamily="34" charset="0"/>
            </a:endParaRPr>
          </a:p>
          <a:p>
            <a:pPr marL="0" indent="0" algn="l" defTabSz="2438400">
              <a:buSzPct val="100000"/>
              <a:buFont typeface="Arial" panose="020B0604020202020204" pitchFamily="34" charset="0"/>
              <a:buNone/>
            </a:pPr>
            <a:r>
              <a:rPr lang="en-CA" dirty="0">
                <a:latin typeface="+mn-lt"/>
                <a:cs typeface="Arial" panose="020B0604020202020204" pitchFamily="34" charset="0"/>
              </a:rPr>
              <a:t>T</a:t>
            </a:r>
            <a:r>
              <a:rPr lang="en-CA" sz="1000" dirty="0">
                <a:effectLst/>
                <a:latin typeface="+mn-lt"/>
                <a:cs typeface="Arial" panose="020B0604020202020204" pitchFamily="34" charset="0"/>
              </a:rPr>
              <a:t>hese are not technology issues, but operational</a:t>
            </a:r>
            <a:r>
              <a:rPr lang="en-CA" dirty="0">
                <a:latin typeface="+mn-lt"/>
                <a:cs typeface="Arial" panose="020B0604020202020204" pitchFamily="34" charset="0"/>
              </a:rPr>
              <a:t> issues.</a:t>
            </a:r>
            <a:endParaRPr lang="en-CA" sz="1000" dirty="0">
              <a:effectLst/>
              <a:latin typeface="+mn-lt"/>
              <a:cs typeface="Arial" panose="020B0604020202020204" pitchFamily="34"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Source: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Gartner </a:t>
            </a:r>
            <a:r>
              <a:rPr lang="en-CA" dirty="0">
                <a:effectLst/>
                <a:latin typeface="+mn-lt"/>
              </a:rPr>
              <a:t>Hype Cycle for Artificial Intelligence, 2022: </a:t>
            </a:r>
            <a:r>
              <a:rPr lang="en-CA" dirty="0">
                <a:effectLst/>
                <a:latin typeface="+mn-lt"/>
                <a:hlinkClick r:id="rId4"/>
              </a:rPr>
              <a:t>https://www.gartner.com/en/articles/what-s-new-in-artificial-intelligence-from-the-2022-gartner-hype-cycle</a:t>
            </a:r>
            <a:endParaRPr lang="en-CA" dirty="0">
              <a:effectLst/>
              <a:latin typeface="+mn-l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a:p>
        </p:txBody>
      </p:sp>
    </p:spTree>
    <p:extLst>
      <p:ext uri="{BB962C8B-B14F-4D97-AF65-F5344CB8AC3E}">
        <p14:creationId xmlns:p14="http://schemas.microsoft.com/office/powerpoint/2010/main" val="73430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Foundation models, in particular large language models (LLMs) and transformers have been around for some years. The seminal paper “Attention is All You Need” was published in 2017 and IBM Watson has been using LLMs and foundation models to apply to natural language processing (NLP) tasks. IBM products such as Watson Text to Speech, Watson Speech to Text, and Watson Assistant are good examples. Other vendors have made similar advances. In 2021, Google demoed an early version of the BERT model that can carry on a fairly intelligent conversation with a human user. </a:t>
            </a:r>
            <a:r>
              <a:rPr lang="en-US" i="0" dirty="0">
                <a:latin typeface="+mn-lt"/>
              </a:rPr>
              <a:t>It’s key to remember that foundation model technology is not brand new and did not spring into being suddenly with ChatGPT.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i="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i="0" dirty="0">
                <a:latin typeface="+mn-lt"/>
              </a:rPr>
              <a:t>What ChatGPT did was show the opportunities and vast potential of using LLMs with day-to-day operations? Its ability to generate well-crafted natural language answers to user queries shows the power of generative AI. However, there is a big difference between making something consumable by the general public versus using it for enterprise production dealing with sensitive, confidential, and proprietary data.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i="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i="0" dirty="0">
                <a:latin typeface="+mn-lt"/>
              </a:rPr>
              <a:t>There are many big concerns enterprises should understand, such as: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i="0" dirty="0">
                <a:latin typeface="+mn-lt"/>
              </a:rPr>
              <a:t>How was the model trained?</a:t>
            </a:r>
            <a:br>
              <a:rPr lang="en-US" b="1" i="0" dirty="0">
                <a:latin typeface="+mn-lt"/>
              </a:rPr>
            </a:br>
            <a:r>
              <a:rPr lang="en-US" b="0" i="0" dirty="0">
                <a:latin typeface="+mn-lt"/>
              </a:rPr>
              <a:t>Generative AI is built on foundation models (in which LLMs is a specific case and ChatGPT is the prime example) that are pre-trained on huge data sets. But what is that data set? ChatGPT was </a:t>
            </a:r>
            <a:r>
              <a:rPr lang="en-US" dirty="0">
                <a:latin typeface="+mn-lt"/>
              </a:rPr>
              <a:t>trained on a large body of text and code from a variety of sources (like Wikipedia, Reddit, and more). While there is definitely useful information from these sources, there are also untruths, misrepresentations, hate, abusive, and prejudiced content; and these bad contents create </a:t>
            </a:r>
            <a:r>
              <a:rPr lang="en-US" b="0" i="0" dirty="0">
                <a:latin typeface="+mn-lt"/>
              </a:rPr>
              <a:t>a garbage in-garbage out scenario. If the data used to train a model has not been fully vetted, the contents can be (very likely to be) inaccurate, full of misleading information or mistakes that are difficult to identify. A model cannot tell what is true and what is false and has little ability to assign any ethical and moral values to the information on its own. So, the question is not the volume of data or the number of parameters used – these reflect the sophistication or raw compute power used. What an enterprise must make sure is that the training data is properly curated. Data that has the highest quality, has been vetted with clear lineage and history.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i="0" dirty="0">
                <a:latin typeface="+mn-lt"/>
              </a:rPr>
              <a:t>Can it detect and minimize bias and hallucination?</a:t>
            </a:r>
            <a:br>
              <a:rPr lang="en-US" b="1" i="0" dirty="0">
                <a:latin typeface="+mn-lt"/>
              </a:rPr>
            </a:br>
            <a:r>
              <a:rPr lang="en-US" b="0" i="0" dirty="0">
                <a:latin typeface="+mn-lt"/>
              </a:rPr>
              <a:t>Models built with inherent biases will produce biased results. A hallucination occurs when a model simply makes up answers based on its best guess. The answer can be </a:t>
            </a:r>
            <a:r>
              <a:rPr lang="en-US" dirty="0">
                <a:latin typeface="+mn-lt"/>
              </a:rPr>
              <a:t>factually incorrect, irrelevant, or nonsensical: but sound plausible (which makes it all the more concerning for enterprise clients).</a:t>
            </a:r>
            <a:r>
              <a:rPr lang="en-US" b="0" i="0" dirty="0">
                <a:latin typeface="+mn-lt"/>
              </a:rPr>
              <a:t> While some of these outputs may be fodders for laughter in general usage, they can be extremely damaging for an enterprise like Google’s experience (see </a:t>
            </a:r>
            <a:r>
              <a:rPr lang="en-US" b="0" i="0" dirty="0">
                <a:latin typeface="+mn-lt"/>
                <a:hlinkClick r:id="rId3"/>
              </a:rPr>
              <a:t>https://tinyurl.com/yc38cfm8</a:t>
            </a:r>
            <a:r>
              <a:rPr lang="en-US" b="0" i="0" dirty="0">
                <a:latin typeface="+mn-lt"/>
              </a:rPr>
              <a:t> where Google’s parent company Alphabet saw its stock lost 100B in value after Google’s Chatbot gave a wrong answer). The difficult part is that, unlike a human, generative AI delivers its answers with conviction and no reservation, making it very difficult for the average user to detect the mistake until it is too late. </a:t>
            </a:r>
            <a:br>
              <a:rPr lang="en-US" b="0" i="0" dirty="0">
                <a:latin typeface="+mn-lt"/>
              </a:rPr>
            </a:br>
            <a:endParaRPr lang="en-US" b="1"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Is it t</a:t>
            </a:r>
            <a:r>
              <a:rPr lang="en-US" b="1" i="0" dirty="0">
                <a:latin typeface="+mn-lt"/>
              </a:rPr>
              <a:t>ransparent?</a:t>
            </a:r>
            <a:br>
              <a:rPr lang="en-US" b="0" i="0" dirty="0">
                <a:latin typeface="+mn-lt"/>
              </a:rPr>
            </a:br>
            <a:r>
              <a:rPr lang="en-US" b="0" i="0" dirty="0">
                <a:latin typeface="+mn-lt"/>
              </a:rPr>
              <a:t>Related to this is how to audit </a:t>
            </a:r>
            <a:r>
              <a:rPr lang="en-US" dirty="0">
                <a:latin typeface="+mn-lt"/>
              </a:rPr>
              <a:t>a</a:t>
            </a:r>
            <a:r>
              <a:rPr lang="en-US" b="0" i="0" dirty="0">
                <a:latin typeface="+mn-lt"/>
              </a:rPr>
              <a:t> model</a:t>
            </a:r>
            <a:r>
              <a:rPr lang="en-US" dirty="0">
                <a:latin typeface="+mn-lt"/>
              </a:rPr>
              <a:t>, or </a:t>
            </a:r>
            <a:r>
              <a:rPr lang="en-US" b="0" i="0" dirty="0">
                <a:latin typeface="+mn-lt"/>
              </a:rPr>
              <a:t>explain how it is generating the results. Something like ChatGPT is essentially a “black box” and it brings little comfort and confidence to enterprises as there is simply little to no information on how it arrives at the response/answer.</a:t>
            </a:r>
          </a:p>
          <a:p>
            <a:pPr marR="0" lvl="0" algn="l" defTabSz="2438522" rtl="0" eaLnBrk="1" fontAlgn="auto" latinLnBrk="0" hangingPunct="1">
              <a:lnSpc>
                <a:spcPct val="110000"/>
              </a:lnSpc>
              <a:spcBef>
                <a:spcPts val="0"/>
              </a:spcBef>
              <a:spcAft>
                <a:spcPts val="0"/>
              </a:spcAft>
              <a:buClrTx/>
              <a:buSzTx/>
              <a:tabLst/>
              <a:defRPr/>
            </a:pPr>
            <a:endParaRPr lang="en-US" b="0"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i="0" dirty="0">
                <a:latin typeface="+mn-lt"/>
              </a:rPr>
              <a:t>How is the model being monitored?</a:t>
            </a:r>
            <a:br>
              <a:rPr lang="en-US" b="0" i="0" dirty="0">
                <a:latin typeface="+mn-lt"/>
              </a:rPr>
            </a:br>
            <a:r>
              <a:rPr lang="en-US" dirty="0">
                <a:latin typeface="+mn-lt"/>
              </a:rPr>
              <a:t>Does it track model drifts and bias? What corrective mechanisms are in place? These need to be transparent to clients. </a:t>
            </a:r>
            <a:endParaRPr lang="en-US" b="1"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i="0" dirty="0">
                <a:latin typeface="+mn-lt"/>
              </a:rPr>
              <a:t>Does it support regulatory compliance?</a:t>
            </a:r>
            <a:br>
              <a:rPr lang="en-US" b="1" i="0" dirty="0">
                <a:latin typeface="+mn-lt"/>
              </a:rPr>
            </a:br>
            <a:r>
              <a:rPr lang="en-US" b="0" i="0" dirty="0">
                <a:latin typeface="+mn-lt"/>
              </a:rPr>
              <a:t>Generative AI’s mass appeal is its ability to create entirely new and very convincing material. For an enterprise, however, there are many regulatory concerns: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How do LLMs comply with existing regulations; for example, the European Union (EU) General Data Protection Regulation (GDPR), and the Health Insurance Portability and Accountability Act (HIPAA), among others? How can </a:t>
            </a:r>
            <a:r>
              <a:rPr lang="en-US" dirty="0">
                <a:latin typeface="+mn-lt"/>
              </a:rPr>
              <a:t>an LLM</a:t>
            </a:r>
            <a:r>
              <a:rPr lang="en-US" b="0" i="0" dirty="0">
                <a:latin typeface="+mn-lt"/>
              </a:rPr>
              <a:t> keep up with new regulations that are sure to arise to regulate the exploding popularity of generative AI?</a:t>
            </a: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What guardrails are being put in place by the tooling vendors?</a:t>
            </a: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Who is responsible if the LLM model generates a wrong answer, or if it inadvertently discloses personally </a:t>
            </a:r>
            <a:r>
              <a:rPr lang="en-US" dirty="0">
                <a:latin typeface="+mn-lt"/>
              </a:rPr>
              <a:t>i</a:t>
            </a:r>
            <a:r>
              <a:rPr lang="en-US" b="0" i="0" dirty="0">
                <a:latin typeface="+mn-lt"/>
              </a:rPr>
              <a:t>dentifiable information (PII)?</a:t>
            </a: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3456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How to make this technology accountable, answerable, and auditable?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i="0" dirty="0">
                <a:latin typeface="+mn-lt"/>
              </a:rPr>
              <a:t>Is it safe?</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When using an LLM model, who is in control? Can an enterprise have any control (or at least full transparency) over what data was used to train it? </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How can the enterprise control the quality of the output?</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Can the enterprise be sure that interaction with such a model will not result in confidential information and data being disclosed or leaked to a third party?</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Can the platform be monitored effectively for data flow? What features are available to help clients understand, control, and safeguard their business capital?</a:t>
            </a:r>
            <a:br>
              <a:rPr lang="en-US" b="0" i="0" dirty="0">
                <a:latin typeface="+mn-lt"/>
              </a:rPr>
            </a:br>
            <a:endParaRPr lang="en-US" b="1" i="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i="0" dirty="0">
                <a:latin typeface="+mn-lt"/>
              </a:rPr>
              <a:t>Can it be customized?</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Can the platform be run in a private setting to ensure safety? What about multicloud?</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A general model may be good for general queries, but how can an enterprise train it with its own data to support tasks specific to it?</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Can clients update and modify the model to make it more suitable to their specific industry and business? Can these models be extended?</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What application programming interfaces (APIs) are available to operationalize the platform?</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i="0" dirty="0">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dirty="0">
                <a:latin typeface="+mn-lt"/>
              </a:rPr>
              <a:t>How can enterprises integrate their existing applications with the LLM?</a:t>
            </a:r>
            <a:endParaRPr lang="en-US" b="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latin typeface="+mn-lt"/>
              </a:rPr>
              <a:t>Addressing these issues is important for foundation models and generative AI vendors to provide a viable product for clients.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Tree>
    <p:extLst>
      <p:ext uri="{BB962C8B-B14F-4D97-AF65-F5344CB8AC3E}">
        <p14:creationId xmlns:p14="http://schemas.microsoft.com/office/powerpoint/2010/main" val="2599441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600"/>
              </a:spcBef>
              <a:spcAft>
                <a:spcPts val="0"/>
              </a:spcAft>
            </a:pPr>
            <a:r>
              <a:rPr lang="en-US" sz="1000" kern="100" dirty="0">
                <a:effectLst/>
                <a:latin typeface="+mn-lt"/>
                <a:ea typeface="Calibri" panose="020F0502020204030204" pitchFamily="34" charset="0"/>
                <a:cs typeface="Times New Roman (Body CS)"/>
              </a:rPr>
              <a:t>Enterprise AI needs to be portable, efficient, and sustainable. But the largest models are expensive, energy-intensive to train and run, and complex to deploy. By building on hybrid cloud technologies, IBM allows clients to optimize for performance, latency, and cost.</a:t>
            </a:r>
          </a:p>
          <a:p>
            <a:pPr marL="0" marR="0">
              <a:spcBef>
                <a:spcPts val="600"/>
              </a:spcBef>
              <a:spcAft>
                <a:spcPts val="0"/>
              </a:spcAft>
            </a:pPr>
            <a:endParaRPr lang="en-US" sz="1000" kern="100" dirty="0">
              <a:effectLst/>
              <a:latin typeface="+mn-lt"/>
              <a:ea typeface="Calibri" panose="020F0502020204030204" pitchFamily="34" charset="0"/>
              <a:cs typeface="Times New Roman (Body 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b="1" kern="100" dirty="0">
                <a:effectLst/>
                <a:latin typeface="+mn-lt"/>
                <a:ea typeface="Calibri" panose="020F0502020204030204" pitchFamily="34" charset="0"/>
                <a:cs typeface="Times New Roman (Body CS)"/>
              </a:rPr>
              <a:t>IBM watsonx</a:t>
            </a:r>
            <a:r>
              <a:rPr lang="en-US" sz="1000" kern="100" dirty="0">
                <a:effectLst/>
                <a:latin typeface="+mn-lt"/>
                <a:ea typeface="Calibri" panose="020F0502020204030204" pitchFamily="34" charset="0"/>
                <a:cs typeface="Times New Roman (Body CS)"/>
              </a:rPr>
              <a:t> is built on Red Hat OpenShift that allow clients to access and deploy their AI workloads in any IT environment, no matter where they’re located. It can run on multiple clouds, including IBM Cloud, Amazon Web Services (AWS), and Azure, on clients’ premises, and even on the edge.</a:t>
            </a:r>
          </a:p>
          <a:p>
            <a:pPr marL="0" marR="0">
              <a:spcBef>
                <a:spcPts val="0"/>
              </a:spcBef>
              <a:spcAft>
                <a:spcPts val="0"/>
              </a:spcAft>
            </a:pPr>
            <a:r>
              <a:rPr lang="en-US" sz="1000" kern="100" dirty="0">
                <a:effectLst/>
                <a:latin typeface="+mn-lt"/>
                <a:ea typeface="Calibri" panose="020F0502020204030204" pitchFamily="34" charset="0"/>
                <a:cs typeface="Times New Roman (Body CS)"/>
              </a:rPr>
              <a:t> </a:t>
            </a:r>
          </a:p>
          <a:p>
            <a:pPr marL="0" marR="0">
              <a:spcBef>
                <a:spcPts val="0"/>
              </a:spcBef>
              <a:spcAft>
                <a:spcPts val="0"/>
              </a:spcAft>
            </a:pPr>
            <a:r>
              <a:rPr lang="en-US" sz="1000" b="1" kern="100" dirty="0">
                <a:effectLst/>
                <a:latin typeface="+mn-lt"/>
                <a:ea typeface="Calibri" panose="020F0502020204030204" pitchFamily="34" charset="0"/>
                <a:cs typeface="Times New Roman (Body CS)"/>
              </a:rPr>
              <a:t>IBM watsonx </a:t>
            </a:r>
            <a:r>
              <a:rPr lang="en-US" sz="1000" kern="100" dirty="0">
                <a:effectLst/>
                <a:latin typeface="+mn-lt"/>
                <a:ea typeface="Calibri" panose="020F0502020204030204" pitchFamily="34" charset="0"/>
                <a:cs typeface="Times New Roman (Body CS)"/>
              </a:rPr>
              <a:t>allows clients to seamlessly and safely move their AI workflows between public and private clouds, making it easier to securely process and store data on servers that they own or lease. This gives clients the flexibility to rapidly scale AI applications. If clients have data in the cloud, IBM can bring its stack to them. If clients’ data is on-premises, they can train and tune their models there with the same cloud-native, user-friendly experience. </a:t>
            </a:r>
            <a:r>
              <a:rPr lang="en-US" kern="100" dirty="0">
                <a:latin typeface="+mn-lt"/>
                <a:ea typeface="Calibri" panose="020F0502020204030204" pitchFamily="34" charset="0"/>
                <a:cs typeface="Times New Roman (Body CS)"/>
              </a:rPr>
              <a:t>Clients</a:t>
            </a:r>
            <a:r>
              <a:rPr lang="en-US" sz="1000" kern="100" dirty="0">
                <a:effectLst/>
                <a:latin typeface="+mn-lt"/>
                <a:ea typeface="Calibri" panose="020F0502020204030204" pitchFamily="34" charset="0"/>
                <a:cs typeface="Times New Roman (Body CS)"/>
              </a:rPr>
              <a:t> can </a:t>
            </a:r>
            <a:r>
              <a:rPr lang="en-US" kern="100" dirty="0">
                <a:latin typeface="+mn-lt"/>
                <a:ea typeface="Calibri" panose="020F0502020204030204" pitchFamily="34" charset="0"/>
                <a:cs typeface="Times New Roman (Body CS)"/>
              </a:rPr>
              <a:t>then </a:t>
            </a:r>
            <a:r>
              <a:rPr lang="en-US" sz="1000" kern="100" dirty="0">
                <a:effectLst/>
                <a:latin typeface="+mn-lt"/>
                <a:ea typeface="Calibri" panose="020F0502020204030204" pitchFamily="34" charset="0"/>
                <a:cs typeface="Times New Roman (Body CS)"/>
              </a:rPr>
              <a:t>deploy their models and performance inference on a variety of computing environments, be it on clouds, on-premises to meet security and/or governance needs, or on the edge to meet latency requirements.</a:t>
            </a:r>
          </a:p>
          <a:p>
            <a:pPr marL="0" marR="0">
              <a:spcBef>
                <a:spcPts val="0"/>
              </a:spcBef>
              <a:spcAft>
                <a:spcPts val="0"/>
              </a:spcAft>
            </a:pPr>
            <a:endParaRPr lang="en-US" sz="1000" b="0" kern="100" dirty="0">
              <a:effectLst/>
              <a:latin typeface="+mn-lt"/>
            </a:endParaRPr>
          </a:p>
          <a:p>
            <a:pPr marL="0" marR="0">
              <a:spcBef>
                <a:spcPts val="0"/>
              </a:spcBef>
              <a:spcAft>
                <a:spcPts val="0"/>
              </a:spcAft>
            </a:pPr>
            <a:r>
              <a:rPr lang="en-US" b="0" dirty="0">
                <a:latin typeface="+mn-lt"/>
              </a:rPr>
              <a:t>Together, </a:t>
            </a:r>
            <a:r>
              <a:rPr lang="en-US" b="1" dirty="0">
                <a:latin typeface="+mn-lt"/>
              </a:rPr>
              <a:t>watsonx.ai, watsonx.data</a:t>
            </a:r>
            <a:r>
              <a:rPr lang="en-US" dirty="0">
                <a:latin typeface="+mn-lt"/>
              </a:rPr>
              <a:t>,</a:t>
            </a:r>
            <a:r>
              <a:rPr lang="en-US" b="1" dirty="0">
                <a:latin typeface="+mn-lt"/>
              </a:rPr>
              <a:t> </a:t>
            </a:r>
            <a:r>
              <a:rPr lang="en-US" b="0" dirty="0">
                <a:latin typeface="+mn-lt"/>
              </a:rPr>
              <a:t>and </a:t>
            </a:r>
            <a:r>
              <a:rPr lang="en-US" b="1" dirty="0">
                <a:latin typeface="+mn-lt"/>
              </a:rPr>
              <a:t>watsonx.governance </a:t>
            </a:r>
            <a:r>
              <a:rPr lang="en-US" b="0" dirty="0">
                <a:latin typeface="+mn-lt"/>
              </a:rPr>
              <a:t>scale and accelerate the impact of AI with trusted data – data that is governed, and curated, with business logic and classifications applied. This allows clients to train, tune, and deploy AI across the client’s businesses, leveraging trusted data where they reside. </a:t>
            </a:r>
          </a:p>
          <a:p>
            <a:pPr marL="171450" lvl="0" indent="-171450">
              <a:buFont typeface="Arial" panose="020B0604020202020204" pitchFamily="34" charset="0"/>
              <a:buChar char="•"/>
            </a:pPr>
            <a:endParaRPr lang="en-US" b="0" dirty="0">
              <a:latin typeface="+mn-lt"/>
            </a:endParaRPr>
          </a:p>
          <a:p>
            <a:pPr marL="0" lvl="0" indent="0">
              <a:buFont typeface="Arial" panose="020B0604020202020204" pitchFamily="34" charset="0"/>
              <a:buNone/>
            </a:pPr>
            <a:r>
              <a:rPr lang="en-US" b="1" dirty="0">
                <a:latin typeface="+mn-lt"/>
              </a:rPr>
              <a:t>Note</a:t>
            </a:r>
            <a:r>
              <a:rPr lang="en-US" dirty="0">
                <a:latin typeface="+mn-lt"/>
              </a:rPr>
              <a:t>: T</a:t>
            </a:r>
            <a:r>
              <a:rPr lang="en-US" b="0" dirty="0">
                <a:latin typeface="+mn-lt"/>
              </a:rPr>
              <a:t>he classic AI and machine learning (ML) capability of IBM Watson Studio is still a part of the </a:t>
            </a:r>
            <a:r>
              <a:rPr lang="en-US" b="1" dirty="0">
                <a:latin typeface="+mn-lt"/>
              </a:rPr>
              <a:t>watsonx.ai </a:t>
            </a:r>
            <a:r>
              <a:rPr lang="en-US" b="0" dirty="0">
                <a:latin typeface="+mn-lt"/>
              </a:rPr>
              <a:t>offerings, just not shown in the picture.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50897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positions the three components of </a:t>
            </a:r>
            <a:r>
              <a:rPr lang="en-US" b="1" dirty="0">
                <a:latin typeface="+mn-lt"/>
              </a:rPr>
              <a:t>watsonx: watsonx.ai</a:t>
            </a:r>
            <a:r>
              <a:rPr lang="en-US" dirty="0">
                <a:latin typeface="+mn-lt"/>
              </a:rPr>
              <a:t>,</a:t>
            </a:r>
            <a:r>
              <a:rPr lang="en-US" b="1" dirty="0">
                <a:latin typeface="+mn-lt"/>
              </a:rPr>
              <a:t> watsonx.data</a:t>
            </a:r>
            <a:r>
              <a:rPr lang="en-US" b="0" dirty="0">
                <a:latin typeface="+mn-lt"/>
              </a:rPr>
              <a:t>,</a:t>
            </a:r>
            <a:r>
              <a:rPr lang="en-US" b="1" dirty="0">
                <a:latin typeface="+mn-lt"/>
              </a:rPr>
              <a:t> </a:t>
            </a:r>
            <a:r>
              <a:rPr lang="en-US" dirty="0">
                <a:latin typeface="+mn-lt"/>
              </a:rPr>
              <a:t>and </a:t>
            </a:r>
            <a:r>
              <a:rPr lang="en-US" b="1" dirty="0">
                <a:latin typeface="+mn-lt"/>
              </a:rPr>
              <a:t>watsonx.governance</a:t>
            </a:r>
            <a:r>
              <a:rPr lang="en-US" dirty="0">
                <a:latin typeface="+mn-lt"/>
              </a:rPr>
              <a:t>.</a:t>
            </a:r>
          </a:p>
          <a:p>
            <a:endParaRPr lang="en-US" dirty="0">
              <a:latin typeface="+mn-lt"/>
            </a:endParaRPr>
          </a:p>
          <a:p>
            <a:r>
              <a:rPr lang="en-US" b="0" dirty="0">
                <a:latin typeface="+mn-lt"/>
              </a:rPr>
              <a:t>IBM’s strength is that </a:t>
            </a:r>
            <a:r>
              <a:rPr lang="en-US" b="1" dirty="0">
                <a:latin typeface="+mn-lt"/>
              </a:rPr>
              <a:t>watsonx</a:t>
            </a:r>
            <a:r>
              <a:rPr lang="en-US" dirty="0">
                <a:latin typeface="+mn-lt"/>
              </a:rPr>
              <a:t> is not just a foundation model and generative AI offering. Enterprise clients get a complete suite of tools that:</a:t>
            </a:r>
          </a:p>
          <a:p>
            <a:endParaRPr lang="en-US" dirty="0">
              <a:latin typeface="+mn-lt"/>
            </a:endParaRPr>
          </a:p>
          <a:p>
            <a:pPr marL="171450" indent="-171450">
              <a:buFont typeface="Arial" panose="020B0604020202020204" pitchFamily="34" charset="0"/>
              <a:buChar char="•"/>
            </a:pPr>
            <a:r>
              <a:rPr lang="en-US" dirty="0">
                <a:latin typeface="+mn-lt"/>
              </a:rPr>
              <a:t>Provide rich data capabilities: hybrid, multi-cloud, high performance, structure, semi-structured and unstructured. This is the data enterprises will use to fine-tune their foundation models.</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Governance of the foundation models and any modification. Transparency, accountability, lineage, and traceability are key items that bring high confidence in the integrity, controllability, and safety of the generative AI features. </a:t>
            </a:r>
          </a:p>
          <a:p>
            <a:pPr marL="171450" indent="-171450">
              <a:buFont typeface="Arial" panose="020B0604020202020204" pitchFamily="34" charset="0"/>
              <a:buChar char="•"/>
            </a:pPr>
            <a:endParaRPr lang="en-US" dirty="0">
              <a:latin typeface="+mn-lt"/>
            </a:endParaRPr>
          </a:p>
          <a:p>
            <a:r>
              <a:rPr lang="en-US" dirty="0">
                <a:latin typeface="+mn-lt"/>
              </a:rPr>
              <a:t>The three </a:t>
            </a:r>
            <a:r>
              <a:rPr lang="en-US" b="1" dirty="0">
                <a:latin typeface="+mn-lt"/>
              </a:rPr>
              <a:t>watsonx</a:t>
            </a:r>
            <a:r>
              <a:rPr lang="en-US" dirty="0">
                <a:latin typeface="+mn-lt"/>
              </a:rPr>
              <a:t> components shown on this slide work together. IBM </a:t>
            </a:r>
            <a:r>
              <a:rPr lang="en-US" b="1" dirty="0">
                <a:latin typeface="+mn-lt"/>
              </a:rPr>
              <a:t>watsonx</a:t>
            </a:r>
            <a:r>
              <a:rPr lang="en-US" dirty="0">
                <a:latin typeface="+mn-lt"/>
              </a:rPr>
              <a:t> provides a complete ecosystem that satisfies an enterprise’s need for transparency, safety, and the ability to customize. Specifically:</a:t>
            </a:r>
          </a:p>
          <a:p>
            <a:endParaRPr lang="en-US" dirty="0">
              <a:latin typeface="+mn-lt"/>
            </a:endParaRPr>
          </a:p>
          <a:p>
            <a:pPr marL="171450" indent="-171450">
              <a:buFont typeface="Arial" panose="020B0604020202020204" pitchFamily="34" charset="0"/>
              <a:buChar char="•"/>
            </a:pPr>
            <a:r>
              <a:rPr lang="en-US" dirty="0">
                <a:latin typeface="+mn-lt"/>
              </a:rPr>
              <a:t>Clients can use </a:t>
            </a:r>
            <a:r>
              <a:rPr lang="en-US" b="1" dirty="0">
                <a:latin typeface="+mn-lt"/>
              </a:rPr>
              <a:t>watsonx.ai </a:t>
            </a:r>
            <a:r>
              <a:rPr lang="en-US" dirty="0">
                <a:latin typeface="+mn-lt"/>
              </a:rPr>
              <a:t>to perform AI workloads such as data search, and discovery on their </a:t>
            </a:r>
            <a:r>
              <a:rPr lang="en-US" i="0" dirty="0">
                <a:latin typeface="+mn-lt"/>
              </a:rPr>
              <a:t>data in </a:t>
            </a:r>
            <a:r>
              <a:rPr lang="en-US" b="1" i="0" dirty="0">
                <a:latin typeface="+mn-lt"/>
              </a:rPr>
              <a:t>watsonx.data</a:t>
            </a:r>
            <a:r>
              <a:rPr lang="en-US" i="0" dirty="0">
                <a:latin typeface="+mn-lt"/>
              </a:rPr>
              <a:t>.</a:t>
            </a:r>
            <a:br>
              <a:rPr lang="en-US" i="0" dirty="0">
                <a:latin typeface="+mn-lt"/>
              </a:rPr>
            </a:br>
            <a:endParaRPr lang="en-US" i="0" dirty="0">
              <a:latin typeface="+mn-lt"/>
            </a:endParaRPr>
          </a:p>
          <a:p>
            <a:pPr marL="171450" indent="-171450">
              <a:buFont typeface="Arial" panose="020B0604020202020204" pitchFamily="34" charset="0"/>
              <a:buChar char="•"/>
            </a:pPr>
            <a:r>
              <a:rPr lang="en-US" i="0" dirty="0">
                <a:latin typeface="+mn-lt"/>
              </a:rPr>
              <a:t>Clients can use their own </a:t>
            </a:r>
            <a:r>
              <a:rPr lang="en-US" i="1" dirty="0">
                <a:latin typeface="+mn-lt"/>
              </a:rPr>
              <a:t>governed </a:t>
            </a:r>
            <a:r>
              <a:rPr lang="en-US" i="0" dirty="0">
                <a:latin typeface="+mn-lt"/>
              </a:rPr>
              <a:t>data in </a:t>
            </a:r>
            <a:r>
              <a:rPr lang="en-US" b="1" i="0" dirty="0">
                <a:latin typeface="+mn-lt"/>
              </a:rPr>
              <a:t>watsonx.data </a:t>
            </a:r>
            <a:r>
              <a:rPr lang="en-US" i="0" dirty="0">
                <a:latin typeface="+mn-lt"/>
              </a:rPr>
              <a:t>to fine-tune and train their </a:t>
            </a:r>
            <a:r>
              <a:rPr lang="en-US" b="1" i="0" dirty="0">
                <a:latin typeface="+mn-lt"/>
              </a:rPr>
              <a:t>watsonx.ai </a:t>
            </a:r>
            <a:r>
              <a:rPr lang="en-US" i="0" dirty="0">
                <a:latin typeface="+mn-lt"/>
              </a:rPr>
              <a:t>models </a:t>
            </a:r>
          </a:p>
          <a:p>
            <a:pPr marL="171450" indent="-171450">
              <a:buFont typeface="Arial" panose="020B0604020202020204" pitchFamily="34" charset="0"/>
              <a:buChar char="•"/>
            </a:pPr>
            <a:br>
              <a:rPr lang="en-US" dirty="0">
                <a:latin typeface="+mn-lt"/>
              </a:rPr>
            </a:br>
            <a:r>
              <a:rPr lang="en-US" dirty="0">
                <a:latin typeface="+mn-lt"/>
              </a:rPr>
              <a:t>Clients can </a:t>
            </a:r>
            <a:r>
              <a:rPr lang="en-US" i="1" dirty="0">
                <a:latin typeface="+mn-lt"/>
              </a:rPr>
              <a:t>govern </a:t>
            </a:r>
            <a:r>
              <a:rPr lang="en-US" i="0" dirty="0">
                <a:latin typeface="+mn-lt"/>
              </a:rPr>
              <a:t>their </a:t>
            </a:r>
            <a:r>
              <a:rPr lang="en-US" b="1" i="0" dirty="0">
                <a:latin typeface="+mn-lt"/>
              </a:rPr>
              <a:t>watsonx.ai </a:t>
            </a:r>
            <a:r>
              <a:rPr lang="en-US" i="0" dirty="0">
                <a:latin typeface="+mn-lt"/>
              </a:rPr>
              <a:t>models, providing transparency, explainability, and control over their </a:t>
            </a:r>
            <a:r>
              <a:rPr lang="en-US" b="1" i="0" dirty="0">
                <a:latin typeface="+mn-lt"/>
              </a:rPr>
              <a:t>watsonx.ai </a:t>
            </a:r>
            <a:r>
              <a:rPr lang="en-US" i="0" dirty="0">
                <a:latin typeface="+mn-lt"/>
              </a:rPr>
              <a:t>models. </a:t>
            </a:r>
            <a:endParaRPr lang="en-US" dirty="0">
              <a:latin typeface="+mn-lt"/>
            </a:endParaRPr>
          </a:p>
          <a:p>
            <a:pPr marL="171450" indent="-171450">
              <a:buFont typeface="Arial" panose="020B0604020202020204" pitchFamily="34" charset="0"/>
              <a:buChar char="•"/>
            </a:pPr>
            <a:endParaRPr lang="en-US" i="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Similar to IBM’s cloud offerings, the </a:t>
            </a:r>
            <a:r>
              <a:rPr lang="en-US" b="1" dirty="0">
                <a:latin typeface="+mn-lt"/>
              </a:rPr>
              <a:t>watsonx</a:t>
            </a:r>
            <a:r>
              <a:rPr lang="en-US" dirty="0">
                <a:latin typeface="+mn-lt"/>
              </a:rPr>
              <a:t> family is all built on RedHat OpenShift technology. Instead of a series of products with different capabilities and features, these three components will all share the same user interface/user experience (UI/UX). In addition, this allows for common connectivity and integration not just among </a:t>
            </a:r>
            <a:r>
              <a:rPr lang="en-US" b="1" dirty="0">
                <a:latin typeface="+mn-lt"/>
              </a:rPr>
              <a:t>watsonx</a:t>
            </a:r>
            <a:r>
              <a:rPr lang="en-US" dirty="0">
                <a:latin typeface="+mn-lt"/>
              </a:rPr>
              <a:t>, but also with other IBM offerings (such as Cloud Pak for Data). </a:t>
            </a:r>
            <a:endParaRPr lang="en-US" sz="1000" b="1" dirty="0">
              <a:latin typeface="+mn-lt"/>
            </a:endParaRP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a:p>
        </p:txBody>
      </p:sp>
    </p:spTree>
    <p:extLst>
      <p:ext uri="{BB962C8B-B14F-4D97-AF65-F5344CB8AC3E}">
        <p14:creationId xmlns:p14="http://schemas.microsoft.com/office/powerpoint/2010/main" val="815479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latin typeface="+mn-lt"/>
              </a:rPr>
              <a:t>Watsonx</a:t>
            </a:r>
            <a:r>
              <a:rPr lang="en-US" dirty="0">
                <a:latin typeface="+mn-lt"/>
              </a:rPr>
              <a:t>.</a:t>
            </a:r>
            <a:r>
              <a:rPr lang="en-US" b="1" dirty="0">
                <a:latin typeface="+mn-lt"/>
              </a:rPr>
              <a:t>ai </a:t>
            </a:r>
            <a:r>
              <a:rPr lang="en-US" dirty="0">
                <a:latin typeface="+mn-lt"/>
              </a:rPr>
              <a:t>is part of the IBM </a:t>
            </a:r>
            <a:r>
              <a:rPr lang="en-US" b="1" dirty="0">
                <a:latin typeface="+mn-lt"/>
              </a:rPr>
              <a:t>watsonx</a:t>
            </a:r>
            <a:r>
              <a:rPr lang="en-US" dirty="0">
                <a:latin typeface="+mn-lt"/>
              </a:rPr>
              <a:t> platform that provides foundation models (FMs) and generative AI capabilities, plus traditional AI and machine learning modelling that clients have come to know (in IBM Watson Studio and IBM Watson Machine Learning).</a:t>
            </a:r>
          </a:p>
          <a:p>
            <a:endParaRPr lang="en-US" dirty="0">
              <a:latin typeface="+mn-lt"/>
            </a:endParaRPr>
          </a:p>
          <a:p>
            <a:pPr marL="0" indent="0">
              <a:buFont typeface="Arial" panose="020B0604020202020204" pitchFamily="34" charset="0"/>
              <a:buNone/>
            </a:pPr>
            <a:r>
              <a:rPr lang="en-US" b="0" dirty="0">
                <a:latin typeface="+mn-lt"/>
              </a:rPr>
              <a:t>These are the components in </a:t>
            </a:r>
            <a:r>
              <a:rPr lang="en-US" b="1" dirty="0">
                <a:latin typeface="+mn-lt"/>
              </a:rPr>
              <a:t>watsonx</a:t>
            </a:r>
            <a:r>
              <a:rPr lang="en-US" dirty="0">
                <a:latin typeface="+mn-lt"/>
              </a:rPr>
              <a:t>.</a:t>
            </a:r>
            <a:r>
              <a:rPr lang="en-US" b="1" dirty="0">
                <a:latin typeface="+mn-lt"/>
              </a:rPr>
              <a:t>ai:</a:t>
            </a:r>
            <a:br>
              <a:rPr lang="en-US" b="0" dirty="0">
                <a:latin typeface="+mn-lt"/>
              </a:rPr>
            </a:br>
            <a:endParaRPr lang="en-US" b="0" dirty="0">
              <a:latin typeface="+mn-lt"/>
            </a:endParaRPr>
          </a:p>
          <a:p>
            <a:pPr marL="0" indent="0">
              <a:buFont typeface="Arial" panose="020B0604020202020204" pitchFamily="34" charset="0"/>
              <a:buNone/>
            </a:pPr>
            <a:r>
              <a:rPr lang="en-US" b="1" dirty="0">
                <a:latin typeface="+mn-lt"/>
              </a:rPr>
              <a:t>The generative AI capabilities </a:t>
            </a:r>
            <a:r>
              <a:rPr lang="en-US" dirty="0">
                <a:latin typeface="+mn-lt"/>
              </a:rPr>
              <a:t>in </a:t>
            </a:r>
            <a:r>
              <a:rPr lang="en-US" b="1" dirty="0">
                <a:latin typeface="+mn-lt"/>
              </a:rPr>
              <a:t>watsonx.ai </a:t>
            </a:r>
            <a:r>
              <a:rPr lang="en-US" dirty="0">
                <a:latin typeface="+mn-lt"/>
              </a:rPr>
              <a:t>include the following:</a:t>
            </a:r>
            <a:br>
              <a:rPr lang="en-US" b="1" dirty="0">
                <a:latin typeface="+mn-lt"/>
              </a:rPr>
            </a:br>
            <a:endParaRPr lang="en-US" b="1" dirty="0">
              <a:latin typeface="+mn-lt"/>
            </a:endParaRPr>
          </a:p>
          <a:p>
            <a:pPr marL="171450" indent="-171450">
              <a:buFont typeface="Arial" panose="020B0604020202020204" pitchFamily="34" charset="0"/>
              <a:buChar char="•"/>
            </a:pPr>
            <a:r>
              <a:rPr lang="en-US" b="1" dirty="0">
                <a:latin typeface="+mn-lt"/>
              </a:rPr>
              <a:t>Foundation model library </a:t>
            </a:r>
            <a:r>
              <a:rPr lang="en-US" b="0" dirty="0">
                <a:latin typeface="+mn-lt"/>
              </a:rPr>
              <a:t>– </a:t>
            </a:r>
            <a:r>
              <a:rPr lang="en-US" dirty="0">
                <a:latin typeface="+mn-lt"/>
              </a:rPr>
              <a:t>I</a:t>
            </a:r>
            <a:r>
              <a:rPr lang="en-US" b="0" dirty="0">
                <a:latin typeface="+mn-lt"/>
              </a:rPr>
              <a:t>ncludes many well-known models such as Generative Pre-trained </a:t>
            </a:r>
            <a:r>
              <a:rPr lang="en-US" dirty="0">
                <a:latin typeface="+mn-lt"/>
              </a:rPr>
              <a:t>t</a:t>
            </a:r>
            <a:r>
              <a:rPr lang="en-US" b="0" dirty="0">
                <a:latin typeface="+mn-lt"/>
              </a:rPr>
              <a:t>ransformer (GPT), Fine-tuned Language Net (FLAN), and more, as well as IBM’s own foundation </a:t>
            </a:r>
            <a:r>
              <a:rPr lang="en-US" dirty="0">
                <a:latin typeface="+mn-lt"/>
              </a:rPr>
              <a:t>m</a:t>
            </a:r>
            <a:r>
              <a:rPr lang="en-US" b="0" dirty="0">
                <a:latin typeface="+mn-lt"/>
              </a:rPr>
              <a:t>odels. Many of the models have been rebuilt on IBM’s data sets to reduce model sizes, mitigate problems (such as bias) and other common risks.</a:t>
            </a:r>
          </a:p>
          <a:p>
            <a:pPr marL="171450" indent="-171450">
              <a:buFont typeface="Arial" panose="020B0604020202020204" pitchFamily="34" charset="0"/>
              <a:buChar char="•"/>
            </a:pPr>
            <a:r>
              <a:rPr lang="en-US" b="1" dirty="0">
                <a:latin typeface="+mn-lt"/>
              </a:rPr>
              <a:t>Prompt lab </a:t>
            </a:r>
            <a:r>
              <a:rPr lang="en-US" b="0" dirty="0">
                <a:latin typeface="+mn-lt"/>
              </a:rPr>
              <a:t>– Prompt engineering is a way of helping FMs become more accurate and precise in their response by providing some user interaction (called prompts). Prompt engineering is an “art” and requires practice. IBM provides samples of prompts and prompt templates, and the studio helps users to try different prompts and different models to get the best results.</a:t>
            </a:r>
          </a:p>
          <a:p>
            <a:pPr marL="171450" indent="-171450">
              <a:buFont typeface="Arial" panose="020B0604020202020204" pitchFamily="34" charset="0"/>
              <a:buChar char="•"/>
            </a:pPr>
            <a:r>
              <a:rPr lang="en-US" b="1" dirty="0">
                <a:latin typeface="+mn-lt"/>
              </a:rPr>
              <a:t>Tuning studio</a:t>
            </a:r>
            <a:r>
              <a:rPr lang="en-US" b="0" dirty="0">
                <a:latin typeface="+mn-lt"/>
              </a:rPr>
              <a:t> – there are multiple ways that </a:t>
            </a:r>
            <a:r>
              <a:rPr lang="en-US" b="1" dirty="0">
                <a:latin typeface="+mn-lt"/>
              </a:rPr>
              <a:t>watsonx</a:t>
            </a:r>
            <a:r>
              <a:rPr lang="en-US" dirty="0">
                <a:latin typeface="+mn-lt"/>
              </a:rPr>
              <a:t>.</a:t>
            </a:r>
            <a:r>
              <a:rPr lang="en-US" b="1" dirty="0">
                <a:latin typeface="+mn-lt"/>
              </a:rPr>
              <a:t>ai </a:t>
            </a:r>
            <a:r>
              <a:rPr lang="en-US" b="0" dirty="0">
                <a:latin typeface="+mn-lt"/>
              </a:rPr>
              <a:t>lets clients fine-tune FMs:</a:t>
            </a:r>
          </a:p>
          <a:p>
            <a:pPr marL="694290" marR="0" lvl="1" indent="-228600" algn="l" defTabSz="2438522" rtl="0" eaLnBrk="1" fontAlgn="auto" latinLnBrk="0" hangingPunct="1">
              <a:lnSpc>
                <a:spcPct val="110000"/>
              </a:lnSpc>
              <a:spcBef>
                <a:spcPts val="0"/>
              </a:spcBef>
              <a:spcAft>
                <a:spcPts val="0"/>
              </a:spcAft>
              <a:buClr>
                <a:schemeClr val="bg1"/>
              </a:buClr>
              <a:buSzTx/>
              <a:buFont typeface="Arial" panose="020B0604020202020204" pitchFamily="34" charset="0"/>
              <a:buChar char="•"/>
              <a:tabLst/>
              <a:defRPr/>
            </a:pPr>
            <a:r>
              <a:rPr lang="en-US" b="0" dirty="0">
                <a:latin typeface="+mn-lt"/>
              </a:rPr>
              <a:t>Providing additional data to further train the model</a:t>
            </a:r>
          </a:p>
          <a:p>
            <a:pPr marL="694290" lvl="1" indent="-228600"/>
            <a:r>
              <a:rPr lang="en-US" b="0" dirty="0">
                <a:latin typeface="+mn-lt"/>
              </a:rPr>
              <a:t>Changing various runtime parameters such as</a:t>
            </a:r>
          </a:p>
          <a:p>
            <a:pPr marL="1155238" lvl="2" indent="-228600"/>
            <a:r>
              <a:rPr lang="en-US" b="0" dirty="0">
                <a:latin typeface="+mn-lt"/>
              </a:rPr>
              <a:t>Number of virtual tokens</a:t>
            </a:r>
          </a:p>
          <a:p>
            <a:pPr marL="1155238" lvl="2" indent="-228600"/>
            <a:r>
              <a:rPr lang="en-US" b="0" dirty="0">
                <a:latin typeface="+mn-lt"/>
              </a:rPr>
              <a:t>Batch size</a:t>
            </a:r>
          </a:p>
          <a:p>
            <a:pPr marL="1155238" lvl="2" indent="-228600"/>
            <a:r>
              <a:rPr lang="en-US" b="0" dirty="0">
                <a:latin typeface="+mn-lt"/>
              </a:rPr>
              <a:t>Gradient accumulation steps</a:t>
            </a:r>
          </a:p>
          <a:p>
            <a:pPr marL="1155238" lvl="2" indent="-228600"/>
            <a:r>
              <a:rPr lang="en-US" b="0" dirty="0">
                <a:latin typeface="+mn-lt"/>
              </a:rPr>
              <a:t>Learning rate</a:t>
            </a:r>
          </a:p>
          <a:p>
            <a:pPr marL="1155238" lvl="2" indent="-228600"/>
            <a:r>
              <a:rPr lang="en-US" b="0" dirty="0">
                <a:latin typeface="+mn-lt"/>
              </a:rPr>
              <a:t>Max input/output tokens</a:t>
            </a:r>
          </a:p>
          <a:p>
            <a:pPr marL="1155238" lvl="2" indent="-228600"/>
            <a:r>
              <a:rPr lang="en-US" b="0" dirty="0">
                <a:latin typeface="+mn-lt"/>
              </a:rPr>
              <a:t>Number of epochs</a:t>
            </a:r>
            <a:endParaRPr lang="en-US" dirty="0">
              <a:latin typeface="+mn-lt"/>
            </a:endParaRPr>
          </a:p>
          <a:p>
            <a:pPr marL="694290" lvl="1" indent="-228600"/>
            <a:r>
              <a:rPr lang="en-US" dirty="0">
                <a:latin typeface="+mn-lt"/>
              </a:rPr>
              <a:t>These parameters can alter the amount of time (resource) required to train the model when prompt tuning.</a:t>
            </a:r>
          </a:p>
          <a:p>
            <a:endParaRPr lang="en-US" dirty="0">
              <a:latin typeface="+mn-lt"/>
            </a:endParaRPr>
          </a:p>
          <a:p>
            <a:r>
              <a:rPr lang="en-US" b="1" dirty="0">
                <a:latin typeface="+mn-lt"/>
              </a:rPr>
              <a:t>Plus a proven studio for machine learning (ML)</a:t>
            </a:r>
          </a:p>
          <a:p>
            <a:endParaRPr lang="en-US" dirty="0">
              <a:latin typeface="+mn-lt"/>
            </a:endParaRPr>
          </a:p>
          <a:p>
            <a:r>
              <a:rPr lang="en-US" dirty="0">
                <a:latin typeface="+mn-lt"/>
              </a:rPr>
              <a:t>Clients continue to have access to familiar features from IBM Watson Studio in </a:t>
            </a:r>
            <a:r>
              <a:rPr lang="en-US" b="1" dirty="0">
                <a:latin typeface="+mn-lt"/>
              </a:rPr>
              <a:t>watsonx.ai </a:t>
            </a:r>
            <a:r>
              <a:rPr lang="en-US" dirty="0">
                <a:latin typeface="+mn-lt"/>
              </a:rPr>
              <a:t>such as</a:t>
            </a:r>
          </a:p>
          <a:p>
            <a:endParaRPr lang="en-US" dirty="0">
              <a:latin typeface="+mn-lt"/>
            </a:endParaRPr>
          </a:p>
          <a:p>
            <a:pPr marL="171450" indent="-171450">
              <a:buFont typeface="Arial" panose="020B0604020202020204" pitchFamily="34" charset="0"/>
              <a:buChar char="•"/>
            </a:pPr>
            <a:r>
              <a:rPr lang="en-US" dirty="0">
                <a:latin typeface="+mn-lt"/>
              </a:rPr>
              <a:t>Model operations: training, deploying, managing, and more</a:t>
            </a:r>
          </a:p>
          <a:p>
            <a:pPr marL="171450" indent="-171450">
              <a:buFont typeface="Arial" panose="020B0604020202020204" pitchFamily="34" charset="0"/>
              <a:buChar char="•"/>
            </a:pPr>
            <a:r>
              <a:rPr lang="en-US" dirty="0">
                <a:latin typeface="+mn-lt"/>
              </a:rPr>
              <a:t>Automated development</a:t>
            </a:r>
          </a:p>
          <a:p>
            <a:pPr marL="171450" indent="-171450">
              <a:buFont typeface="Arial" panose="020B0604020202020204" pitchFamily="34" charset="0"/>
              <a:buChar char="•"/>
            </a:pPr>
            <a:r>
              <a:rPr lang="en-US" dirty="0">
                <a:latin typeface="+mn-lt"/>
              </a:rPr>
              <a:t>Decision optimization</a:t>
            </a:r>
          </a:p>
          <a:p>
            <a:endParaRPr lang="en-US" dirty="0">
              <a:latin typeface="+mn-lt"/>
            </a:endParaRPr>
          </a:p>
          <a:p>
            <a:r>
              <a:rPr lang="en-US" dirty="0">
                <a:latin typeface="+mn-lt"/>
              </a:rPr>
              <a:t>In addition, team collaboration and data preparation is available for all models.</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218557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Times New Roman" panose="02020603050405020304" pitchFamily="18" charset="0"/>
              </a:rPr>
              <a:t>A very important factor for quality generative AI models is the set of data used to train the foundation model. Random, non-curated data sets could (and are likely to) introduce biased, inappropriate, illegal (such as copyrighted material), and simply wrong input for the models.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effectLst/>
              <a:latin typeface="+mn-lt"/>
              <a:ea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Times New Roman" panose="02020603050405020304" pitchFamily="18" charset="0"/>
              </a:rPr>
              <a:t>One of the strengths of </a:t>
            </a:r>
            <a:r>
              <a:rPr lang="en-US" sz="1000" b="1" dirty="0">
                <a:effectLst/>
                <a:latin typeface="+mn-lt"/>
                <a:ea typeface="Times New Roman" panose="02020603050405020304" pitchFamily="18" charset="0"/>
              </a:rPr>
              <a:t>watsonx.ai</a:t>
            </a:r>
            <a:r>
              <a:rPr lang="en-US" b="1" dirty="0">
                <a:latin typeface="+mn-lt"/>
                <a:ea typeface="Times New Roman" panose="02020603050405020304" pitchFamily="18" charset="0"/>
              </a:rPr>
              <a:t> </a:t>
            </a:r>
            <a:r>
              <a:rPr lang="en-US" sz="1000" dirty="0">
                <a:effectLst/>
                <a:latin typeface="+mn-lt"/>
                <a:ea typeface="Times New Roman" panose="02020603050405020304" pitchFamily="18" charset="0"/>
              </a:rPr>
              <a:t>is the </a:t>
            </a:r>
            <a:r>
              <a:rPr lang="en-US" sz="1000" i="1" dirty="0">
                <a:effectLst/>
                <a:latin typeface="+mn-lt"/>
                <a:ea typeface="Times New Roman" panose="02020603050405020304" pitchFamily="18" charset="0"/>
              </a:rPr>
              <a:t>quality</a:t>
            </a:r>
            <a:r>
              <a:rPr lang="en-US" sz="1000" i="0" dirty="0">
                <a:effectLst/>
                <a:latin typeface="+mn-lt"/>
                <a:ea typeface="Times New Roman" panose="02020603050405020304" pitchFamily="18" charset="0"/>
              </a:rPr>
              <a:t> of the data used to train IBM’s foundation models. The contents of the </a:t>
            </a:r>
            <a:r>
              <a:rPr lang="en-US" dirty="0">
                <a:latin typeface="+mn-lt"/>
                <a:ea typeface="Times New Roman" panose="02020603050405020304" pitchFamily="18" charset="0"/>
              </a:rPr>
              <a:t>data IBM used to train its models </a:t>
            </a:r>
            <a:r>
              <a:rPr lang="en-US" sz="1000" i="0" dirty="0">
                <a:effectLst/>
                <a:latin typeface="+mn-lt"/>
                <a:ea typeface="Times New Roman" panose="02020603050405020304" pitchFamily="18" charset="0"/>
              </a:rPr>
              <a:t>consist of curated data (listed below from the largest source to the smallest):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i="0" dirty="0">
              <a:effectLst/>
              <a:latin typeface="+mn-lt"/>
              <a:ea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Internet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Code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Legal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News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Patents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Academic</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0" dirty="0">
                <a:effectLst/>
                <a:latin typeface="+mn-lt"/>
                <a:ea typeface="Times New Roman" panose="02020603050405020304" pitchFamily="18" charset="0"/>
              </a:rPr>
              <a:t>Finance</a:t>
            </a: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i="0" dirty="0">
              <a:effectLst/>
              <a:latin typeface="+mn-lt"/>
              <a:ea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i="0" dirty="0">
                <a:effectLst/>
                <a:latin typeface="+mn-lt"/>
                <a:ea typeface="Times New Roman" panose="02020603050405020304" pitchFamily="18" charset="0"/>
              </a:rPr>
              <a:t>Data used in IBM-trained foundation models will go through two main steps: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i="0" dirty="0">
              <a:effectLst/>
              <a:latin typeface="+mn-lt"/>
              <a:ea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mj-lt"/>
              <a:buAutoNum type="arabicPeriod"/>
              <a:tabLst/>
              <a:defRPr/>
            </a:pPr>
            <a:r>
              <a:rPr lang="en-US" sz="1000" i="0" dirty="0">
                <a:effectLst/>
                <a:latin typeface="+mn-lt"/>
                <a:ea typeface="Times New Roman" panose="02020603050405020304" pitchFamily="18" charset="0"/>
              </a:rPr>
              <a:t>Data deduplication (where document id is also generated)</a:t>
            </a:r>
          </a:p>
          <a:p>
            <a:pPr marL="228600" marR="0" lvl="0" indent="-228600" algn="l" defTabSz="2438522" rtl="0" eaLnBrk="1" fontAlgn="auto" latinLnBrk="0" hangingPunct="1">
              <a:lnSpc>
                <a:spcPct val="110000"/>
              </a:lnSpc>
              <a:spcBef>
                <a:spcPts val="0"/>
              </a:spcBef>
              <a:spcAft>
                <a:spcPts val="0"/>
              </a:spcAft>
              <a:buClrTx/>
              <a:buSzTx/>
              <a:buFont typeface="+mj-lt"/>
              <a:buAutoNum type="arabicPeriod"/>
              <a:tabLst/>
              <a:defRPr/>
            </a:pPr>
            <a:endParaRPr lang="en-US" sz="1000" i="0" dirty="0">
              <a:effectLst/>
              <a:latin typeface="+mn-lt"/>
              <a:ea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mj-lt"/>
              <a:buAutoNum type="arabicPeriod"/>
              <a:tabLst/>
              <a:defRPr/>
            </a:pPr>
            <a:r>
              <a:rPr lang="en-US" sz="1000" i="0" dirty="0">
                <a:effectLst/>
                <a:latin typeface="+mn-lt"/>
                <a:ea typeface="Times New Roman" panose="02020603050405020304" pitchFamily="18" charset="0"/>
              </a:rPr>
              <a:t>Data annotation – where cleansing/curating takes place, which includes actions such as:</a:t>
            </a:r>
          </a:p>
          <a:p>
            <a:pPr marL="228600" marR="0" lvl="0" indent="-228600" algn="l" defTabSz="2438522" rtl="0" eaLnBrk="1" fontAlgn="auto" latinLnBrk="0" hangingPunct="1">
              <a:lnSpc>
                <a:spcPct val="110000"/>
              </a:lnSpc>
              <a:spcBef>
                <a:spcPts val="0"/>
              </a:spcBef>
              <a:spcAft>
                <a:spcPts val="0"/>
              </a:spcAft>
              <a:buClrTx/>
              <a:buSzTx/>
              <a:buFont typeface="+mj-lt"/>
              <a:buAutoNum type="arabicPeriod"/>
              <a:tabLst/>
              <a:defRPr/>
            </a:pPr>
            <a:endParaRPr lang="en-US" sz="1000" i="0" dirty="0">
              <a:effectLst/>
              <a:latin typeface="+mn-lt"/>
              <a:ea typeface="Times New Roman" panose="02020603050405020304" pitchFamily="18" charset="0"/>
            </a:endParaRPr>
          </a:p>
          <a:p>
            <a:pPr marL="637140" marR="0" lvl="1" indent="-171450" algn="l" defTabSz="2438522" rtl="0" eaLnBrk="1" fontAlgn="auto" latinLnBrk="0" hangingPunct="1">
              <a:lnSpc>
                <a:spcPct val="110000"/>
              </a:lnSpc>
              <a:spcBef>
                <a:spcPts val="0"/>
              </a:spcBef>
              <a:spcAft>
                <a:spcPts val="0"/>
              </a:spcAft>
              <a:buClrTx/>
              <a:buSzTx/>
              <a:tabLst/>
              <a:defRPr/>
            </a:pPr>
            <a:r>
              <a:rPr lang="en-US" sz="1000" dirty="0">
                <a:latin typeface="+mn-lt"/>
                <a:cs typeface="Arial" panose="020B0604020202020204" pitchFamily="34" charset="0"/>
              </a:rPr>
              <a:t>Language detection</a:t>
            </a:r>
          </a:p>
          <a:p>
            <a:pPr marL="637140" marR="0" lvl="1" indent="-171450" algn="l" defTabSz="2438522" rtl="0" eaLnBrk="1" fontAlgn="auto" latinLnBrk="0" hangingPunct="1">
              <a:lnSpc>
                <a:spcPct val="110000"/>
              </a:lnSpc>
              <a:spcBef>
                <a:spcPts val="0"/>
              </a:spcBef>
              <a:spcAft>
                <a:spcPts val="0"/>
              </a:spcAft>
              <a:buClrTx/>
              <a:buSzTx/>
              <a:tabLst/>
              <a:defRPr/>
            </a:pPr>
            <a:r>
              <a:rPr lang="en-US" sz="1000" dirty="0">
                <a:latin typeface="+mn-lt"/>
                <a:cs typeface="Arial" panose="020B0604020202020204" pitchFamily="34" charset="0"/>
              </a:rPr>
              <a:t>Hate, abuse, and profanity (HAP) contents are filtered out</a:t>
            </a:r>
          </a:p>
          <a:p>
            <a:pPr marL="637140" marR="0" lvl="1" indent="-171450" algn="l" defTabSz="2438522" rtl="0" eaLnBrk="1" fontAlgn="auto" latinLnBrk="0" hangingPunct="1">
              <a:lnSpc>
                <a:spcPct val="110000"/>
              </a:lnSpc>
              <a:spcBef>
                <a:spcPts val="0"/>
              </a:spcBef>
              <a:spcAft>
                <a:spcPts val="0"/>
              </a:spcAft>
              <a:buClrTx/>
              <a:buSzTx/>
              <a:tabLst/>
              <a:defRPr/>
            </a:pPr>
            <a:r>
              <a:rPr lang="en-US" sz="1000" dirty="0">
                <a:latin typeface="+mn-lt"/>
                <a:cs typeface="Arial" panose="020B0604020202020204" pitchFamily="34" charset="0"/>
              </a:rPr>
              <a:t>Document quality checked</a:t>
            </a:r>
          </a:p>
          <a:p>
            <a:pPr marL="637140" marR="0" lvl="1" indent="-171450" algn="l" defTabSz="2438522" rtl="0" eaLnBrk="1" fontAlgn="auto" latinLnBrk="0" hangingPunct="1">
              <a:lnSpc>
                <a:spcPct val="110000"/>
              </a:lnSpc>
              <a:spcBef>
                <a:spcPts val="0"/>
              </a:spcBef>
              <a:spcAft>
                <a:spcPts val="0"/>
              </a:spcAft>
              <a:buClrTx/>
              <a:buSzTx/>
              <a:tabLst/>
              <a:defRPr/>
            </a:pPr>
            <a:r>
              <a:rPr lang="en-US" sz="1000" dirty="0">
                <a:latin typeface="+mn-lt"/>
                <a:cs typeface="Arial" panose="020B0604020202020204" pitchFamily="34" charset="0"/>
              </a:rPr>
              <a:t>URL blocking</a:t>
            </a:r>
          </a:p>
          <a:p>
            <a:pPr marL="637140" marR="0" lvl="1" indent="-171450" algn="l" defTabSz="2438522" rtl="0" eaLnBrk="1" fontAlgn="auto" latinLnBrk="0" hangingPunct="1">
              <a:lnSpc>
                <a:spcPct val="110000"/>
              </a:lnSpc>
              <a:spcBef>
                <a:spcPts val="0"/>
              </a:spcBef>
              <a:spcAft>
                <a:spcPts val="0"/>
              </a:spcAft>
              <a:buClrTx/>
              <a:buSzTx/>
              <a:tabLst/>
              <a:defRPr/>
            </a:pPr>
            <a:r>
              <a:rPr lang="en-US" sz="1000" dirty="0">
                <a:latin typeface="+mn-lt"/>
                <a:cs typeface="Arial" panose="020B0604020202020204" pitchFamily="34" charset="0"/>
              </a:rPr>
              <a:t>License detection (for code) to ensure only appropriate contents are used</a:t>
            </a:r>
            <a:endParaRPr lang="en-US" sz="1000" dirty="0">
              <a:effectLst/>
              <a:latin typeface="+mn-lt"/>
              <a:cs typeface="Arial" panose="020B0604020202020204" pitchFamily="34" charset="0"/>
            </a:endParaRPr>
          </a:p>
          <a:p>
            <a:pPr marL="342900" marR="0" lvl="0" indent="-342900" algn="l" defTabSz="2438522" rtl="0" eaLnBrk="1" fontAlgn="auto" latinLnBrk="0" hangingPunct="1">
              <a:lnSpc>
                <a:spcPct val="110000"/>
              </a:lnSpc>
              <a:spcBef>
                <a:spcPts val="0"/>
              </a:spcBef>
              <a:spcAft>
                <a:spcPts val="0"/>
              </a:spcAft>
              <a:buClrTx/>
              <a:buSzTx/>
              <a:tabLst/>
              <a:defRPr/>
            </a:pPr>
            <a:endParaRPr lang="en-US" sz="1000" dirty="0">
              <a:effectLst/>
              <a:latin typeface="+mn-lt"/>
              <a:cs typeface="Arial" panose="020B0604020202020204" pitchFamily="34" charset="0"/>
            </a:endParaRPr>
          </a:p>
          <a:p>
            <a:pPr marL="342900" marR="0" lvl="0" indent="-342900" algn="l" defTabSz="2438522" rtl="0" eaLnBrk="1" fontAlgn="auto" latinLnBrk="0" hangingPunct="1">
              <a:lnSpc>
                <a:spcPct val="110000"/>
              </a:lnSpc>
              <a:spcBef>
                <a:spcPts val="0"/>
              </a:spcBef>
              <a:spcAft>
                <a:spcPts val="0"/>
              </a:spcAft>
              <a:buClrTx/>
              <a:buSzTx/>
              <a:tabLst/>
              <a:defRPr/>
            </a:pPr>
            <a:r>
              <a:rPr lang="en-US" sz="1000" dirty="0">
                <a:effectLst/>
                <a:latin typeface="+mn-lt"/>
                <a:cs typeface="Arial" panose="020B0604020202020204" pitchFamily="34" charset="0"/>
              </a:rPr>
              <a:t>Data is thoroughly filtered before </a:t>
            </a:r>
            <a:r>
              <a:rPr lang="en-US" dirty="0">
                <a:latin typeface="+mn-lt"/>
                <a:cs typeface="Arial" panose="020B0604020202020204" pitchFamily="34" charset="0"/>
              </a:rPr>
              <a:t>it is</a:t>
            </a:r>
            <a:r>
              <a:rPr lang="en-US" sz="1000" dirty="0">
                <a:effectLst/>
                <a:latin typeface="+mn-lt"/>
                <a:cs typeface="Arial" panose="020B0604020202020204" pitchFamily="34" charset="0"/>
              </a:rPr>
              <a:t> used by watsonx.ai.</a:t>
            </a:r>
          </a:p>
          <a:p>
            <a:pPr marL="342900" marR="0" lvl="0" indent="-342900" algn="l" defTabSz="2438522" rtl="0" eaLnBrk="1" fontAlgn="auto" latinLnBrk="0" hangingPunct="1">
              <a:lnSpc>
                <a:spcPct val="110000"/>
              </a:lnSpc>
              <a:spcBef>
                <a:spcPts val="0"/>
              </a:spcBef>
              <a:spcAft>
                <a:spcPts val="0"/>
              </a:spcAft>
              <a:buClrTx/>
              <a:buSzTx/>
              <a:tabLst/>
              <a:defRPr/>
            </a:pPr>
            <a:endParaRPr lang="en-US" sz="1000" dirty="0">
              <a:effectLst/>
              <a:latin typeface="+mn-lt"/>
              <a:cs typeface="Arial" panose="020B0604020202020204" pitchFamily="34" charset="0"/>
            </a:endParaRPr>
          </a:p>
          <a:p>
            <a:pPr marL="0" marR="0" lvl="0" indent="0" algn="l" defTabSz="2438522" rtl="0" eaLnBrk="1" fontAlgn="auto" latinLnBrk="0" hangingPunct="1">
              <a:lnSpc>
                <a:spcPct val="110000"/>
              </a:lnSpc>
              <a:spcBef>
                <a:spcPts val="0"/>
              </a:spcBef>
              <a:spcAft>
                <a:spcPts val="0"/>
              </a:spcAft>
              <a:buClrTx/>
              <a:buSzTx/>
              <a:tabLst/>
              <a:defRPr/>
            </a:pPr>
            <a:r>
              <a:rPr lang="en-US" sz="1000" dirty="0">
                <a:effectLst/>
                <a:latin typeface="+mn-lt"/>
                <a:cs typeface="Arial" panose="020B0604020202020204" pitchFamily="34" charset="0"/>
              </a:rPr>
              <a:t>With this method, clients can still provide their own curated data set. Clients can be sure that all data sets going into the watsonx.ai model building have been curated.</a:t>
            </a:r>
          </a:p>
          <a:p>
            <a:pPr marL="0" marR="0" lvl="0" indent="0" algn="l" defTabSz="2438522" rtl="0" eaLnBrk="1" fontAlgn="auto" latinLnBrk="0" hangingPunct="1">
              <a:lnSpc>
                <a:spcPct val="110000"/>
              </a:lnSpc>
              <a:spcBef>
                <a:spcPts val="0"/>
              </a:spcBef>
              <a:spcAft>
                <a:spcPts val="0"/>
              </a:spcAft>
              <a:buClrTx/>
              <a:buSzTx/>
              <a:tabLst/>
              <a:defRPr/>
            </a:pPr>
            <a:endParaRPr lang="en-US" sz="1000" dirty="0">
              <a:effectLst/>
              <a:latin typeface="+mn-lt"/>
              <a:cs typeface="Arial" panose="020B0604020202020204" pitchFamily="34" charset="0"/>
            </a:endParaRPr>
          </a:p>
          <a:p>
            <a:r>
              <a:rPr lang="en-US" b="1" dirty="0">
                <a:latin typeface="+mn-lt"/>
              </a:rPr>
              <a:t>Watsonx.ai</a:t>
            </a:r>
            <a:r>
              <a:rPr lang="en-US" b="1" dirty="0"/>
              <a:t> </a:t>
            </a:r>
            <a:r>
              <a:rPr lang="en-US" dirty="0"/>
              <a:t>provides IBM proprietary foundation models:</a:t>
            </a:r>
          </a:p>
          <a:p>
            <a:endParaRPr lang="en-US" dirty="0"/>
          </a:p>
          <a:p>
            <a:r>
              <a:rPr lang="en-US" dirty="0"/>
              <a:t>Unlike datasets used by </a:t>
            </a:r>
            <a:r>
              <a:rPr lang="en-US" dirty="0">
                <a:latin typeface="IBM Plex Sans Light"/>
              </a:rPr>
              <a:t>various publicly available large language models to train, IBM uses enterprise-focused data collections that are:</a:t>
            </a:r>
            <a:br>
              <a:rPr lang="en-US" dirty="0">
                <a:latin typeface="IBM Plex Sans Light"/>
              </a:rPr>
            </a:br>
            <a:r>
              <a:rPr lang="en-US" dirty="0">
                <a:latin typeface="IBM Plex Sans Light"/>
              </a:rPr>
              <a:t>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IBM Plex Sans Light"/>
              </a:rPr>
              <a:t>Curated (to limit intellectual properties and bias issues)</a:t>
            </a:r>
          </a:p>
          <a:p>
            <a:pPr marL="171450" indent="-171450">
              <a:buFont typeface="Arial" panose="020B0604020202020204" pitchFamily="34" charset="0"/>
              <a:buChar char="•"/>
            </a:pPr>
            <a:r>
              <a:rPr lang="en-US" dirty="0">
                <a:latin typeface="IBM Plex Sans Light"/>
              </a:rPr>
              <a:t>Transparent</a:t>
            </a:r>
          </a:p>
          <a:p>
            <a:pPr marL="171450" indent="-171450">
              <a:buFont typeface="Arial" panose="020B0604020202020204" pitchFamily="34" charset="0"/>
              <a:buChar char="•"/>
            </a:pPr>
            <a:r>
              <a:rPr lang="en-US" dirty="0">
                <a:latin typeface="IBM Plex Sans Light"/>
              </a:rPr>
              <a:t>Optimized</a:t>
            </a:r>
            <a:endParaRPr lang="en-US" b="0" dirty="0"/>
          </a:p>
          <a:p>
            <a:pPr marL="0" marR="0" lvl="0" indent="0" algn="l" defTabSz="2438522" rtl="0" eaLnBrk="1" fontAlgn="auto" latinLnBrk="0" hangingPunct="1">
              <a:lnSpc>
                <a:spcPct val="110000"/>
              </a:lnSpc>
              <a:spcBef>
                <a:spcPts val="0"/>
              </a:spcBef>
              <a:spcAft>
                <a:spcPts val="0"/>
              </a:spcAft>
              <a:buClrTx/>
              <a:buSzTx/>
              <a:tabLst/>
              <a:defRPr/>
            </a:pPr>
            <a:endParaRPr lang="en-US" sz="100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297221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IBM </a:t>
            </a:r>
            <a:r>
              <a:rPr lang="en-US" b="1" dirty="0">
                <a:latin typeface="+mn-lt"/>
              </a:rPr>
              <a:t>watsonx.ai </a:t>
            </a:r>
            <a:r>
              <a:rPr lang="en-US" dirty="0">
                <a:latin typeface="+mn-lt"/>
              </a:rPr>
              <a:t>provides the best of both worlds.</a:t>
            </a:r>
          </a:p>
          <a:p>
            <a:endParaRPr lang="en-US" dirty="0">
              <a:latin typeface="+mn-lt"/>
            </a:endParaRPr>
          </a:p>
          <a:p>
            <a:r>
              <a:rPr lang="en-US" b="1" dirty="0">
                <a:latin typeface="+mn-lt"/>
              </a:rPr>
              <a:t>IBM models</a:t>
            </a:r>
          </a:p>
          <a:p>
            <a:endParaRPr lang="en-US" b="0" dirty="0">
              <a:latin typeface="+mn-lt"/>
            </a:endParaRPr>
          </a:p>
          <a:p>
            <a:r>
              <a:rPr lang="en-US" b="0" dirty="0">
                <a:latin typeface="+mn-lt"/>
              </a:rPr>
              <a:t>Foundation models like ChatGPT are “black” (opaque) boxes and that is one big reason why trust is difficult to achieve with these kind of models. IBM’s models are designed to address this gap to ensure model trust and efficiency in business applications. In particular, IBM’s suite of models features:</a:t>
            </a:r>
          </a:p>
          <a:p>
            <a:endParaRPr lang="en-US" b="0" dirty="0">
              <a:latin typeface="+mn-lt"/>
            </a:endParaRPr>
          </a:p>
          <a:p>
            <a:pPr marL="171450" indent="-171450">
              <a:buFont typeface="Arial" panose="020B0604020202020204" pitchFamily="34" charset="0"/>
              <a:buChar char="•"/>
            </a:pPr>
            <a:r>
              <a:rPr lang="en-US" b="1" dirty="0">
                <a:latin typeface="+mn-lt"/>
              </a:rPr>
              <a:t>Transparent pre-training on trusted data</a:t>
            </a:r>
            <a:br>
              <a:rPr lang="en-US" b="1" dirty="0">
                <a:latin typeface="+mn-lt"/>
              </a:rPr>
            </a:br>
            <a:r>
              <a:rPr lang="en-US" b="0" dirty="0">
                <a:latin typeface="+mn-lt"/>
              </a:rPr>
              <a:t>One of the most important trust factors for models is the data that is used to train the model. There are 2 main issues: the quality of the data and the relevance of the data. Having random data from an internet crawl will likely inject bias, hate, and prejudice into the model. Whereas just using any data can bloat the model with parameters that may never be used. IBM has collected the largest known repository for enterprise-relevant training data covering a variety of topics like legal, finance, human resources (HR), and more. This data was then further cleansed and curated (remove duplicates, filter out bias, copyrights, etc.) to create a base pool of data used to build IBM’s model. IBM models have fully auditable data lineage and transparency – allowing clients to use them out of the box with trust.</a:t>
            </a:r>
          </a:p>
          <a:p>
            <a:pPr marL="171450" indent="-171450">
              <a:buFont typeface="Arial" panose="020B0604020202020204" pitchFamily="34" charset="0"/>
              <a:buChar char="•"/>
            </a:pPr>
            <a:endParaRPr lang="en-US" b="0" dirty="0">
              <a:latin typeface="+mn-lt"/>
            </a:endParaRPr>
          </a:p>
          <a:p>
            <a:pPr marL="171450" lvl="0" indent="-171450">
              <a:buFont typeface="Arial" panose="020B0604020202020204" pitchFamily="34" charset="0"/>
              <a:buChar char="•"/>
            </a:pPr>
            <a:r>
              <a:rPr lang="en-US" b="1" dirty="0">
                <a:latin typeface="+mn-lt"/>
              </a:rPr>
              <a:t>Compute-optimal model training and architecture</a:t>
            </a:r>
            <a:br>
              <a:rPr lang="en-US" b="1" dirty="0">
                <a:latin typeface="+mn-lt"/>
              </a:rPr>
            </a:br>
            <a:r>
              <a:rPr lang="en-US" b="0" dirty="0">
                <a:latin typeface="+mn-lt"/>
              </a:rPr>
              <a:t>Using the trusted data, IBM is building different models that can be applied in different scenarios, some of which include:</a:t>
            </a:r>
          </a:p>
          <a:p>
            <a:pPr marL="345600" lvl="2" indent="-171450">
              <a:buFont typeface="Arial" panose="020B0604020202020204" pitchFamily="34" charset="0"/>
              <a:buChar char="•"/>
            </a:pPr>
            <a:r>
              <a:rPr lang="en-US" b="1" dirty="0">
                <a:latin typeface="+mn-lt"/>
              </a:rPr>
              <a:t>Granite </a:t>
            </a:r>
            <a:r>
              <a:rPr lang="en-US" b="0" dirty="0">
                <a:latin typeface="+mn-lt"/>
              </a:rPr>
              <a:t>series models – are decoder-only transformers and are great for generative tasks such as generating emails and marketing materials.</a:t>
            </a:r>
          </a:p>
          <a:p>
            <a:pPr marL="345600" lvl="2" indent="-171450">
              <a:buFont typeface="Arial" panose="020B0604020202020204" pitchFamily="34" charset="0"/>
              <a:buChar char="•"/>
            </a:pPr>
            <a:r>
              <a:rPr lang="en-US" b="1" dirty="0">
                <a:latin typeface="+mn-lt"/>
              </a:rPr>
              <a:t>Slate</a:t>
            </a:r>
            <a:r>
              <a:rPr lang="en-US" b="0" dirty="0">
                <a:latin typeface="+mn-lt"/>
              </a:rPr>
              <a:t> series models – are encoder-only transformers – smaller and compact but are better for non-generative use cases such as extracting and summarization</a:t>
            </a:r>
            <a:r>
              <a:rPr lang="en-US" dirty="0">
                <a:latin typeface="+mn-lt"/>
              </a:rPr>
              <a:t> </a:t>
            </a:r>
            <a:r>
              <a:rPr lang="en-US" b="0" dirty="0">
                <a:latin typeface="+mn-lt"/>
              </a:rPr>
              <a:t>and may require task-specific labeled data to fine-tune.</a:t>
            </a:r>
            <a:endParaRPr lang="en-US" b="1" dirty="0">
              <a:latin typeface="+mn-lt"/>
            </a:endParaRPr>
          </a:p>
          <a:p>
            <a:pPr marL="345600" lvl="2" indent="-171450">
              <a:buFont typeface="Arial" panose="020B0604020202020204" pitchFamily="34" charset="0"/>
              <a:buChar char="•"/>
            </a:pPr>
            <a:r>
              <a:rPr lang="en-US" b="1" dirty="0">
                <a:latin typeface="+mn-lt"/>
              </a:rPr>
              <a:t>Sandstone</a:t>
            </a:r>
            <a:r>
              <a:rPr lang="en-US" b="0" dirty="0">
                <a:latin typeface="+mn-lt"/>
              </a:rPr>
              <a:t> series models – are encoder-decoder transformers supporting both generative and non-generative use cases. These have the best cost performance trade-off for generative use cases when the input is large but generated output is small.</a:t>
            </a:r>
          </a:p>
          <a:p>
            <a:pPr marL="345600" lvl="2" indent="-171450">
              <a:buFont typeface="Arial" panose="020B0604020202020204" pitchFamily="34" charset="0"/>
              <a:buChar char="•"/>
            </a:pPr>
            <a:endParaRPr lang="en-US" b="0" dirty="0">
              <a:latin typeface="+mn-lt"/>
            </a:endParaRPr>
          </a:p>
          <a:p>
            <a:pPr marL="171450" lvl="0" indent="-171450">
              <a:buFont typeface="Arial" panose="020B0604020202020204" pitchFamily="34" charset="0"/>
              <a:buChar char="•"/>
            </a:pPr>
            <a:r>
              <a:rPr lang="en-US" b="1" dirty="0">
                <a:latin typeface="+mn-lt"/>
              </a:rPr>
              <a:t>Efficient domain and task specialization</a:t>
            </a:r>
            <a:br>
              <a:rPr lang="en-US" b="1" dirty="0">
                <a:latin typeface="+mn-lt"/>
              </a:rPr>
            </a:br>
            <a:r>
              <a:rPr lang="en-US" b="0" dirty="0">
                <a:latin typeface="+mn-lt"/>
              </a:rPr>
              <a:t>IBM provides domain-specific models where they are pre-trained with specific relevant data. This allows the model size to be minimized with focused pre-training for specific domain use cases such as finance, cybersecurity, legal, etc.</a:t>
            </a:r>
          </a:p>
          <a:p>
            <a:pPr marL="171450" lvl="0" indent="-171450">
              <a:buFont typeface="Arial" panose="020B0604020202020204" pitchFamily="34" charset="0"/>
              <a:buChar char="•"/>
            </a:pPr>
            <a:endParaRPr lang="en-US" b="0" dirty="0">
              <a:latin typeface="+mn-lt"/>
            </a:endParaRPr>
          </a:p>
          <a:p>
            <a:pPr marL="171450" lvl="0" indent="-171450">
              <a:buFont typeface="Arial" panose="020B0604020202020204" pitchFamily="34" charset="0"/>
              <a:buChar char="•"/>
            </a:pPr>
            <a:r>
              <a:rPr lang="en-US" b="1" dirty="0">
                <a:latin typeface="+mn-lt"/>
              </a:rPr>
              <a:t>Open-source model</a:t>
            </a:r>
            <a:br>
              <a:rPr lang="en-US" b="1" dirty="0">
                <a:latin typeface="+mn-lt"/>
              </a:rPr>
            </a:br>
            <a:r>
              <a:rPr lang="en-US" b="0" dirty="0">
                <a:latin typeface="+mn-lt"/>
              </a:rPr>
              <a:t>IBM has a partnership with Hugging Face to provide access to open-source models to clients. IBM will work jointly with Hugging Face and surface the best models suited to clients’ business needs. </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2498596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cs typeface="Arial" panose="020B0604020202020204" pitchFamily="34" charset="0"/>
              </a:rPr>
              <a:t>IBM watson</a:t>
            </a:r>
            <a:r>
              <a:rPr lang="en-US" dirty="0">
                <a:solidFill>
                  <a:srgbClr val="0D62FE"/>
                </a:solidFill>
                <a:latin typeface="+mn-lt"/>
                <a:cs typeface="Arial" panose="020B0604020202020204" pitchFamily="34" charset="0"/>
              </a:rPr>
              <a:t>x</a:t>
            </a:r>
            <a:r>
              <a:rPr lang="en-US" dirty="0">
                <a:latin typeface="+mn-lt"/>
                <a:cs typeface="Arial" panose="020B0604020202020204" pitchFamily="34" charset="0"/>
              </a:rPr>
              <a:t>.ai foundation model library p</a:t>
            </a:r>
            <a:r>
              <a:rPr lang="en-US" sz="1000" dirty="0">
                <a:latin typeface="+mn-lt"/>
                <a:cs typeface="Arial" panose="020B0604020202020204" pitchFamily="34" charset="0"/>
              </a:rPr>
              <a:t>rovides access to a variety of foundation models (IBM and open-source). Foundation models have different architectures. </a:t>
            </a:r>
          </a:p>
          <a:p>
            <a:endParaRPr lang="en-US" sz="1000" dirty="0">
              <a:latin typeface="+mn-lt"/>
              <a:cs typeface="Arial" panose="020B0604020202020204" pitchFamily="34" charset="0"/>
            </a:endParaRPr>
          </a:p>
          <a:p>
            <a:r>
              <a:rPr lang="en-US" dirty="0">
                <a:latin typeface="+mn-lt"/>
              </a:rPr>
              <a:t>There are three main types of general availability (with more to come):</a:t>
            </a:r>
          </a:p>
          <a:p>
            <a:endParaRPr lang="en-US" dirty="0">
              <a:latin typeface="+mn-lt"/>
            </a:endParaRPr>
          </a:p>
          <a:p>
            <a:pPr marL="0" indent="0">
              <a:buFont typeface="Arial" panose="020B0604020202020204" pitchFamily="34" charset="0"/>
              <a:buNone/>
            </a:pPr>
            <a:r>
              <a:rPr lang="en-US" b="1" dirty="0">
                <a:latin typeface="+mn-lt"/>
              </a:rPr>
              <a:t>Encoder foundation model</a:t>
            </a:r>
            <a:br>
              <a:rPr lang="en-US" b="1" dirty="0">
                <a:latin typeface="+mn-lt"/>
              </a:rPr>
            </a:br>
            <a:endParaRPr lang="en-US" b="1" dirty="0">
              <a:latin typeface="+mn-lt"/>
            </a:endParaRPr>
          </a:p>
          <a:p>
            <a:r>
              <a:rPr lang="en-US" b="0" dirty="0">
                <a:latin typeface="+mn-lt"/>
              </a:rPr>
              <a:t>These are foundation models that power search engines and customer-service chatbots. They are used for non-generative tasks (in the sense that they do not generate completely original responses, but rather take and often summarize information from its vast pool of data). In this sense, encoders are not trained to “predict” (f</a:t>
            </a:r>
            <a:r>
              <a:rPr lang="en-US" dirty="0">
                <a:latin typeface="+mn-lt"/>
              </a:rPr>
              <a:t>or example:</a:t>
            </a:r>
            <a:r>
              <a:rPr lang="en-US" b="0" dirty="0">
                <a:latin typeface="+mn-lt"/>
              </a:rPr>
              <a:t> what is the most likely next word in a sequence), rather it is used to extract information. Customer care such as IBM Watson Assistant, are obvious use case</a:t>
            </a:r>
            <a:r>
              <a:rPr lang="en-US" dirty="0">
                <a:latin typeface="+mn-lt"/>
              </a:rPr>
              <a:t>s for this model architecture. Encoders </a:t>
            </a:r>
            <a:r>
              <a:rPr lang="en-US" b="0" dirty="0">
                <a:latin typeface="+mn-lt"/>
              </a:rPr>
              <a:t>are trained on large, but relatively smaller (than decoder model) data sets.</a:t>
            </a:r>
          </a:p>
          <a:p>
            <a:pPr marL="0" indent="0">
              <a:buFont typeface="Arial" panose="020B0604020202020204" pitchFamily="34" charset="0"/>
              <a:buNone/>
            </a:pPr>
            <a:endParaRPr lang="en-US" b="0" dirty="0">
              <a:latin typeface="+mn-lt"/>
            </a:endParaRPr>
          </a:p>
          <a:p>
            <a:pPr marL="0" indent="0">
              <a:buFont typeface="Arial" panose="020B0604020202020204" pitchFamily="34" charset="0"/>
              <a:buNone/>
            </a:pPr>
            <a:r>
              <a:rPr lang="en-US" b="1" dirty="0">
                <a:latin typeface="+mn-lt"/>
              </a:rPr>
              <a:t>Decoder foundation model</a:t>
            </a:r>
          </a:p>
          <a:p>
            <a:pPr marL="0" indent="0">
              <a:buFont typeface="Arial" panose="020B0604020202020204" pitchFamily="34" charset="0"/>
              <a:buNone/>
            </a:pPr>
            <a:endParaRPr lang="en-US" b="1" dirty="0">
              <a:latin typeface="+mn-lt"/>
            </a:endParaRPr>
          </a:p>
          <a:p>
            <a:r>
              <a:rPr lang="en-US" b="0" dirty="0">
                <a:latin typeface="+mn-lt"/>
              </a:rPr>
              <a:t>These foundation models are trained to predict the “next word” without an encoded representation. ChatGPT is a good example. Decoder-only models are used to generate new and original responses, answers, or text based on simple input/prompts from customers. The nature of the decoder requires training on a massive set of data because it is used to support very general and diverse questions and queries. </a:t>
            </a:r>
          </a:p>
          <a:p>
            <a:pPr marL="171450" indent="-171450">
              <a:buFont typeface="Arial" panose="020B0604020202020204" pitchFamily="34" charset="0"/>
              <a:buChar char="•"/>
            </a:pPr>
            <a:endParaRPr lang="en-US" b="1" dirty="0">
              <a:latin typeface="+mn-lt"/>
            </a:endParaRPr>
          </a:p>
          <a:p>
            <a:pPr marL="0" indent="0">
              <a:buFont typeface="Arial" panose="020B0604020202020204" pitchFamily="34" charset="0"/>
              <a:buNone/>
            </a:pPr>
            <a:r>
              <a:rPr lang="en-US" b="1" dirty="0">
                <a:latin typeface="+mn-lt"/>
              </a:rPr>
              <a:t>Encoder-decoder foundation model</a:t>
            </a:r>
          </a:p>
          <a:p>
            <a:pPr marL="0" indent="0">
              <a:buFont typeface="Arial" panose="020B0604020202020204" pitchFamily="34" charset="0"/>
              <a:buNone/>
            </a:pPr>
            <a:endParaRPr lang="en-US" b="1" dirty="0">
              <a:latin typeface="+mn-lt"/>
            </a:endParaRPr>
          </a:p>
          <a:p>
            <a:r>
              <a:rPr lang="en-US" b="0" dirty="0">
                <a:latin typeface="+mn-lt"/>
              </a:rPr>
              <a:t>This model architecture combines features from both the encoder and decoder models. Encoder-decoder can perform many of the tasks that a decoder-only model can do. However, with encoder capability these models are more compact as the data is compressed from the input layer, reducing the dimensions. Because of this, it requires less compute power as well. An encoder-decoder model reduces storage costs and makes information transfer more efficient without sacrificing the details of the information. Google Text-to-Text Transfer Transformer (T5) model is an example</a:t>
            </a:r>
            <a:r>
              <a:rPr lang="en-US" dirty="0">
                <a:latin typeface="+mn-lt"/>
              </a:rPr>
              <a:t> of the encoder-decoder foundation model. </a:t>
            </a:r>
            <a:endParaRPr lang="en-US" b="1" dirty="0">
              <a:latin typeface="+mn-lt"/>
            </a:endParaRPr>
          </a:p>
          <a:p>
            <a:endParaRPr lang="en-US" dirty="0">
              <a:latin typeface="+mn-lt"/>
            </a:endParaRPr>
          </a:p>
          <a:p>
            <a:r>
              <a:rPr lang="en-US" b="1" dirty="0">
                <a:latin typeface="+mn-lt"/>
              </a:rPr>
              <a:t>Watson</a:t>
            </a:r>
            <a:r>
              <a:rPr lang="en-US" b="1" dirty="0">
                <a:solidFill>
                  <a:srgbClr val="0D62FE"/>
                </a:solidFill>
                <a:latin typeface="+mn-lt"/>
              </a:rPr>
              <a:t>x</a:t>
            </a:r>
            <a:r>
              <a:rPr lang="en-US" b="1" dirty="0">
                <a:latin typeface="+mn-lt"/>
              </a:rPr>
              <a:t>.ai </a:t>
            </a:r>
            <a:r>
              <a:rPr lang="en-US" b="0" dirty="0">
                <a:latin typeface="+mn-lt"/>
              </a:rPr>
              <a:t>provides open foundation models as well as IBM’s securely trained encoder, decoder, and encoder-decoder foundation models. </a:t>
            </a:r>
          </a:p>
          <a:p>
            <a:pPr>
              <a:lnSpc>
                <a:spcPct val="107000"/>
              </a:lnSpc>
            </a:pPr>
            <a:endParaRPr lang="en-US" sz="1000" dirty="0">
              <a:latin typeface="+mn-lt"/>
            </a:endParaRPr>
          </a:p>
          <a:p>
            <a:pPr>
              <a:lnSpc>
                <a:spcPct val="107000"/>
              </a:lnSpc>
            </a:pPr>
            <a:r>
              <a:rPr lang="en-US" sz="1000" b="1" dirty="0">
                <a:latin typeface="+mn-lt"/>
              </a:rPr>
              <a:t>Source:</a:t>
            </a:r>
          </a:p>
          <a:p>
            <a:pPr>
              <a:lnSpc>
                <a:spcPct val="107000"/>
              </a:lnSpc>
            </a:pPr>
            <a:endParaRPr lang="en-US" dirty="0">
              <a:latin typeface="+mn-lt"/>
            </a:endParaRPr>
          </a:p>
          <a:p>
            <a:pPr marL="171450" indent="-171450">
              <a:lnSpc>
                <a:spcPct val="107000"/>
              </a:lnSpc>
              <a:buFont typeface="Arial" panose="020B0604020202020204" pitchFamily="34" charset="0"/>
              <a:buChar char="•"/>
            </a:pPr>
            <a:r>
              <a:rPr lang="en-US" dirty="0">
                <a:latin typeface="+mn-lt"/>
              </a:rPr>
              <a:t>What is generative AI Webpage: </a:t>
            </a:r>
            <a:r>
              <a:rPr lang="en-US" dirty="0">
                <a:latin typeface="+mn-lt"/>
                <a:hlinkClick r:id="rId3"/>
              </a:rPr>
              <a:t>https://research.ibm.com/blog/what-is-generative-AI</a:t>
            </a: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Tree>
    <p:extLst>
      <p:ext uri="{BB962C8B-B14F-4D97-AF65-F5344CB8AC3E}">
        <p14:creationId xmlns:p14="http://schemas.microsoft.com/office/powerpoint/2010/main" val="303682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effectLst/>
                <a:latin typeface="+mn-lt"/>
              </a:rPr>
              <a:t>Introduction to Granite Models</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rPr>
              <a:t>Granite models are advanced AI models developed by IBM Research. They utilize generative AI to excel in </a:t>
            </a:r>
            <a:r>
              <a:rPr lang="en-US" b="0" i="0" dirty="0">
                <a:effectLst/>
                <a:latin typeface="+mn-lt"/>
              </a:rPr>
              <a:t>specialized business-domain tasks such as summarization, question-answering, and classification</a:t>
            </a:r>
            <a:r>
              <a:rPr lang="en-US" dirty="0">
                <a:effectLst/>
                <a:latin typeface="+mn-lt"/>
              </a:rPr>
              <a:t>. They are built on a "decoder" architecture which is designed to predict the next word in a sequence without requiring knowledge of the entire sentence. This architecture is considered </a:t>
            </a:r>
            <a:r>
              <a:rPr lang="en-US" dirty="0" err="1">
                <a:effectLst/>
                <a:latin typeface="+mn-lt"/>
              </a:rPr>
              <a:t>uni</a:t>
            </a:r>
            <a:r>
              <a:rPr lang="en-US" dirty="0">
                <a:effectLst/>
                <a:latin typeface="+mn-lt"/>
              </a:rPr>
              <a:t>-directional, enhancing efficiency in natural language understanding tasks. </a:t>
            </a:r>
            <a:r>
              <a:rPr lang="en-CA" b="0" i="0" u="none" strike="noStrike" dirty="0">
                <a:effectLst/>
                <a:latin typeface="+mn-lt"/>
              </a:rPr>
              <a:t>The granite model comes in different forms and sizes, recognizing that a single model will not fit the unique needs of every business use case. </a:t>
            </a:r>
          </a:p>
          <a:p>
            <a:pPr algn="l" fontAlgn="base"/>
            <a:endParaRPr lang="en-CA" b="0" i="0" u="none" strike="noStrike" dirty="0">
              <a:effectLst/>
              <a:latin typeface="+mn-lt"/>
            </a:endParaRPr>
          </a:p>
          <a:p>
            <a:pPr algn="l" fontAlgn="base"/>
            <a:r>
              <a:rPr lang="en-CA" b="0" i="0" u="none" strike="noStrike" dirty="0">
                <a:effectLst/>
                <a:latin typeface="+mn-lt"/>
              </a:rPr>
              <a:t>With these models and watsonx, IBM enables businesses to be AI value creators. Businesses can bring their proprietary data to IBM base models and build a model that is unique to their business and use cases.</a:t>
            </a:r>
          </a:p>
          <a:p>
            <a:pPr algn="l"/>
            <a:endParaRPr lang="en-CA" b="0" i="0" u="none" strike="noStrike" dirty="0">
              <a:effectLst/>
              <a:latin typeface="+mn-lt"/>
            </a:endParaRPr>
          </a:p>
          <a:p>
            <a:pPr algn="l"/>
            <a:r>
              <a:rPr lang="en-US" b="1" dirty="0">
                <a:effectLst/>
                <a:latin typeface="+mn-lt"/>
              </a:rPr>
              <a:t>Datasets the Granite model has been trained on</a:t>
            </a:r>
          </a:p>
          <a:p>
            <a:pPr algn="l"/>
            <a:r>
              <a:rPr lang="en-US" dirty="0">
                <a:effectLst/>
                <a:latin typeface="+mn-lt"/>
              </a:rPr>
              <a:t>Granite models have been trained on diverse business-relevant datasets from five domains: Internet, Academic, Code, Legal, and Finance specifically:</a:t>
            </a:r>
          </a:p>
          <a:p>
            <a:pPr algn="l"/>
            <a:endParaRPr lang="en-US" dirty="0">
              <a:effectLst/>
              <a:latin typeface="+mn-lt"/>
            </a:endParaRPr>
          </a:p>
          <a:p>
            <a:pPr marL="228600" indent="-228600" algn="l">
              <a:buFont typeface="+mj-lt"/>
              <a:buAutoNum type="arabicPeriod"/>
            </a:pPr>
            <a:r>
              <a:rPr lang="en-CA" b="1" i="0" u="none" strike="noStrike" dirty="0">
                <a:effectLst/>
                <a:latin typeface="+mn-lt"/>
              </a:rPr>
              <a:t>Internet</a:t>
            </a:r>
            <a:r>
              <a:rPr lang="en-CA" b="0" i="0" u="none" strike="noStrike" dirty="0">
                <a:effectLst/>
                <a:latin typeface="+mn-lt"/>
              </a:rPr>
              <a:t> — Generic unstructured language data taken from the public internet</a:t>
            </a:r>
          </a:p>
          <a:p>
            <a:pPr marL="228600" indent="-228600" algn="l">
              <a:buFont typeface="+mj-lt"/>
              <a:buAutoNum type="arabicPeriod"/>
            </a:pPr>
            <a:r>
              <a:rPr lang="en-CA" b="1" i="0" u="none" strike="noStrike" dirty="0">
                <a:effectLst/>
                <a:latin typeface="+mn-lt"/>
              </a:rPr>
              <a:t>Academic</a:t>
            </a:r>
            <a:r>
              <a:rPr lang="en-CA" b="0" i="0" u="none" strike="noStrike" dirty="0">
                <a:effectLst/>
                <a:latin typeface="+mn-lt"/>
              </a:rPr>
              <a:t> — Technical unstructured language data, focussed on science and technology</a:t>
            </a:r>
          </a:p>
          <a:p>
            <a:pPr marL="228600" indent="-228600" algn="l">
              <a:buFont typeface="+mj-lt"/>
              <a:buAutoNum type="arabicPeriod"/>
            </a:pPr>
            <a:r>
              <a:rPr lang="en-CA" b="1" i="0" u="none" strike="noStrike" dirty="0">
                <a:effectLst/>
                <a:latin typeface="+mn-lt"/>
              </a:rPr>
              <a:t>Code</a:t>
            </a:r>
            <a:r>
              <a:rPr lang="en-CA" b="0" i="0" u="none" strike="noStrike" dirty="0">
                <a:effectLst/>
                <a:latin typeface="+mn-lt"/>
              </a:rPr>
              <a:t> — Unstructured code data sets covering a variety of coding languages</a:t>
            </a:r>
          </a:p>
          <a:p>
            <a:pPr marL="228600" indent="-228600" algn="l">
              <a:buFont typeface="+mj-lt"/>
              <a:buAutoNum type="arabicPeriod"/>
            </a:pPr>
            <a:r>
              <a:rPr lang="en-CA" b="1" i="0" u="none" strike="noStrike" dirty="0">
                <a:effectLst/>
                <a:latin typeface="+mn-lt"/>
              </a:rPr>
              <a:t>Legal</a:t>
            </a:r>
            <a:r>
              <a:rPr lang="en-CA" b="0" i="0" u="none" strike="noStrike" dirty="0">
                <a:effectLst/>
                <a:latin typeface="+mn-lt"/>
              </a:rPr>
              <a:t> — Enterprise-relevant unstructured language data taken from legal opinions and other public findings</a:t>
            </a:r>
          </a:p>
          <a:p>
            <a:pPr marL="228600" indent="-228600" algn="l">
              <a:buFont typeface="+mj-lt"/>
              <a:buAutoNum type="arabicPeriod"/>
            </a:pPr>
            <a:r>
              <a:rPr lang="en-CA" b="1" i="0" u="none" strike="noStrike" dirty="0">
                <a:effectLst/>
                <a:latin typeface="+mn-lt"/>
              </a:rPr>
              <a:t>Finance</a:t>
            </a:r>
            <a:r>
              <a:rPr lang="en-CA" b="0" i="0" u="none" strike="noStrike" dirty="0">
                <a:effectLst/>
                <a:latin typeface="+mn-lt"/>
              </a:rPr>
              <a:t> — Enterprise-relevant unstructured data taken from publicly posted financial documents and reports</a:t>
            </a: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r>
              <a:rPr lang="en-US" dirty="0">
                <a:effectLst/>
                <a:latin typeface="+mn-lt"/>
              </a:rPr>
              <a:t>The Granite model has three variants: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0" dirty="0">
                <a:solidFill>
                  <a:srgbClr val="0F62FE"/>
                </a:solidFill>
                <a:latin typeface="+mn-lt"/>
              </a:rPr>
              <a:t>granite-13b-v2 </a:t>
            </a:r>
            <a:r>
              <a:rPr lang="en-US" sz="1000" kern="0" dirty="0">
                <a:solidFill>
                  <a:srgbClr val="000000"/>
                </a:solidFill>
                <a:latin typeface="+mn-lt"/>
              </a:rPr>
              <a:t>( English LLM ): This model has 13 billion parameters and is trained on 2.5T tokens of data. </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1" kern="0" dirty="0">
                <a:solidFill>
                  <a:srgbClr val="000000">
                    <a:lumMod val="50000"/>
                    <a:lumOff val="50000"/>
                  </a:srgbClr>
                </a:solidFill>
                <a:latin typeface="+mn-lt"/>
              </a:rPr>
              <a:t>-chat-v2.1: </a:t>
            </a:r>
            <a:r>
              <a:rPr lang="en-US" sz="1000" dirty="0">
                <a:solidFill>
                  <a:srgbClr val="000000"/>
                </a:solidFill>
                <a:latin typeface="+mn-lt"/>
                <a:cs typeface="Arial"/>
              </a:rPr>
              <a:t>Chat derivative model is optimized for dialogue use cases and works well with virtual agent and chat applications.​</a:t>
            </a:r>
            <a:endParaRPr lang="en-US" sz="1000" i="1" kern="0" dirty="0">
              <a:solidFill>
                <a:srgbClr val="000000">
                  <a:lumMod val="50000"/>
                  <a:lumOff val="50000"/>
                </a:srgbClr>
              </a:solidFill>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1" kern="0" dirty="0">
                <a:solidFill>
                  <a:srgbClr val="000000">
                    <a:lumMod val="50000"/>
                    <a:lumOff val="50000"/>
                  </a:srgbClr>
                </a:solidFill>
                <a:latin typeface="+mn-lt"/>
              </a:rPr>
              <a:t>-instruct-v2: </a:t>
            </a:r>
            <a:r>
              <a:rPr lang="en-US" sz="1000" dirty="0">
                <a:solidFill>
                  <a:srgbClr val="000000"/>
                </a:solidFill>
                <a:latin typeface="+mn-lt"/>
                <a:cs typeface="Arial"/>
              </a:rPr>
              <a:t>Instruct derivative model was designed to perform well on natural language tasks and can be customized for specific industries and domains via prompt-tuning.</a:t>
            </a:r>
            <a:endParaRPr lang="en-US" sz="1000" i="1" kern="0" dirty="0">
              <a:solidFill>
                <a:srgbClr val="000000">
                  <a:lumMod val="50000"/>
                  <a:lumOff val="50000"/>
                </a:srgbClr>
              </a:solidFill>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0" dirty="0">
                <a:solidFill>
                  <a:srgbClr val="0F62FE"/>
                </a:solidFill>
                <a:latin typeface="+mn-lt"/>
              </a:rPr>
              <a:t>granite-20b-multilingual: </a:t>
            </a:r>
            <a:r>
              <a:rPr lang="en-US" sz="1000" kern="0" dirty="0">
                <a:solidFill>
                  <a:srgbClr val="000000"/>
                </a:solidFill>
                <a:latin typeface="+mn-lt"/>
              </a:rPr>
              <a:t>This model has 20 billion parameters and is trained on 2.6T tokens of data. This model provides support for English, French, Spanish, German and </a:t>
            </a:r>
            <a:r>
              <a:rPr lang="en-US" sz="1000" kern="0" dirty="0" err="1">
                <a:solidFill>
                  <a:srgbClr val="000000"/>
                </a:solidFill>
                <a:latin typeface="+mn-lt"/>
              </a:rPr>
              <a:t>Portugese</a:t>
            </a:r>
            <a:r>
              <a:rPr lang="en-US" sz="1000" kern="0" dirty="0">
                <a:solidFill>
                  <a:srgbClr val="000000"/>
                </a:solidFill>
                <a:latin typeface="+mn-lt"/>
              </a:rPr>
              <a:t>. </a:t>
            </a:r>
            <a:endParaRPr lang="en-US" sz="1000" kern="0" dirty="0">
              <a:solidFill>
                <a:srgbClr val="0F62FE"/>
              </a:solidFill>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0" dirty="0">
                <a:solidFill>
                  <a:srgbClr val="0F62FE"/>
                </a:solidFill>
                <a:latin typeface="+mn-lt"/>
              </a:rPr>
              <a:t>granite-8b-Japanese: </a:t>
            </a:r>
            <a:r>
              <a:rPr lang="en-US" sz="1000" kern="0" dirty="0">
                <a:solidFill>
                  <a:srgbClr val="000000"/>
                </a:solidFill>
                <a:latin typeface="+mn-lt"/>
              </a:rPr>
              <a:t>This model has 8 billion parameters and is trained on 1.6T tokens of data. This model supports Japanese. Note – this model is only available in the Tokyo data centers.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i="1" kern="0" dirty="0">
              <a:solidFill>
                <a:srgbClr val="000000">
                  <a:lumMod val="50000"/>
                  <a:lumOff val="50000"/>
                </a:srgbClr>
              </a:solidFill>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sz="1000" i="1" kern="0" dirty="0">
              <a:solidFill>
                <a:srgbClr val="000000">
                  <a:lumMod val="50000"/>
                  <a:lumOff val="50000"/>
                </a:srgbClr>
              </a:solidFill>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CA" b="0" i="0" u="none" strike="noStrike" dirty="0">
              <a:effectLst/>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CA" b="0" i="0" u="none" strike="noStrike" dirty="0">
              <a:effectLst/>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Tree>
    <p:extLst>
      <p:ext uri="{BB962C8B-B14F-4D97-AF65-F5344CB8AC3E}">
        <p14:creationId xmlns:p14="http://schemas.microsoft.com/office/powerpoint/2010/main" val="2947787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IBM Plex Sans Light" panose="020B0403050203000203" pitchFamily="34" charset="0"/>
                <a:cs typeface="Arial"/>
              </a:rPr>
              <a:t>Include this slide when using content that needs to be shared only with IBM and Business Partners.</a:t>
            </a:r>
            <a:endParaRPr lang="en-US" dirty="0">
              <a:latin typeface="IBM Plex Sans Light" panose="020B0403050203000203" pitchFamily="34" charset="0"/>
            </a:endParaRPr>
          </a:p>
          <a:p>
            <a:endParaRPr lang="en-US" dirty="0"/>
          </a:p>
          <a:p>
            <a:r>
              <a:rPr lang="en-US" dirty="0"/>
              <a:t>Include this text as the speaker notes for this slide: This self-explanatory slide shares seller guidance and legal disclaimers for this presentation.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3143958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There are different ways to work with foundation models. Clients will find that in many cases, their models perform quite well out of the box. Foundation models can be adapted quite easily to new use cases. However, there will be times when foundation models need some adjustments to really fit in with specific use cases – especially when clients have their specific languages/terminologies and have their unique way of organizing their data. </a:t>
            </a:r>
          </a:p>
          <a:p>
            <a:endParaRPr lang="en-US" dirty="0">
              <a:latin typeface="+mn-lt"/>
            </a:endParaRPr>
          </a:p>
          <a:p>
            <a:r>
              <a:rPr lang="en-US" dirty="0">
                <a:latin typeface="+mn-lt"/>
              </a:rPr>
              <a:t>There are two main types of training:</a:t>
            </a:r>
          </a:p>
          <a:p>
            <a:endParaRPr lang="en-US" dirty="0">
              <a:latin typeface="+mn-lt"/>
            </a:endParaRPr>
          </a:p>
          <a:p>
            <a:pPr marL="171450" indent="-171450">
              <a:buFont typeface="Arial" panose="020B0604020202020204" pitchFamily="34" charset="0"/>
              <a:buChar char="•"/>
            </a:pPr>
            <a:r>
              <a:rPr lang="en-US" dirty="0">
                <a:latin typeface="+mn-lt"/>
              </a:rPr>
              <a:t>At the prompt level (where none of the model’s weights are changed) - prompt engineering and prompt tuning</a:t>
            </a:r>
          </a:p>
          <a:p>
            <a:pPr marL="171450" indent="-171450">
              <a:buFont typeface="Arial" panose="020B0604020202020204" pitchFamily="34" charset="0"/>
              <a:buChar char="•"/>
            </a:pPr>
            <a:endParaRPr lang="en-US" dirty="0">
              <a:latin typeface="+mn-lt"/>
            </a:endParaRPr>
          </a:p>
          <a:p>
            <a:pPr marL="637140" lvl="1" indent="-171450">
              <a:buFont typeface="Arial" panose="020B0604020202020204" pitchFamily="34" charset="0"/>
              <a:buChar char="•"/>
            </a:pPr>
            <a:r>
              <a:rPr lang="en-US" b="1" dirty="0">
                <a:latin typeface="+mn-lt"/>
              </a:rPr>
              <a:t>Prompt engineering </a:t>
            </a:r>
            <a:r>
              <a:rPr lang="en-US" dirty="0">
                <a:latin typeface="+mn-lt"/>
              </a:rPr>
              <a:t>– clients modify what is passed into the model (the prompt) so the model is better able to understand the requirement of the task at hand.</a:t>
            </a:r>
          </a:p>
          <a:p>
            <a:pPr marL="637140" lvl="1" indent="-171450">
              <a:buFont typeface="Arial" panose="020B0604020202020204" pitchFamily="34" charset="0"/>
              <a:buChar char="•"/>
            </a:pPr>
            <a:endParaRPr lang="en-US" dirty="0">
              <a:latin typeface="+mn-lt"/>
            </a:endParaRPr>
          </a:p>
          <a:p>
            <a:pPr marL="637140" lvl="1" indent="-171450">
              <a:buFont typeface="Arial" panose="020B0604020202020204" pitchFamily="34" charset="0"/>
              <a:buChar char="•"/>
            </a:pPr>
            <a:r>
              <a:rPr lang="en-US" b="1" dirty="0">
                <a:latin typeface="+mn-lt"/>
              </a:rPr>
              <a:t>Prompt tuning </a:t>
            </a:r>
            <a:r>
              <a:rPr lang="en-US" dirty="0">
                <a:latin typeface="+mn-lt"/>
              </a:rPr>
              <a:t>– takes this one step further. Instead of changing the prompt, clients will pass in a set of labeled data. This is like using a “few-shot” prompt where ”few” means up to hundreds (instead of single digit) of input/output example. This provides some data specific to the client that is passed to the model to help it attune itself to the client’s domain. This does not change any model weights; however, it requires more work from the client to provide the labeled data and is more expensive to run/test. </a:t>
            </a:r>
            <a:br>
              <a:rPr lang="en-US" dirty="0">
                <a:latin typeface="+mn-lt"/>
              </a:rPr>
            </a:br>
            <a:endParaRPr lang="en-US" dirty="0">
              <a:latin typeface="+mn-lt"/>
            </a:endParaRPr>
          </a:p>
          <a:p>
            <a:pPr marL="171450" indent="-171450">
              <a:buFont typeface="Arial" panose="020B0604020202020204" pitchFamily="34" charset="0"/>
              <a:buChar char="•"/>
            </a:pPr>
            <a:r>
              <a:rPr lang="en-US" dirty="0">
                <a:latin typeface="+mn-lt"/>
              </a:rPr>
              <a:t>At the model level – </a:t>
            </a:r>
            <a:r>
              <a:rPr lang="en-US" b="1" dirty="0">
                <a:latin typeface="+mn-lt"/>
              </a:rPr>
              <a:t>fine-tuning</a:t>
            </a:r>
            <a:r>
              <a:rPr lang="en-US" dirty="0">
                <a:latin typeface="+mn-lt"/>
              </a:rPr>
              <a:t>: this involves passing in a larger set of labeled data as well as allowing the model weights to be changed. The result is a modified instance of the model that a client owns. This requires access to a larger resource pool to rebuilds parts of the model. This tuning method results in the best performance (accuracy) as clients can train their model with very specific data from the business to very specific use cases. In addition, the data required to fine-tune a model is only a fraction of what it would take with a traditional AI model. If clients have fine-tuning in mind, they typically start with a smaller foundation model. This helps to control the cost of building and running the model. </a:t>
            </a:r>
          </a:p>
          <a:p>
            <a:endParaRPr lang="en-US" dirty="0">
              <a:latin typeface="+mn-lt"/>
            </a:endParaRPr>
          </a:p>
          <a:p>
            <a:r>
              <a:rPr lang="en-US" b="1" dirty="0">
                <a:latin typeface="+mn-lt"/>
              </a:rPr>
              <a:t>Watson</a:t>
            </a:r>
            <a:r>
              <a:rPr lang="en-US" b="1" i="0" dirty="0">
                <a:latin typeface="+mn-lt"/>
              </a:rPr>
              <a:t>x</a:t>
            </a:r>
            <a:r>
              <a:rPr lang="en-US" b="1" dirty="0">
                <a:latin typeface="+mn-lt"/>
              </a:rPr>
              <a:t>.ai </a:t>
            </a:r>
            <a:r>
              <a:rPr lang="en-US" dirty="0">
                <a:latin typeface="+mn-lt"/>
              </a:rPr>
              <a:t>provides:</a:t>
            </a:r>
          </a:p>
          <a:p>
            <a:endParaRPr lang="en-US" dirty="0">
              <a:latin typeface="+mn-lt"/>
            </a:endParaRPr>
          </a:p>
          <a:p>
            <a:pPr marL="171450" indent="-171450">
              <a:buFont typeface="Arial" panose="020B0604020202020204" pitchFamily="34" charset="0"/>
              <a:buChar char="•"/>
            </a:pPr>
            <a:r>
              <a:rPr lang="en-US" b="1" dirty="0">
                <a:latin typeface="+mn-lt"/>
              </a:rPr>
              <a:t>Prompt Lab –</a:t>
            </a:r>
            <a:r>
              <a:rPr lang="en-US" b="0" dirty="0">
                <a:latin typeface="+mn-lt"/>
              </a:rPr>
              <a:t> for prompt engineering, this includes examples as well as prompt history. </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Tuning Studio – </a:t>
            </a:r>
            <a:r>
              <a:rPr lang="en-US" b="0" dirty="0">
                <a:latin typeface="+mn-lt"/>
              </a:rPr>
              <a:t>for prompt tuning and fine-tuning. The studio provides a workflow for the clients to tune the prompt</a:t>
            </a:r>
            <a:r>
              <a:rPr lang="en-US" dirty="0">
                <a:latin typeface="+mn-lt"/>
              </a:rPr>
              <a:t> or model</a:t>
            </a:r>
          </a:p>
          <a:p>
            <a:pPr marL="171450" indent="-171450">
              <a:buFont typeface="Arial" panose="020B0604020202020204" pitchFamily="34" charset="0"/>
              <a:buChar char="•"/>
            </a:pPr>
            <a:endParaRPr lang="en-US" dirty="0">
              <a:latin typeface="+mn-lt"/>
            </a:endParaRPr>
          </a:p>
          <a:p>
            <a:r>
              <a:rPr lang="en-US" dirty="0">
                <a:latin typeface="+mn-lt"/>
              </a:rPr>
              <a:t>The 2 arrows on the extreme right of this slide provide a quick contrast between the complexity of skills required for training (prompt engineering is easiest, while fine-tuning is most difficult) and the size of the model required for good results. Prompt engineering requires the least amount of training so generally requires a larger model for similar results as a fine-tuned model.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Tree>
    <p:extLst>
      <p:ext uri="{BB962C8B-B14F-4D97-AF65-F5344CB8AC3E}">
        <p14:creationId xmlns:p14="http://schemas.microsoft.com/office/powerpoint/2010/main" val="1409845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describes the high-level differences between prompt engineering and prompt tuning.</a:t>
            </a:r>
          </a:p>
          <a:p>
            <a:endParaRPr lang="en-US" dirty="0">
              <a:latin typeface="+mn-lt"/>
            </a:endParaRPr>
          </a:p>
          <a:p>
            <a:r>
              <a:rPr lang="en-US" dirty="0">
                <a:latin typeface="+mn-lt"/>
              </a:rPr>
              <a:t>Neither prompt engineering nor prompt tuning requires a change to the underlying foundation model – so it is not as expensive to run as fine-tuning a model which updates its weights. Both can used via application programming interface (API) and can be used by anyone with access to the model.</a:t>
            </a:r>
          </a:p>
          <a:p>
            <a:endParaRPr lang="en-US" dirty="0">
              <a:latin typeface="+mn-lt"/>
            </a:endParaRPr>
          </a:p>
          <a:p>
            <a:r>
              <a:rPr lang="en-US" dirty="0">
                <a:latin typeface="+mn-lt"/>
              </a:rPr>
              <a:t>Prompt engineering is a lighter-weight and easier way to work with foundation models. Clients alter the prompt (and can include additional info to steer the model – this is referred to as “shots”) to instruct the model on how to respond. This is a natural language task and does not require any deep technical knowledge of the underlying model. </a:t>
            </a:r>
          </a:p>
          <a:p>
            <a:endParaRPr lang="en-US" dirty="0">
              <a:latin typeface="+mn-lt"/>
            </a:endParaRPr>
          </a:p>
          <a:p>
            <a:r>
              <a:rPr lang="en-US" dirty="0">
                <a:latin typeface="+mn-lt"/>
              </a:rPr>
              <a:t>The main difference between prompt engineering and prompt tuning is that clients must pass in a set of labeled data with prompt tuning. This does mean a much larger set of tokens are being used (all models have a limit to the number of input tokens they can accept, so providing examples with prompt tuning consumes these tokens). With most models, this would mean it is more expensive. The advantage, however, is that clients can start with a smaller model (making it less expensive to run) and with a proper set of training data prompt tuning can achieve near-fine-tuning performance.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Tree>
    <p:extLst>
      <p:ext uri="{BB962C8B-B14F-4D97-AF65-F5344CB8AC3E}">
        <p14:creationId xmlns:p14="http://schemas.microsoft.com/office/powerpoint/2010/main" val="216871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075" y="225425"/>
            <a:ext cx="6419850" cy="3611563"/>
          </a:xfrm>
        </p:spPr>
      </p:sp>
      <p:sp>
        <p:nvSpPr>
          <p:cNvPr id="3" name="Notes Placeholder 2"/>
          <p:cNvSpPr>
            <a:spLocks noGrp="1"/>
          </p:cNvSpPr>
          <p:nvPr>
            <p:ph type="body" idx="1"/>
          </p:nvPr>
        </p:nvSpPr>
        <p:spPr/>
        <p:txBody>
          <a:bodyPr/>
          <a:lstStyle/>
          <a:p>
            <a:r>
              <a:rPr lang="en-US" dirty="0">
                <a:latin typeface="+mn-lt"/>
              </a:rPr>
              <a:t>This slide covers prompt engineering and prompt tuning in some detail. </a:t>
            </a:r>
          </a:p>
          <a:p>
            <a:endParaRPr lang="en-US" dirty="0">
              <a:latin typeface="+mn-lt"/>
            </a:endParaRPr>
          </a:p>
          <a:p>
            <a:r>
              <a:rPr lang="en-US" dirty="0">
                <a:latin typeface="+mn-lt"/>
              </a:rPr>
              <a:t>Prompt engineering is available through the </a:t>
            </a:r>
            <a:r>
              <a:rPr lang="en-US" b="1" dirty="0">
                <a:latin typeface="+mn-lt"/>
              </a:rPr>
              <a:t>watsonx.ai </a:t>
            </a:r>
            <a:r>
              <a:rPr lang="en-US" dirty="0">
                <a:latin typeface="+mn-lt"/>
              </a:rPr>
              <a:t>Prompt Lab which helps clients to test out different prompts to get the best results. Clients can try zero-shot, one-shot, or few-shot prompting (more detail below). </a:t>
            </a:r>
          </a:p>
          <a:p>
            <a:endParaRPr lang="en-US" dirty="0">
              <a:latin typeface="+mn-lt"/>
            </a:endParaRPr>
          </a:p>
          <a:p>
            <a:r>
              <a:rPr lang="en-US" b="1" dirty="0">
                <a:latin typeface="+mn-lt"/>
              </a:rPr>
              <a:t>How to use prompts to get the best answer?</a:t>
            </a:r>
          </a:p>
          <a:p>
            <a:endParaRPr lang="en-US" b="1" dirty="0">
              <a:latin typeface="+mn-lt"/>
            </a:endParaRPr>
          </a:p>
          <a:p>
            <a:pPr marR="0" lvl="0" algn="l" defTabSz="2438522" rtl="0" eaLnBrk="1" fontAlgn="auto" latinLnBrk="0" hangingPunct="1">
              <a:lnSpc>
                <a:spcPct val="110000"/>
              </a:lnSpc>
              <a:spcBef>
                <a:spcPts val="0"/>
              </a:spcBef>
              <a:spcAft>
                <a:spcPts val="0"/>
              </a:spcAft>
              <a:buClrTx/>
              <a:buSzTx/>
              <a:tabLst/>
              <a:defRPr/>
            </a:pPr>
            <a:r>
              <a:rPr kumimoji="0" lang="en-US" b="0" i="0" u="none" strike="noStrike" kern="1200" cap="none" spc="0" normalizeH="0" baseline="0" noProof="0" dirty="0">
                <a:ln>
                  <a:noFill/>
                </a:ln>
                <a:effectLst/>
                <a:uLnTx/>
                <a:uFillTx/>
                <a:latin typeface="+mn-lt"/>
                <a:ea typeface="Times New Roman" panose="02020603050405020304" pitchFamily="18" charset="0"/>
                <a:cs typeface="Times New Roman" panose="02020603050405020304" pitchFamily="18" charset="0"/>
              </a:rPr>
              <a:t>Foundation models can be “instructed” to solve various natural language processing (NLP) tasks through a process called </a:t>
            </a:r>
            <a:r>
              <a:rPr kumimoji="0" lang="en-US" b="0" i="1" u="none" strike="noStrike" kern="1200" cap="none" spc="0" normalizeH="0" baseline="0" noProof="0" dirty="0">
                <a:ln>
                  <a:noFill/>
                </a:ln>
                <a:effectLst/>
                <a:uLnTx/>
                <a:uFillTx/>
                <a:latin typeface="+mn-lt"/>
                <a:ea typeface="Times New Roman" panose="02020603050405020304" pitchFamily="18" charset="0"/>
                <a:cs typeface="Times New Roman" panose="02020603050405020304" pitchFamily="18" charset="0"/>
              </a:rPr>
              <a:t>“prompt engineering”</a:t>
            </a:r>
            <a:r>
              <a:rPr lang="en-US" dirty="0">
                <a:latin typeface="+mn-lt"/>
                <a:ea typeface="Times New Roman" panose="02020603050405020304" pitchFamily="18" charset="0"/>
                <a:cs typeface="Times New Roman" panose="02020603050405020304" pitchFamily="18" charset="0"/>
              </a:rPr>
              <a:t> </a:t>
            </a:r>
            <a:r>
              <a:rPr kumimoji="0" lang="en-US" b="0" i="0" u="none" strike="noStrike" kern="1200" cap="none" spc="0" normalizeH="0" baseline="0" noProof="0" dirty="0">
                <a:ln>
                  <a:noFill/>
                </a:ln>
                <a:effectLst/>
                <a:uLnTx/>
                <a:uFillTx/>
                <a:latin typeface="+mn-lt"/>
                <a:ea typeface="Times New Roman" panose="02020603050405020304" pitchFamily="18" charset="0"/>
                <a:cs typeface="Times New Roman" panose="02020603050405020304" pitchFamily="18" charset="0"/>
              </a:rPr>
              <a:t>(sometimes referred to as instruction promoting). </a:t>
            </a:r>
            <a:r>
              <a:rPr kumimoji="0" lang="en-CA" b="0" i="0" u="none" strike="noStrike" kern="1200" cap="none" spc="0" normalizeH="0" baseline="0" noProof="0" dirty="0">
                <a:ln>
                  <a:noFill/>
                </a:ln>
                <a:effectLst/>
                <a:uLnTx/>
                <a:uFillTx/>
                <a:latin typeface="+mn-lt"/>
                <a:ea typeface="ＭＳ Ｐゴシック" charset="0"/>
              </a:rPr>
              <a:t>Prompt engineering is a process of designing, creating, and testing prompts for natural language generation (NLG) systems. Specifically</a:t>
            </a:r>
            <a:r>
              <a:rPr lang="en-CA" dirty="0">
                <a:latin typeface="+mn-lt"/>
              </a:rPr>
              <a:t>, prompt engineering (also known as In-Context Prompting), refers to methods for how to communicate with large language models (LLMs) to steer their behavior for desired outcomes without updating the model weights. At its core, the goal of prompt engineering is about alignment and model steerability. It’s important to appreciate the term steerability… with prompt engineering, the</a:t>
            </a:r>
            <a:r>
              <a:rPr lang="en-US" dirty="0">
                <a:latin typeface="+mn-lt"/>
              </a:rPr>
              <a:t> underlying model is not changed.</a:t>
            </a:r>
            <a:endParaRPr lang="en-US" b="0" i="0" dirty="0">
              <a:solidFill>
                <a:srgbClr val="121619"/>
              </a:solidFill>
              <a:effectLst/>
              <a:latin typeface="+mn-lt"/>
            </a:endParaRPr>
          </a:p>
          <a:p>
            <a:endParaRPr lang="en-US" dirty="0">
              <a:latin typeface="+mn-lt"/>
            </a:endParaRPr>
          </a:p>
          <a:p>
            <a:r>
              <a:rPr lang="en-US" b="1" dirty="0">
                <a:latin typeface="+mn-lt"/>
              </a:rPr>
              <a:t>Why is it important?</a:t>
            </a:r>
          </a:p>
          <a:p>
            <a:endParaRPr lang="en-US" b="1" dirty="0">
              <a:latin typeface="+mn-lt"/>
            </a:endParaRPr>
          </a:p>
          <a:p>
            <a:r>
              <a:rPr lang="en-US" dirty="0">
                <a:latin typeface="+mn-lt"/>
              </a:rPr>
              <a:t>Generative AI is generating the next words/phrases based on what users have inputted (prompted). It is not “answering”, it cannot read beyond the words into the intent like a human would. It needs to be instructed properly to return the information desired. </a:t>
            </a:r>
            <a:endParaRPr lang="en-US" sz="1000" dirty="0">
              <a:solidFill>
                <a:schemeClr val="bg1"/>
              </a:solidFill>
              <a:latin typeface="+mn-lt"/>
            </a:endParaRPr>
          </a:p>
          <a:p>
            <a:pPr marL="171450" indent="-171450">
              <a:buFont typeface="Arial" panose="020B0604020202020204" pitchFamily="34" charset="0"/>
              <a:buChar char="•"/>
            </a:pPr>
            <a:endParaRPr lang="en-US" sz="1000" dirty="0">
              <a:solidFill>
                <a:schemeClr val="bg1"/>
              </a:solidFill>
              <a:latin typeface="+mn-lt"/>
            </a:endParaRPr>
          </a:p>
          <a:p>
            <a:r>
              <a:rPr lang="en-CA" dirty="0">
                <a:solidFill>
                  <a:srgbClr val="121619"/>
                </a:solidFill>
                <a:latin typeface="+mn-lt"/>
              </a:rPr>
              <a:t>A prompt is a way to communicate with the foundation model to:</a:t>
            </a:r>
            <a:br>
              <a:rPr lang="en-CA" dirty="0">
                <a:solidFill>
                  <a:srgbClr val="121619"/>
                </a:solidFill>
                <a:latin typeface="+mn-lt"/>
              </a:rPr>
            </a:br>
            <a:endParaRPr lang="en-CA" dirty="0">
              <a:solidFill>
                <a:srgbClr val="121619"/>
              </a:solidFill>
              <a:latin typeface="+mn-lt"/>
            </a:endParaRPr>
          </a:p>
          <a:p>
            <a:pPr indent="-172800">
              <a:buFont typeface="Arial" panose="020B0604020202020204" pitchFamily="34" charset="0"/>
              <a:buChar char="•"/>
            </a:pPr>
            <a:r>
              <a:rPr lang="en-CA" dirty="0">
                <a:solidFill>
                  <a:srgbClr val="121619"/>
                </a:solidFill>
                <a:latin typeface="+mn-lt"/>
              </a:rPr>
              <a:t>Pass additional instructions on how the model should respond</a:t>
            </a:r>
          </a:p>
          <a:p>
            <a:pPr indent="-172800">
              <a:buFont typeface="Arial" panose="020B0604020202020204" pitchFamily="34" charset="0"/>
              <a:buChar char="•"/>
            </a:pPr>
            <a:r>
              <a:rPr lang="en-CA" dirty="0">
                <a:solidFill>
                  <a:srgbClr val="121619"/>
                </a:solidFill>
                <a:latin typeface="+mn-lt"/>
              </a:rPr>
              <a:t>Feed task-specific context to the model</a:t>
            </a:r>
            <a:endParaRPr lang="en-US" dirty="0">
              <a:latin typeface="+mn-lt"/>
            </a:endParaRPr>
          </a:p>
          <a:p>
            <a:pPr marL="171450" indent="-171450">
              <a:buFont typeface="Arial" panose="020B0604020202020204" pitchFamily="34" charset="0"/>
              <a:buChar char="•"/>
            </a:pPr>
            <a:endParaRPr lang="en-US" dirty="0">
              <a:latin typeface="+mn-lt"/>
            </a:endParaRPr>
          </a:p>
          <a:p>
            <a:r>
              <a:rPr lang="en-US" dirty="0">
                <a:latin typeface="+mn-lt"/>
              </a:rPr>
              <a:t>Finding the right prompt is an art and requires experience. </a:t>
            </a:r>
            <a:r>
              <a:rPr lang="en-US" b="1" dirty="0">
                <a:latin typeface="+mn-lt"/>
              </a:rPr>
              <a:t>Watson</a:t>
            </a:r>
            <a:r>
              <a:rPr lang="en-US" b="1" dirty="0">
                <a:solidFill>
                  <a:srgbClr val="0D62FE"/>
                </a:solidFill>
                <a:latin typeface="+mn-lt"/>
              </a:rPr>
              <a:t>x</a:t>
            </a:r>
            <a:r>
              <a:rPr lang="en-US" b="1" dirty="0">
                <a:latin typeface="+mn-lt"/>
              </a:rPr>
              <a:t>.ai </a:t>
            </a:r>
            <a:r>
              <a:rPr lang="en-US" dirty="0">
                <a:latin typeface="+mn-lt"/>
              </a:rPr>
              <a:t>comes with a Prompt Lab which has an example library and interactive prompt building for clients to try out different prompts and find the best one.</a:t>
            </a:r>
          </a:p>
          <a:p>
            <a:pPr marL="171450" indent="-171450">
              <a:buFont typeface="Arial" panose="020B0604020202020204" pitchFamily="34" charset="0"/>
              <a:buChar char="•"/>
            </a:pPr>
            <a:endParaRPr lang="en-US" dirty="0">
              <a:latin typeface="+mn-lt"/>
            </a:endParaRPr>
          </a:p>
          <a:p>
            <a:r>
              <a:rPr lang="en-CA" dirty="0">
                <a:latin typeface="+mn-lt"/>
              </a:rPr>
              <a:t>There are various types of prompts, for example the following: </a:t>
            </a:r>
          </a:p>
          <a:p>
            <a:pPr marL="171450" indent="-171450">
              <a:buFont typeface="Arial" panose="020B0604020202020204" pitchFamily="34" charset="0"/>
              <a:buChar char="•"/>
            </a:pPr>
            <a:endParaRPr lang="en-CA" b="1" dirty="0">
              <a:latin typeface="+mn-lt"/>
            </a:endParaRPr>
          </a:p>
          <a:p>
            <a:pPr marL="172800" lvl="1" indent="-171450">
              <a:buFont typeface="Arial" panose="020B0604020202020204" pitchFamily="34" charset="0"/>
              <a:buChar char="•"/>
            </a:pPr>
            <a:r>
              <a:rPr lang="en-US" b="1" dirty="0">
                <a:latin typeface="+mn-lt"/>
              </a:rPr>
              <a:t>Zero-shot prompting </a:t>
            </a:r>
            <a:r>
              <a:rPr lang="en-US" dirty="0">
                <a:latin typeface="+mn-lt"/>
              </a:rPr>
              <a:t>- </a:t>
            </a:r>
            <a:r>
              <a:rPr lang="en-CA" sz="1000" dirty="0">
                <a:solidFill>
                  <a:srgbClr val="121619"/>
                </a:solidFill>
                <a:latin typeface="+mn-lt"/>
              </a:rPr>
              <a:t>refers to general foundation model </a:t>
            </a:r>
            <a:r>
              <a:rPr lang="en-CA" dirty="0">
                <a:solidFill>
                  <a:srgbClr val="121619"/>
                </a:solidFill>
                <a:latin typeface="+mn-lt"/>
              </a:rPr>
              <a:t>interaction</a:t>
            </a:r>
            <a:r>
              <a:rPr lang="en-CA" sz="1000" dirty="0">
                <a:solidFill>
                  <a:srgbClr val="121619"/>
                </a:solidFill>
                <a:latin typeface="+mn-lt"/>
              </a:rPr>
              <a:t> with no specific instructions or specific data set to learn from. It just absorbs everything. Even with zero-shot, </a:t>
            </a:r>
            <a:r>
              <a:rPr lang="en-CA" dirty="0">
                <a:solidFill>
                  <a:srgbClr val="121619"/>
                </a:solidFill>
                <a:latin typeface="+mn-lt"/>
              </a:rPr>
              <a:t>a very large </a:t>
            </a:r>
            <a:r>
              <a:rPr lang="en-CA" sz="1000" dirty="0">
                <a:solidFill>
                  <a:srgbClr val="121619"/>
                </a:solidFill>
                <a:latin typeface="+mn-lt"/>
              </a:rPr>
              <a:t>model can reasonably perform in many use cases. An example would be just typing in the following question:</a:t>
            </a:r>
            <a:br>
              <a:rPr lang="en-CA" sz="1000" dirty="0">
                <a:solidFill>
                  <a:srgbClr val="121619"/>
                </a:solidFill>
                <a:latin typeface="+mn-lt"/>
              </a:rPr>
            </a:br>
            <a:r>
              <a:rPr lang="en-CA" sz="1000" dirty="0">
                <a:solidFill>
                  <a:srgbClr val="121619"/>
                </a:solidFill>
                <a:latin typeface="+mn-lt"/>
              </a:rPr>
              <a:t>“Question: What is Maximo?”</a:t>
            </a:r>
            <a:br>
              <a:rPr lang="en-CA" sz="1000" dirty="0">
                <a:solidFill>
                  <a:srgbClr val="121619"/>
                </a:solidFill>
                <a:latin typeface="+mn-lt"/>
              </a:rPr>
            </a:br>
            <a:endParaRPr lang="en-US" b="0" dirty="0">
              <a:latin typeface="+mn-lt"/>
            </a:endParaRPr>
          </a:p>
          <a:p>
            <a:pPr marL="172800" lvl="1" indent="-171450">
              <a:buFont typeface="Arial" panose="020B0604020202020204" pitchFamily="34" charset="0"/>
              <a:buChar char="•"/>
            </a:pPr>
            <a:r>
              <a:rPr lang="en-US" b="1" dirty="0">
                <a:latin typeface="+mn-lt"/>
              </a:rPr>
              <a:t>One-shot or few-shot prompting</a:t>
            </a:r>
            <a:r>
              <a:rPr lang="en-US" dirty="0">
                <a:latin typeface="+mn-lt"/>
              </a:rPr>
              <a:t> -</a:t>
            </a:r>
            <a:r>
              <a:rPr lang="en-CA" sz="1000" dirty="0">
                <a:solidFill>
                  <a:srgbClr val="121619"/>
                </a:solidFill>
                <a:latin typeface="+mn-lt"/>
              </a:rPr>
              <a:t> refers to the case where users provide additional training data (this can be clarification, examples) to </a:t>
            </a:r>
            <a:r>
              <a:rPr lang="en-CA" dirty="0">
                <a:solidFill>
                  <a:srgbClr val="121619"/>
                </a:solidFill>
                <a:latin typeface="+mn-lt"/>
              </a:rPr>
              <a:t>a</a:t>
            </a:r>
            <a:r>
              <a:rPr lang="en-CA" sz="1000" dirty="0">
                <a:solidFill>
                  <a:srgbClr val="121619"/>
                </a:solidFill>
                <a:latin typeface="+mn-lt"/>
              </a:rPr>
              <a:t> model so it learns to understand what users are looking for. </a:t>
            </a:r>
            <a:r>
              <a:rPr lang="en-US" b="0" dirty="0">
                <a:latin typeface="+mn-lt"/>
              </a:rPr>
              <a:t>These provide further instructions for the model. As these types of input are given at the time of query, they can be very specific to the task at hand and so can be quite effective to help the model to understand what is required. Prompt tuning, however, is more an art than a science. </a:t>
            </a:r>
            <a:r>
              <a:rPr lang="en-US" dirty="0">
                <a:latin typeface="+mn-lt"/>
              </a:rPr>
              <a:t>A 2-shot prompting example (based on the one above) can be:</a:t>
            </a:r>
            <a:br>
              <a:rPr lang="en-US" dirty="0">
                <a:latin typeface="+mn-lt"/>
              </a:rPr>
            </a:br>
            <a:r>
              <a:rPr lang="en-US" dirty="0">
                <a:latin typeface="+mn-lt"/>
              </a:rPr>
              <a:t>“Question: What is Watson Studio”, “Answer: Watson Studio is IBM’s Integrated Development Environment to build, run and manage AI models”</a:t>
            </a:r>
            <a:br>
              <a:rPr lang="en-US" dirty="0">
                <a:latin typeface="+mn-lt"/>
              </a:rPr>
            </a:br>
            <a:r>
              <a:rPr lang="en-US" dirty="0">
                <a:latin typeface="+mn-lt"/>
              </a:rPr>
              <a:t>“Question: What is Db2?”, ”Answer: Db2 is a family of database management systems to run clients’ mission-critical workloads”</a:t>
            </a:r>
            <a:br>
              <a:rPr lang="en-US" dirty="0">
                <a:latin typeface="+mn-lt"/>
              </a:rPr>
            </a:br>
            <a:r>
              <a:rPr lang="en-US" dirty="0">
                <a:latin typeface="+mn-lt"/>
              </a:rPr>
              <a:t>“Question: What is Maximo?”</a:t>
            </a:r>
            <a:br>
              <a:rPr lang="en-US" dirty="0">
                <a:latin typeface="+mn-lt"/>
              </a:rPr>
            </a:br>
            <a:br>
              <a:rPr lang="en-US" dirty="0">
                <a:latin typeface="+mn-lt"/>
              </a:rPr>
            </a:br>
            <a:r>
              <a:rPr lang="en-US" dirty="0">
                <a:latin typeface="+mn-lt"/>
              </a:rPr>
              <a:t>The first 2 questions represent the 2-shot prompting – by giving 2 examples of what type of answer is expected. </a:t>
            </a:r>
            <a:br>
              <a:rPr lang="en-US" dirty="0">
                <a:latin typeface="+mn-lt"/>
              </a:rPr>
            </a:br>
            <a:endParaRPr lang="en-US" b="0" dirty="0">
              <a:latin typeface="+mn-lt"/>
            </a:endParaRPr>
          </a:p>
          <a:p>
            <a:pPr marL="171450" indent="-171450">
              <a:buFont typeface="Arial" panose="020B0604020202020204" pitchFamily="34" charset="0"/>
              <a:buChar char="•"/>
            </a:pPr>
            <a:endParaRPr lang="en-US" dirty="0">
              <a:latin typeface="+mn-lt"/>
            </a:endParaRPr>
          </a:p>
          <a:p>
            <a:r>
              <a:rPr lang="en-US" dirty="0">
                <a:latin typeface="+mn-lt"/>
              </a:rPr>
              <a:t>Clients can also save and use older prompts, or change the prompts using different parameters.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Tree>
    <p:extLst>
      <p:ext uri="{BB962C8B-B14F-4D97-AF65-F5344CB8AC3E}">
        <p14:creationId xmlns:p14="http://schemas.microsoft.com/office/powerpoint/2010/main" val="1971420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describes the features available from </a:t>
            </a:r>
            <a:r>
              <a:rPr lang="en-US" b="1" dirty="0">
                <a:latin typeface="+mn-lt"/>
              </a:rPr>
              <a:t>the watsonx.ai </a:t>
            </a:r>
            <a:r>
              <a:rPr lang="en-US" dirty="0">
                <a:latin typeface="+mn-lt"/>
              </a:rPr>
              <a:t>prompt lab. Clients can work with the Prompt Lab in many ways.</a:t>
            </a:r>
          </a:p>
          <a:p>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A prompt is a way for clients to interact and instruct foundation models to provide answers. In generative AI, the model is not “answering” but is “generating” a response based on input and what it has been trained on. How one “prompts” the model can bring very different results. Prompt engineering is the “art” of prompting in ways that a model can best understand and respond to client requests.</a:t>
            </a:r>
          </a:p>
          <a:p>
            <a:br>
              <a:rPr lang="en-US" dirty="0">
                <a:latin typeface="+mn-lt"/>
              </a:rPr>
            </a:br>
            <a:r>
              <a:rPr lang="en-US" dirty="0">
                <a:latin typeface="+mn-lt"/>
              </a:rPr>
              <a:t>The Prompt Lab is a part of the </a:t>
            </a:r>
            <a:r>
              <a:rPr lang="en-US" b="1" dirty="0">
                <a:latin typeface="+mn-lt"/>
              </a:rPr>
              <a:t>watsonx.ai </a:t>
            </a:r>
            <a:r>
              <a:rPr lang="en-US" dirty="0">
                <a:latin typeface="+mn-lt"/>
              </a:rPr>
              <a:t>user interface (UI) that allows users to perform prompt engineering, and experiment with different prompts across different foundation models. </a:t>
            </a:r>
          </a:p>
          <a:p>
            <a:endParaRPr lang="en-US" dirty="0">
              <a:latin typeface="+mn-lt"/>
            </a:endParaRPr>
          </a:p>
          <a:p>
            <a:r>
              <a:rPr lang="en-US" dirty="0">
                <a:latin typeface="+mn-lt"/>
              </a:rPr>
              <a:t>Experienced clients can select the model of interest and experiment with different prompts to see what works best for a particular model. Clients can try different “shots” with prompts:</a:t>
            </a:r>
          </a:p>
          <a:p>
            <a:endParaRPr lang="en-US" b="1" dirty="0">
              <a:latin typeface="+mn-lt"/>
            </a:endParaRPr>
          </a:p>
          <a:p>
            <a:pPr marL="171450" indent="-171450">
              <a:buFont typeface="Arial" panose="020B0604020202020204" pitchFamily="34" charset="0"/>
              <a:buChar char="•"/>
            </a:pPr>
            <a:r>
              <a:rPr lang="en-US" b="1" dirty="0">
                <a:latin typeface="+mn-lt"/>
              </a:rPr>
              <a:t>Zero-shot prompting</a:t>
            </a:r>
            <a:r>
              <a:rPr lang="en-US" dirty="0">
                <a:latin typeface="+mn-lt"/>
              </a:rPr>
              <a:t> – simply passing a request into the model without additional information. Some models (larger ones) will respond better than others, depending on the request.</a:t>
            </a:r>
          </a:p>
          <a:p>
            <a:pPr marL="171450" indent="-171450">
              <a:buFont typeface="Arial" panose="020B0604020202020204" pitchFamily="34" charset="0"/>
              <a:buChar char="•"/>
            </a:pPr>
            <a:r>
              <a:rPr lang="en-US" dirty="0">
                <a:latin typeface="+mn-lt"/>
              </a:rPr>
              <a:t>Clients can learn to provide simple input to orient the model properly to the user’s intention to provide the best answer.  </a:t>
            </a:r>
          </a:p>
          <a:p>
            <a:endParaRPr lang="en-US" sz="1000" b="0" i="0" kern="1200" dirty="0">
              <a:solidFill>
                <a:schemeClr val="bg1"/>
              </a:solidFill>
              <a:latin typeface="+mn-lt"/>
              <a:ea typeface="+mn-ea"/>
              <a:cs typeface="+mn-cs"/>
            </a:endParaRPr>
          </a:p>
          <a:p>
            <a:r>
              <a:rPr lang="en-US" sz="1000" b="0" i="0" kern="1200" dirty="0">
                <a:solidFill>
                  <a:schemeClr val="bg1"/>
                </a:solidFill>
                <a:latin typeface="+mn-lt"/>
                <a:ea typeface="+mn-ea"/>
                <a:cs typeface="+mn-cs"/>
              </a:rPr>
              <a:t>Less experienced users can select different prompt samples from the Prompt Lab and learn how the examples utilize one-shot or few-shot tuning. </a:t>
            </a:r>
          </a:p>
          <a:p>
            <a:endParaRPr lang="en-US" sz="1000" b="0" i="0" kern="1200" dirty="0">
              <a:solidFill>
                <a:schemeClr val="bg1"/>
              </a:solidFill>
              <a:latin typeface="+mn-lt"/>
              <a:ea typeface="+mn-ea"/>
              <a:cs typeface="+mn-cs"/>
            </a:endParaRPr>
          </a:p>
          <a:p>
            <a:pPr marL="171450" indent="-171450">
              <a:buFont typeface="Arial" panose="020B0604020202020204" pitchFamily="34" charset="0"/>
              <a:buChar char="•"/>
            </a:pPr>
            <a:r>
              <a:rPr lang="en-US" sz="1000" b="1" i="0" kern="1200" dirty="0">
                <a:solidFill>
                  <a:schemeClr val="bg1"/>
                </a:solidFill>
                <a:latin typeface="+mn-lt"/>
                <a:ea typeface="+mn-ea"/>
                <a:cs typeface="+mn-cs"/>
              </a:rPr>
              <a:t>One-shot prompting </a:t>
            </a:r>
            <a:r>
              <a:rPr lang="en-US" sz="1000" b="0" i="0" kern="1200" dirty="0">
                <a:solidFill>
                  <a:schemeClr val="bg1"/>
                </a:solidFill>
                <a:latin typeface="+mn-lt"/>
                <a:ea typeface="+mn-ea"/>
                <a:cs typeface="+mn-cs"/>
              </a:rPr>
              <a:t>- One-shot prompting involves giving an AI a single example to guide its response</a:t>
            </a:r>
          </a:p>
          <a:p>
            <a:pPr marL="171450" indent="-171450">
              <a:buFont typeface="Arial" panose="020B0604020202020204" pitchFamily="34" charset="0"/>
              <a:buChar char="•"/>
            </a:pPr>
            <a:r>
              <a:rPr lang="en-US" sz="1000" b="1" i="0" kern="1200" dirty="0">
                <a:solidFill>
                  <a:schemeClr val="bg1"/>
                </a:solidFill>
                <a:latin typeface="+mn-lt"/>
                <a:ea typeface="+mn-ea"/>
                <a:cs typeface="+mn-cs"/>
              </a:rPr>
              <a:t>Few-shot prompting </a:t>
            </a:r>
            <a:r>
              <a:rPr lang="en-US" sz="1000" b="0" i="0" kern="1200" dirty="0">
                <a:solidFill>
                  <a:schemeClr val="bg1"/>
                </a:solidFill>
                <a:latin typeface="+mn-lt"/>
                <a:ea typeface="+mn-ea"/>
                <a:cs typeface="+mn-cs"/>
              </a:rPr>
              <a:t>- Few-shot prompting provides a few examples, helping the AI understand the context or task better.</a:t>
            </a:r>
          </a:p>
          <a:p>
            <a:endParaRPr lang="en-US" sz="1000" b="0" i="0" kern="1200" dirty="0">
              <a:solidFill>
                <a:schemeClr val="bg1"/>
              </a:solidFill>
              <a:latin typeface="+mn-lt"/>
              <a:ea typeface="+mn-ea"/>
              <a:cs typeface="+mn-cs"/>
            </a:endParaRPr>
          </a:p>
          <a:p>
            <a:pPr marL="0" indent="0">
              <a:buFont typeface="Arial" panose="020B0604020202020204" pitchFamily="34" charset="0"/>
              <a:buNone/>
            </a:pPr>
            <a:r>
              <a:rPr lang="en-US" dirty="0">
                <a:latin typeface="+mn-lt"/>
              </a:rPr>
              <a:t>Clients can set various parameters such as:</a:t>
            </a:r>
          </a:p>
          <a:p>
            <a:pPr marL="0" indent="0">
              <a:buFont typeface="Arial" panose="020B0604020202020204" pitchFamily="34" charset="0"/>
              <a:buNone/>
            </a:pPr>
            <a:endParaRPr lang="en-US" b="1" dirty="0">
              <a:latin typeface="+mn-lt"/>
            </a:endParaRPr>
          </a:p>
          <a:p>
            <a:pPr marL="0" indent="0">
              <a:buFont typeface="Arial" panose="020B0604020202020204" pitchFamily="34" charset="0"/>
              <a:buNone/>
            </a:pPr>
            <a:r>
              <a:rPr lang="en-US" b="1" dirty="0">
                <a:latin typeface="+mn-lt"/>
              </a:rPr>
              <a:t>Greedy vs Sampling </a:t>
            </a:r>
            <a:r>
              <a:rPr lang="en-US" dirty="0">
                <a:latin typeface="+mn-lt"/>
              </a:rPr>
              <a:t>– with ”Greedy” </a:t>
            </a:r>
            <a:r>
              <a:rPr lang="en-US" dirty="0">
                <a:solidFill>
                  <a:srgbClr val="000000"/>
                </a:solidFill>
                <a:latin typeface="+mn-lt"/>
                <a:cs typeface="Arial" panose="020B0604020202020204" pitchFamily="34" charset="0"/>
              </a:rPr>
              <a:t>the word/token with the highest probability is selected. Most large language models (LLMs) operate this way, it is the simplest form of next-word prediction. In sampling, the model selects a token using a random-weighted strategy across the probabilities of all tokens, resulting in the possibility of returning a less probable answer. This is used for creativity and to avoid repeating words but can cause the LLM to “wander” into other areas.</a:t>
            </a:r>
            <a:endParaRPr lang="en-US" b="1" dirty="0">
              <a:solidFill>
                <a:srgbClr val="000000"/>
              </a:solidFill>
              <a:latin typeface="+mn-lt"/>
              <a:cs typeface="Arial" panose="020B0604020202020204" pitchFamily="34" charset="0"/>
            </a:endParaRPr>
          </a:p>
          <a:p>
            <a:pPr marL="0" indent="0">
              <a:buFont typeface="Arial" panose="020B0604020202020204" pitchFamily="34" charset="0"/>
              <a:buNone/>
            </a:pPr>
            <a:endParaRPr lang="en-US" b="1" dirty="0">
              <a:solidFill>
                <a:srgbClr val="000000"/>
              </a:solidFill>
              <a:latin typeface="+mn-lt"/>
              <a:cs typeface="Arial" panose="020B0604020202020204" pitchFamily="34" charset="0"/>
            </a:endParaRPr>
          </a:p>
          <a:p>
            <a:pPr marL="0" indent="0">
              <a:buFont typeface="Arial" panose="020B0604020202020204" pitchFamily="34" charset="0"/>
              <a:buNone/>
            </a:pPr>
            <a:r>
              <a:rPr lang="en-US" b="1" dirty="0">
                <a:latin typeface="+mn-lt"/>
              </a:rPr>
              <a:t>Sampling parameters include: </a:t>
            </a:r>
          </a:p>
          <a:p>
            <a:pPr marL="171450" indent="-171450">
              <a:buFont typeface="Arial" panose="020B0604020202020204" pitchFamily="34" charset="0"/>
              <a:buChar char="•"/>
            </a:pPr>
            <a:r>
              <a:rPr lang="en-US" b="1" dirty="0">
                <a:latin typeface="+mn-lt"/>
              </a:rPr>
              <a:t>Temperature</a:t>
            </a:r>
            <a:r>
              <a:rPr lang="en-US" dirty="0">
                <a:latin typeface="+mn-lt"/>
              </a:rPr>
              <a:t> – in general, the higher the temperature the higher the randomness. Setting the temperature to 0 means the model will always return exactly the same result (it will be deterministic). A higher temperature allows the model to consider other probabilities (non-deterministic) and cause hallucinations.</a:t>
            </a:r>
          </a:p>
          <a:p>
            <a:pPr marL="171450" indent="-171450">
              <a:buFont typeface="Arial" panose="020B0604020202020204" pitchFamily="34" charset="0"/>
              <a:buChar char="•"/>
            </a:pPr>
            <a:r>
              <a:rPr lang="en-US" b="1" dirty="0">
                <a:latin typeface="+mn-lt"/>
              </a:rPr>
              <a:t>Top P</a:t>
            </a:r>
            <a:r>
              <a:rPr lang="en-US" dirty="0">
                <a:latin typeface="+mn-lt"/>
              </a:rPr>
              <a:t> – use this to limit random sampling to predictions whose combined probabilities do not exceed the threshold (value of P). A Top P value of 1 means everything is considered. A lower Top P value weeds out the lower probability options.</a:t>
            </a:r>
          </a:p>
          <a:p>
            <a:pPr marL="171450" indent="-171450">
              <a:buFont typeface="Arial" panose="020B0604020202020204" pitchFamily="34" charset="0"/>
              <a:buChar char="•"/>
            </a:pPr>
            <a:r>
              <a:rPr lang="en-US" b="1" dirty="0">
                <a:latin typeface="+mn-lt"/>
              </a:rPr>
              <a:t>Top K</a:t>
            </a:r>
            <a:r>
              <a:rPr lang="en-US" dirty="0">
                <a:latin typeface="+mn-lt"/>
              </a:rPr>
              <a:t> </a:t>
            </a:r>
            <a:r>
              <a:rPr lang="en-US" b="1" dirty="0">
                <a:latin typeface="+mn-lt"/>
              </a:rPr>
              <a:t>– </a:t>
            </a:r>
            <a:r>
              <a:rPr lang="en-US" dirty="0">
                <a:latin typeface="+mn-lt"/>
              </a:rPr>
              <a:t>let the model select from the top K results only. </a:t>
            </a:r>
            <a:endParaRPr lang="en-US" b="1" dirty="0">
              <a:latin typeface="+mn-lt"/>
            </a:endParaRPr>
          </a:p>
          <a:p>
            <a:pPr marL="171450" indent="-171450">
              <a:buFont typeface="Arial" panose="020B0604020202020204" pitchFamily="34" charset="0"/>
              <a:buChar char="•"/>
            </a:pPr>
            <a:r>
              <a:rPr lang="en-US" b="1" dirty="0">
                <a:latin typeface="+mn-lt"/>
              </a:rPr>
              <a:t>Repetition penalty </a:t>
            </a:r>
            <a:r>
              <a:rPr lang="en-US" b="0" dirty="0">
                <a:latin typeface="+mn-lt"/>
              </a:rPr>
              <a:t>– to prevent the model from generating repeating phrases</a:t>
            </a:r>
            <a:endParaRPr lang="en-US" b="1" dirty="0">
              <a:latin typeface="+mn-lt"/>
            </a:endParaRPr>
          </a:p>
          <a:p>
            <a:pPr marL="171450" indent="-171450">
              <a:buFont typeface="Arial" panose="020B0604020202020204" pitchFamily="34" charset="0"/>
              <a:buChar char="•"/>
            </a:pPr>
            <a:r>
              <a:rPr lang="en-US" b="1" dirty="0">
                <a:latin typeface="+mn-lt"/>
              </a:rPr>
              <a:t>Stop sequences</a:t>
            </a:r>
            <a:r>
              <a:rPr lang="en-US" b="0" dirty="0">
                <a:latin typeface="+mn-lt"/>
              </a:rPr>
              <a:t> - tell the model to stop generating any more output once it encounters the specified stop sequence.</a:t>
            </a:r>
            <a:endParaRPr lang="en-US" b="1" dirty="0">
              <a:latin typeface="+mn-lt"/>
            </a:endParaRPr>
          </a:p>
          <a:p>
            <a:pPr marL="171450" indent="-171450">
              <a:buFont typeface="Arial" panose="020B0604020202020204" pitchFamily="34" charset="0"/>
              <a:buChar char="•"/>
            </a:pPr>
            <a:r>
              <a:rPr lang="en-US" b="1" dirty="0">
                <a:latin typeface="+mn-lt"/>
              </a:rPr>
              <a:t>Min./max. new tokens</a:t>
            </a:r>
            <a:r>
              <a:rPr lang="en-US" b="0" dirty="0">
                <a:latin typeface="+mn-lt"/>
              </a:rPr>
              <a:t> – the minimum or maximum new tokens used in the response – controlling how “verbose” the response should be.</a:t>
            </a:r>
          </a:p>
          <a:p>
            <a:pPr marL="518400" lvl="2" indent="-171450"/>
            <a:endParaRPr lang="en-US" dirty="0">
              <a:latin typeface="+mn-lt"/>
            </a:endParaRPr>
          </a:p>
          <a:p>
            <a:r>
              <a:rPr lang="en-US" dirty="0">
                <a:latin typeface="+mn-lt"/>
              </a:rPr>
              <a:t>Note that, unlike traditional AI tasks, generative AI creates a response best suited to its understanding of the question. This requires experience on the user’s part to learn how to effectively prompt the model as it needs to understand enough of the intent of the request. Using the prompt lab develops this experience. </a:t>
            </a:r>
          </a:p>
          <a:p>
            <a:pPr marL="637140" lvl="1" indent="-171450">
              <a:buFont typeface="Arial" panose="020B0604020202020204" pitchFamily="34" charset="0"/>
              <a:buChar char="•"/>
            </a:pPr>
            <a:endParaRPr lang="en-US" dirty="0">
              <a:latin typeface="+mn-lt"/>
            </a:endParaRPr>
          </a:p>
          <a:p>
            <a:pPr lvl="0"/>
            <a:r>
              <a:rPr lang="en-US" dirty="0">
                <a:latin typeface="+mn-lt"/>
              </a:rPr>
              <a:t>The best way to learn how to pass good prompts is by example. The</a:t>
            </a:r>
            <a:r>
              <a:rPr lang="en-US" b="1" dirty="0">
                <a:latin typeface="+mn-lt"/>
              </a:rPr>
              <a:t> </a:t>
            </a:r>
            <a:r>
              <a:rPr lang="en-US" b="0" dirty="0">
                <a:latin typeface="+mn-lt"/>
              </a:rPr>
              <a:t>watsonx.ai </a:t>
            </a:r>
            <a:r>
              <a:rPr lang="en-US" dirty="0">
                <a:latin typeface="+mn-lt"/>
              </a:rPr>
              <a:t>prompt lab provides </a:t>
            </a:r>
            <a:r>
              <a:rPr lang="en-US" b="0" dirty="0">
                <a:latin typeface="+mn-lt"/>
              </a:rPr>
              <a:t>many examples </a:t>
            </a:r>
            <a:r>
              <a:rPr lang="en-US" dirty="0">
                <a:latin typeface="+mn-lt"/>
              </a:rPr>
              <a:t>of various natural language processing (NLP) tasks such as:</a:t>
            </a:r>
          </a:p>
          <a:p>
            <a:pPr lvl="0"/>
            <a:endParaRPr lang="en-US" dirty="0">
              <a:latin typeface="+mn-lt"/>
            </a:endParaRPr>
          </a:p>
          <a:p>
            <a:pPr marL="171450" indent="-171450">
              <a:buFont typeface="Arial" panose="020B0604020202020204" pitchFamily="34" charset="0"/>
              <a:buChar char="•"/>
            </a:pPr>
            <a:r>
              <a:rPr lang="en-US" dirty="0">
                <a:latin typeface="+mn-lt"/>
              </a:rPr>
              <a:t>Summarization</a:t>
            </a:r>
          </a:p>
          <a:p>
            <a:pPr marL="171450" indent="-171450">
              <a:buFont typeface="Arial" panose="020B0604020202020204" pitchFamily="34" charset="0"/>
              <a:buChar char="•"/>
            </a:pPr>
            <a:r>
              <a:rPr lang="en-US" dirty="0">
                <a:latin typeface="+mn-lt"/>
              </a:rPr>
              <a:t>Extraction</a:t>
            </a:r>
          </a:p>
          <a:p>
            <a:pPr marL="171450" indent="-171450">
              <a:buFont typeface="Arial" panose="020B0604020202020204" pitchFamily="34" charset="0"/>
              <a:buChar char="•"/>
            </a:pPr>
            <a:r>
              <a:rPr lang="en-US" dirty="0">
                <a:latin typeface="+mn-lt"/>
              </a:rPr>
              <a:t>Generation</a:t>
            </a:r>
          </a:p>
          <a:p>
            <a:pPr marL="171450" indent="-171450">
              <a:buFont typeface="Arial" panose="020B0604020202020204" pitchFamily="34" charset="0"/>
              <a:buChar char="•"/>
            </a:pPr>
            <a:r>
              <a:rPr lang="en-US" dirty="0">
                <a:latin typeface="+mn-lt"/>
              </a:rPr>
              <a:t>Classification </a:t>
            </a:r>
          </a:p>
          <a:p>
            <a:pPr marL="171450" indent="-171450">
              <a:buFont typeface="Arial" panose="020B0604020202020204" pitchFamily="34" charset="0"/>
              <a:buChar char="•"/>
            </a:pPr>
            <a:r>
              <a:rPr lang="en-US" dirty="0">
                <a:latin typeface="+mn-lt"/>
              </a:rPr>
              <a:t>And more …</a:t>
            </a:r>
            <a:br>
              <a:rPr lang="en-US" dirty="0">
                <a:latin typeface="+mn-lt"/>
              </a:rPr>
            </a:br>
            <a:endParaRPr lang="en-US" dirty="0">
              <a:latin typeface="+mn-lt"/>
            </a:endParaRPr>
          </a:p>
          <a:p>
            <a:pPr lvl="0"/>
            <a:r>
              <a:rPr lang="en-US" b="0" dirty="0">
                <a:latin typeface="+mn-lt"/>
              </a:rPr>
              <a:t>IBM watsonx.ai </a:t>
            </a:r>
            <a:r>
              <a:rPr lang="en-US" dirty="0">
                <a:latin typeface="+mn-lt"/>
              </a:rPr>
              <a:t>prompt lab keeps a history of prompts. As part of learning, users may want to go back to previous prompts what might have worked better or to tweak them differently. The user interface keeps track of past prompts and users can easily move back and forth.</a:t>
            </a:r>
          </a:p>
          <a:p>
            <a:pPr lvl="0"/>
            <a:endParaRPr lang="en-US" dirty="0">
              <a:latin typeface="+mn-lt"/>
            </a:endParaRPr>
          </a:p>
          <a:p>
            <a:pPr lvl="0"/>
            <a:r>
              <a:rPr lang="en-US" dirty="0">
                <a:latin typeface="+mn-lt"/>
              </a:rPr>
              <a:t>Once a data scientist/engineer has found the best prompt, it can be passed in via an application programming interface (API) or Python notebook to the model. It can be used to automate tasks for other users. </a:t>
            </a:r>
          </a:p>
          <a:p>
            <a:pPr lvl="0"/>
            <a:endParaRPr lang="en-US" dirty="0">
              <a:latin typeface="+mn-lt"/>
            </a:endParaRPr>
          </a:p>
          <a:p>
            <a:pPr lvl="0"/>
            <a:r>
              <a:rPr lang="en-US" dirty="0">
                <a:latin typeface="+mn-lt"/>
              </a:rPr>
              <a:t>While clients can prompt tune or fine-tune their models, that requires work and resources. Prompt engineering is a way to evolve a model for the needs of the clients without model rebuilding or a lot of labeled data. </a:t>
            </a:r>
            <a:endParaRPr lang="en-US" b="1"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381993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CA" dirty="0">
                <a:latin typeface="+mn-lt"/>
              </a:rPr>
              <a:t>There are various types of prompts, for example the following: </a:t>
            </a:r>
          </a:p>
          <a:p>
            <a:endParaRPr lang="en-CA" dirty="0">
              <a:latin typeface="+mn-lt"/>
            </a:endParaRPr>
          </a:p>
          <a:p>
            <a:pPr marL="0" indent="0">
              <a:buFont typeface="Arial" panose="020B0604020202020204" pitchFamily="34" charset="0"/>
              <a:buNone/>
            </a:pPr>
            <a:r>
              <a:rPr lang="en-US" b="0" dirty="0">
                <a:latin typeface="+mn-lt"/>
              </a:rPr>
              <a:t>IBM </a:t>
            </a:r>
            <a:r>
              <a:rPr lang="en-US" b="1" kern="100" dirty="0">
                <a:latin typeface="+mn-lt"/>
                <a:ea typeface="Calibri" panose="020F0502020204030204" pitchFamily="34" charset="0"/>
                <a:cs typeface="Times New Roman" panose="02020603050405020304" pitchFamily="18" charset="0"/>
              </a:rPr>
              <a:t>w</a:t>
            </a:r>
            <a:r>
              <a:rPr lang="en-US" sz="1000" b="1" kern="100" dirty="0">
                <a:effectLst/>
                <a:latin typeface="+mn-lt"/>
                <a:ea typeface="Calibri" panose="020F0502020204030204" pitchFamily="34" charset="0"/>
                <a:cs typeface="Times New Roman" panose="02020603050405020304" pitchFamily="18" charset="0"/>
              </a:rPr>
              <a:t>atson</a:t>
            </a:r>
            <a:r>
              <a:rPr lang="en-US" b="1" i="0" dirty="0">
                <a:latin typeface="+mn-lt"/>
              </a:rPr>
              <a:t>x</a:t>
            </a:r>
            <a:r>
              <a:rPr lang="en-US" b="1" dirty="0">
                <a:latin typeface="+mn-lt"/>
              </a:rPr>
              <a:t>.ai </a:t>
            </a:r>
            <a:r>
              <a:rPr lang="en-US" b="0" dirty="0">
                <a:latin typeface="+mn-lt"/>
              </a:rPr>
              <a:t>supports prompt engineering with an easy-to-use interface (called the Prompt Lab). The Prompt Lab provides examples of some typical requests. Clients can easily modify or put in their own prompts using </a:t>
            </a:r>
            <a:r>
              <a:rPr lang="en-US" dirty="0">
                <a:latin typeface="+mn-lt"/>
              </a:rPr>
              <a:t>its</a:t>
            </a:r>
            <a:r>
              <a:rPr lang="en-US" b="0" dirty="0">
                <a:latin typeface="+mn-lt"/>
              </a:rPr>
              <a:t> simple interface. Clients can always move back and forth to an earlier prompt</a:t>
            </a:r>
            <a:r>
              <a:rPr lang="en-US" dirty="0">
                <a:latin typeface="+mn-lt"/>
              </a:rPr>
              <a:t> and</a:t>
            </a:r>
            <a:r>
              <a:rPr lang="en-US" b="0" dirty="0">
                <a:latin typeface="+mn-lt"/>
              </a:rPr>
              <a:t> can also save their best prompts for later use or reference.</a:t>
            </a:r>
          </a:p>
          <a:p>
            <a:pPr marL="0" indent="0">
              <a:buFont typeface="Arial" panose="020B0604020202020204" pitchFamily="34" charset="0"/>
              <a:buNone/>
            </a:pPr>
            <a:endParaRPr lang="en-US" b="0" dirty="0">
              <a:latin typeface="+mn-lt"/>
            </a:endParaRPr>
          </a:p>
          <a:p>
            <a:pPr marL="0" indent="0">
              <a:buFont typeface="Arial" panose="020B0604020202020204" pitchFamily="34" charset="0"/>
              <a:buNone/>
            </a:pPr>
            <a:r>
              <a:rPr lang="en-US" b="0" dirty="0">
                <a:latin typeface="+mn-lt"/>
              </a:rPr>
              <a:t>Beyond adding prompts/inputs, clients also have the choice to modify some parameters that affect how the model operates. These can vary depending on the model</a:t>
            </a:r>
            <a:r>
              <a:rPr lang="en-US" dirty="0">
                <a:latin typeface="+mn-lt"/>
              </a:rPr>
              <a:t> </a:t>
            </a:r>
            <a:r>
              <a:rPr lang="en-US" b="0" dirty="0">
                <a:latin typeface="+mn-lt"/>
              </a:rPr>
              <a:t>and may include the following:</a:t>
            </a:r>
          </a:p>
          <a:p>
            <a:pPr marL="0" indent="0">
              <a:buFont typeface="Arial" panose="020B0604020202020204" pitchFamily="34" charset="0"/>
              <a:buNone/>
            </a:pPr>
            <a:endParaRPr lang="en-US" b="0" i="0" dirty="0">
              <a:effectLst/>
              <a:latin typeface="+mn-lt"/>
            </a:endParaRPr>
          </a:p>
          <a:p>
            <a:pPr marL="171450" indent="-171450">
              <a:buFont typeface="Arial" panose="020B0604020202020204" pitchFamily="34" charset="0"/>
              <a:buChar char="•"/>
            </a:pPr>
            <a:r>
              <a:rPr lang="en-CA" b="1" i="0" dirty="0">
                <a:effectLst/>
                <a:latin typeface="+mn-lt"/>
              </a:rPr>
              <a:t>Choice of foundation models</a:t>
            </a:r>
            <a:r>
              <a:rPr lang="en-CA" i="0" dirty="0">
                <a:effectLst/>
                <a:latin typeface="+mn-lt"/>
              </a:rPr>
              <a:t> to use - some are better at certain tasks than others</a:t>
            </a:r>
          </a:p>
          <a:p>
            <a:pPr marL="171450" indent="-171450">
              <a:buFont typeface="Arial" panose="020B0604020202020204" pitchFamily="34" charset="0"/>
              <a:buChar char="•"/>
            </a:pPr>
            <a:endParaRPr lang="en-CA" i="0" dirty="0">
              <a:effectLst/>
              <a:latin typeface="+mn-lt"/>
            </a:endParaRPr>
          </a:p>
          <a:p>
            <a:pPr marL="171450" indent="-171450">
              <a:buFont typeface="Arial" panose="020B0604020202020204" pitchFamily="34" charset="0"/>
              <a:buChar char="•"/>
            </a:pPr>
            <a:r>
              <a:rPr lang="en-CA" b="1" i="0" dirty="0">
                <a:effectLst/>
                <a:latin typeface="+mn-lt"/>
              </a:rPr>
              <a:t>Types of decoding</a:t>
            </a:r>
            <a:r>
              <a:rPr lang="en-CA" i="0" dirty="0">
                <a:effectLst/>
                <a:latin typeface="+mn-lt"/>
              </a:rPr>
              <a:t> </a:t>
            </a:r>
            <a:r>
              <a:rPr lang="en-CA" dirty="0">
                <a:latin typeface="+mn-lt"/>
              </a:rPr>
              <a:t>- Clients can choose between </a:t>
            </a:r>
            <a:r>
              <a:rPr lang="en-US" b="1" dirty="0"/>
              <a:t>Greedy vs Sampling </a:t>
            </a:r>
            <a:r>
              <a:rPr lang="en-US" dirty="0"/>
              <a:t>– with ”greedy” </a:t>
            </a:r>
            <a:r>
              <a:rPr lang="en-US" sz="1000" dirty="0">
                <a:solidFill>
                  <a:srgbClr val="000000"/>
                </a:solidFill>
                <a:latin typeface="IBM Plex Sans Light"/>
                <a:cs typeface="Arial" panose="020B0604020202020204" pitchFamily="34" charset="0"/>
              </a:rPr>
              <a:t>the word/token with the highest probability is selected. Most Large Language Models (LLMs) operate this way, it is the simplest form of next-word prediction. In sampling, the model selects a token using a random-weighted strategy across the probabilities of all tokens, resulting in the possibility of returning a less probable answer. This is used for creativity and to avoid repeating words but can cause the LLM to “wander” into other areas.</a:t>
            </a:r>
            <a:br>
              <a:rPr lang="en-US" sz="1000" dirty="0">
                <a:solidFill>
                  <a:srgbClr val="000000"/>
                </a:solidFill>
                <a:latin typeface="IBM Plex Sans Light"/>
                <a:cs typeface="Arial" panose="020B0604020202020204" pitchFamily="34" charset="0"/>
              </a:rPr>
            </a:br>
            <a:endParaRPr lang="en-US" b="1" dirty="0"/>
          </a:p>
          <a:p>
            <a:pPr marL="174150" lvl="1" indent="0">
              <a:buNone/>
            </a:pPr>
            <a:r>
              <a:rPr lang="en-US" b="1" dirty="0"/>
              <a:t>Sampling parameters </a:t>
            </a:r>
            <a:br>
              <a:rPr lang="en-US" b="1" dirty="0"/>
            </a:br>
            <a:endParaRPr lang="en-US" b="1" dirty="0"/>
          </a:p>
          <a:p>
            <a:pPr marL="345600" lvl="2" indent="-171450"/>
            <a:r>
              <a:rPr lang="en-US" b="1" dirty="0"/>
              <a:t>Temperature</a:t>
            </a:r>
            <a:r>
              <a:rPr lang="en-US" dirty="0"/>
              <a:t> – in general, the higher the temperature the higher the randomness. Setting the temperature to 0 means the model will always return exactly the same result. A higher temperature allows the model to consider other probabilities and cause hallucinations.</a:t>
            </a:r>
          </a:p>
          <a:p>
            <a:pPr marL="345600" lvl="2" indent="-171450"/>
            <a:endParaRPr lang="en-US" dirty="0"/>
          </a:p>
          <a:p>
            <a:pPr marL="345600" lvl="2" indent="-171450"/>
            <a:r>
              <a:rPr lang="en-US" b="1" dirty="0"/>
              <a:t>Top P</a:t>
            </a:r>
            <a:r>
              <a:rPr lang="en-US" dirty="0"/>
              <a:t> – use this to limit random sampling to predictions whose combined probabilities do not exceed the threshold (value of P). A Top P value of 1 means everything is considered. A lower Top P value weeds out the lower probability options.</a:t>
            </a:r>
          </a:p>
          <a:p>
            <a:pPr marL="345600" lvl="2" indent="-171450"/>
            <a:endParaRPr lang="en-US" b="1" dirty="0"/>
          </a:p>
          <a:p>
            <a:pPr marL="345600" lvl="2" indent="-171450"/>
            <a:r>
              <a:rPr lang="en-US" b="1" dirty="0"/>
              <a:t>Top K</a:t>
            </a:r>
            <a:r>
              <a:rPr lang="en-US" dirty="0"/>
              <a:t> </a:t>
            </a:r>
            <a:r>
              <a:rPr lang="en-US" b="1" dirty="0"/>
              <a:t>– </a:t>
            </a:r>
            <a:r>
              <a:rPr lang="en-US" dirty="0"/>
              <a:t>let the model select from the top K results only. </a:t>
            </a:r>
            <a:endParaRPr lang="en-US" b="1" dirty="0"/>
          </a:p>
          <a:p>
            <a:pPr marL="345600" lvl="2" indent="-171450"/>
            <a:endParaRPr lang="en-US" b="1" dirty="0"/>
          </a:p>
          <a:p>
            <a:pPr marL="345600" lvl="2" indent="-171450"/>
            <a:r>
              <a:rPr lang="en-US" b="1" dirty="0"/>
              <a:t>Repetition penalty </a:t>
            </a:r>
            <a:r>
              <a:rPr lang="en-US" b="0" dirty="0"/>
              <a:t>– to prevent the model from generating repeating phrases</a:t>
            </a:r>
          </a:p>
          <a:p>
            <a:pPr marL="345600" lvl="2" indent="-171450"/>
            <a:endParaRPr lang="en-US" b="1" dirty="0"/>
          </a:p>
          <a:p>
            <a:pPr marL="345600" lvl="2" indent="-171450"/>
            <a:r>
              <a:rPr lang="en-US" b="1" dirty="0"/>
              <a:t>Stop sequences</a:t>
            </a:r>
            <a:r>
              <a:rPr lang="en-US" b="0" dirty="0"/>
              <a:t> - tell the model to stop generating any more output once it encounters the specified stop sequence.</a:t>
            </a:r>
          </a:p>
          <a:p>
            <a:pPr marL="345600" lvl="2" indent="-171450"/>
            <a:endParaRPr lang="en-US" b="1" dirty="0"/>
          </a:p>
          <a:p>
            <a:pPr marL="345600" lvl="2" indent="-171450"/>
            <a:r>
              <a:rPr lang="en-US" b="1" dirty="0"/>
              <a:t>Min/Max new tokens</a:t>
            </a:r>
            <a:r>
              <a:rPr lang="en-US" b="0" dirty="0"/>
              <a:t> – the minimum or maximum new tokens used in the response – controlling how “verbose” the response should be.</a:t>
            </a:r>
            <a:endParaRPr lang="en-US" b="0" dirty="0">
              <a:latin typeface="+mn-lt"/>
            </a:endParaRPr>
          </a:p>
          <a:p>
            <a:pPr marL="171450" indent="-171450">
              <a:buFont typeface="Arial" panose="020B0604020202020204" pitchFamily="34" charset="0"/>
              <a:buChar char="•"/>
            </a:pPr>
            <a:endParaRPr lang="en-CA" i="0" dirty="0">
              <a:effectLst/>
              <a:latin typeface="+mn-lt"/>
            </a:endParaRPr>
          </a:p>
          <a:p>
            <a:r>
              <a:rPr lang="en-US" dirty="0">
                <a:latin typeface="+mn-lt"/>
              </a:rPr>
              <a:t>The Prompt Lab is great for performing simple zero-shot to few-shot prompting. In many cases, this may be enough. However, enterprises also have the option to provide specific training data to a model using the </a:t>
            </a:r>
            <a:r>
              <a:rPr lang="en-US" b="1" dirty="0">
                <a:latin typeface="+mn-lt"/>
              </a:rPr>
              <a:t>watsonx.ai </a:t>
            </a:r>
            <a:r>
              <a:rPr lang="en-US" dirty="0">
                <a:latin typeface="+mn-lt"/>
              </a:rPr>
              <a:t>tuning studio.</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a:p>
        </p:txBody>
      </p:sp>
    </p:spTree>
    <p:extLst>
      <p:ext uri="{BB962C8B-B14F-4D97-AF65-F5344CB8AC3E}">
        <p14:creationId xmlns:p14="http://schemas.microsoft.com/office/powerpoint/2010/main" val="493653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shows an example of a prompt and prompt-tuning. </a:t>
            </a:r>
          </a:p>
          <a:p>
            <a:endParaRPr lang="en-US" dirty="0">
              <a:latin typeface="+mn-lt"/>
            </a:endParaRPr>
          </a:p>
          <a:p>
            <a:r>
              <a:rPr lang="en-US" dirty="0">
                <a:latin typeface="+mn-lt"/>
              </a:rPr>
              <a:t>On the left side of the slide is a simple prompt asking the model to write a thank-you note. The model does a pretty good job of it. However, a thank-you note should include an invitation for the next step. </a:t>
            </a:r>
            <a:br>
              <a:rPr lang="en-US" dirty="0">
                <a:latin typeface="+mn-lt"/>
              </a:rPr>
            </a:br>
            <a:br>
              <a:rPr lang="en-US" dirty="0">
                <a:latin typeface="+mn-lt"/>
              </a:rPr>
            </a:br>
            <a:r>
              <a:rPr lang="en-US" dirty="0">
                <a:latin typeface="+mn-lt"/>
              </a:rPr>
              <a:t>On the right side of the slide, the client adds the phrase “Expectation: discuss business opportunities” to the prompt, the model figures out what is required and provides a modified email that provides the needed content.</a:t>
            </a:r>
          </a:p>
          <a:p>
            <a:endParaRPr lang="en-US" dirty="0">
              <a:latin typeface="+mn-lt"/>
            </a:endParaRPr>
          </a:p>
          <a:p>
            <a:r>
              <a:rPr lang="en-US" dirty="0">
                <a:latin typeface="+mn-lt"/>
              </a:rPr>
              <a:t>Through this exercise, clients learn that they can pass in tokens with ”Expectation” to get the model to provide additional content. This can subsequently be used (via an application programming interface (API) calls with different values) to create emails with desirable content. </a:t>
            </a:r>
          </a:p>
          <a:p>
            <a:r>
              <a:rPr lang="en-US" dirty="0">
                <a:latin typeface="+mn-lt"/>
              </a:rPr>
              <a:t> </a:t>
            </a:r>
            <a:endParaRPr lang="en-US" b="1" dirty="0">
              <a:latin typeface="+mn-lt"/>
            </a:endParaRPr>
          </a:p>
          <a:p>
            <a:r>
              <a:rPr lang="en-US" b="1" dirty="0">
                <a:latin typeface="+mn-lt"/>
              </a:rPr>
              <a:t>Source:</a:t>
            </a:r>
          </a:p>
          <a:p>
            <a:endParaRPr lang="en-US" dirty="0">
              <a:latin typeface="+mn-lt"/>
            </a:endParaRPr>
          </a:p>
          <a:p>
            <a:pPr marL="171450" indent="-171450">
              <a:buFont typeface="Arial" panose="020B0604020202020204" pitchFamily="34" charset="0"/>
              <a:buChar char="•"/>
            </a:pPr>
            <a:r>
              <a:rPr lang="en-US" dirty="0">
                <a:latin typeface="+mn-lt"/>
              </a:rPr>
              <a:t>What is prompt tuning? Webpage: </a:t>
            </a:r>
            <a:r>
              <a:rPr lang="en-US" dirty="0">
                <a:latin typeface="+mn-lt"/>
                <a:hlinkClick r:id="rId3"/>
              </a:rPr>
              <a:t>https://research.ibm.com/blog/what-is-ai-prompt-tuning</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a:p>
        </p:txBody>
      </p:sp>
    </p:spTree>
    <p:extLst>
      <p:ext uri="{BB962C8B-B14F-4D97-AF65-F5344CB8AC3E}">
        <p14:creationId xmlns:p14="http://schemas.microsoft.com/office/powerpoint/2010/main" val="3186759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shows an example of prompt engineering for a customer complaint information extraction task.</a:t>
            </a:r>
          </a:p>
          <a:p>
            <a:endParaRPr lang="en-US" dirty="0">
              <a:latin typeface="+mn-lt"/>
            </a:endParaRPr>
          </a:p>
          <a:p>
            <a:r>
              <a:rPr lang="en-US" dirty="0">
                <a:latin typeface="+mn-lt"/>
              </a:rPr>
              <a:t>On the left side of the slide, initial instruction was given asking the model to list all the issues from an irate customer complaint. </a:t>
            </a:r>
            <a:r>
              <a:rPr lang="en-CA" sz="1000" kern="100" dirty="0">
                <a:solidFill>
                  <a:srgbClr val="222222"/>
                </a:solidFill>
                <a:latin typeface="+mn-lt"/>
                <a:ea typeface="PMingLiU" panose="02020500000000000000" pitchFamily="18" charset="-120"/>
                <a:cs typeface="Times New Roman" panose="02020603050405020304" pitchFamily="18" charset="0"/>
              </a:rPr>
              <a:t>Without the training, the model attempts to complete the tasks by guessing which of the options is likely to have these complaints and concluded that the issue relates to retail banking; however, </a:t>
            </a:r>
            <a:r>
              <a:rPr lang="en-CA" kern="100" dirty="0">
                <a:solidFill>
                  <a:srgbClr val="222222"/>
                </a:solidFill>
                <a:latin typeface="+mn-lt"/>
                <a:ea typeface="PMingLiU" panose="02020500000000000000" pitchFamily="18" charset="-120"/>
                <a:cs typeface="Times New Roman" panose="02020603050405020304" pitchFamily="18" charset="0"/>
              </a:rPr>
              <a:t>this </a:t>
            </a:r>
            <a:r>
              <a:rPr lang="en-CA" sz="1000" kern="100" dirty="0">
                <a:solidFill>
                  <a:srgbClr val="222222"/>
                </a:solidFill>
                <a:latin typeface="+mn-lt"/>
                <a:ea typeface="PMingLiU" panose="02020500000000000000" pitchFamily="18" charset="-120"/>
                <a:cs typeface="Times New Roman" panose="02020603050405020304" pitchFamily="18" charset="0"/>
              </a:rPr>
              <a:t>is not what the question is asking for</a:t>
            </a:r>
            <a:r>
              <a:rPr lang="en-CA" kern="100" dirty="0">
                <a:solidFill>
                  <a:srgbClr val="222222"/>
                </a:solidFill>
                <a:latin typeface="+mn-lt"/>
                <a:ea typeface="PMingLiU" panose="02020500000000000000" pitchFamily="18" charset="-120"/>
                <a:cs typeface="Times New Roman" panose="02020603050405020304" pitchFamily="18" charset="0"/>
              </a:rPr>
              <a:t>.</a:t>
            </a:r>
            <a:endParaRPr lang="en-CA" sz="1000" kern="100" dirty="0">
              <a:solidFill>
                <a:srgbClr val="222222"/>
              </a:solidFill>
              <a:latin typeface="+mn-lt"/>
              <a:ea typeface="PMingLiU" panose="02020500000000000000" pitchFamily="18" charset="-120"/>
              <a:cs typeface="Times New Roman" panose="02020603050405020304" pitchFamily="18" charset="0"/>
            </a:endParaRPr>
          </a:p>
          <a:p>
            <a:endParaRPr lang="en-CA" sz="1000" kern="100" dirty="0">
              <a:solidFill>
                <a:srgbClr val="222222"/>
              </a:solidFill>
              <a:latin typeface="+mn-lt"/>
              <a:ea typeface="PMingLiU" panose="02020500000000000000" pitchFamily="18" charset="-120"/>
              <a:cs typeface="Times New Roman" panose="02020603050405020304" pitchFamily="18" charset="0"/>
            </a:endParaRPr>
          </a:p>
          <a:p>
            <a:r>
              <a:rPr lang="en-CA" sz="1000" kern="100" dirty="0">
                <a:solidFill>
                  <a:srgbClr val="222222"/>
                </a:solidFill>
                <a:latin typeface="+mn-lt"/>
                <a:ea typeface="PMingLiU" panose="02020500000000000000" pitchFamily="18" charset="-120"/>
                <a:cs typeface="Times New Roman" panose="02020603050405020304" pitchFamily="18" charset="0"/>
              </a:rPr>
              <a:t>In this example, the modified prompt is in the form of an example being passed into the model (this is a one-shot prompting). The example (highlighted by a grey box on the right side of the slide) provides one similar complaint </a:t>
            </a:r>
            <a:r>
              <a:rPr lang="en-CA" sz="1000" i="1" kern="100" dirty="0">
                <a:solidFill>
                  <a:srgbClr val="222222"/>
                </a:solidFill>
                <a:latin typeface="+mn-lt"/>
                <a:ea typeface="PMingLiU" panose="02020500000000000000" pitchFamily="18" charset="-120"/>
                <a:cs typeface="Times New Roman" panose="02020603050405020304" pitchFamily="18" charset="0"/>
              </a:rPr>
              <a:t>and</a:t>
            </a:r>
            <a:r>
              <a:rPr lang="en-CA" sz="1000" i="0" kern="100" dirty="0">
                <a:solidFill>
                  <a:srgbClr val="222222"/>
                </a:solidFill>
                <a:latin typeface="+mn-lt"/>
                <a:ea typeface="PMingLiU" panose="02020500000000000000" pitchFamily="18" charset="-120"/>
                <a:cs typeface="Times New Roman" panose="02020603050405020304" pitchFamily="18" charset="0"/>
              </a:rPr>
              <a:t> the expected output, which is a list of issues that came from the input text. This is teaching the model that this query is not asking for the best-match option from the complaint, but rather a list of specific issues raised.</a:t>
            </a:r>
            <a:br>
              <a:rPr lang="en-CA" sz="1000" i="0" kern="100" dirty="0">
                <a:solidFill>
                  <a:srgbClr val="222222"/>
                </a:solidFill>
                <a:latin typeface="+mn-lt"/>
                <a:ea typeface="PMingLiU" panose="02020500000000000000" pitchFamily="18" charset="-120"/>
                <a:cs typeface="Times New Roman" panose="02020603050405020304" pitchFamily="18" charset="0"/>
              </a:rPr>
            </a:br>
            <a:br>
              <a:rPr lang="en-CA" sz="1000" i="0" kern="100" dirty="0">
                <a:solidFill>
                  <a:srgbClr val="222222"/>
                </a:solidFill>
                <a:latin typeface="+mn-lt"/>
                <a:ea typeface="PMingLiU" panose="02020500000000000000" pitchFamily="18" charset="-120"/>
                <a:cs typeface="Times New Roman" panose="02020603050405020304" pitchFamily="18" charset="0"/>
              </a:rPr>
            </a:br>
            <a:r>
              <a:rPr lang="en-CA" sz="1000" i="0" kern="100" dirty="0">
                <a:solidFill>
                  <a:srgbClr val="222222"/>
                </a:solidFill>
                <a:latin typeface="+mn-lt"/>
                <a:ea typeface="PMingLiU" panose="02020500000000000000" pitchFamily="18" charset="-120"/>
                <a:cs typeface="Times New Roman" panose="02020603050405020304" pitchFamily="18" charset="0"/>
              </a:rPr>
              <a:t>The next slide shows what the model will now do with the new prompt.</a:t>
            </a:r>
          </a:p>
          <a:p>
            <a:endParaRPr lang="en-CA" kern="100" dirty="0">
              <a:solidFill>
                <a:srgbClr val="222222"/>
              </a:solidFill>
              <a:latin typeface="+mn-lt"/>
              <a:ea typeface="PMingLiU" panose="02020500000000000000" pitchFamily="18"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a:p>
        </p:txBody>
      </p:sp>
    </p:spTree>
    <p:extLst>
      <p:ext uri="{BB962C8B-B14F-4D97-AF65-F5344CB8AC3E}">
        <p14:creationId xmlns:p14="http://schemas.microsoft.com/office/powerpoint/2010/main" val="3010316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self-explanatory slide is a continuation of the previous slide showing how prompt engineering works. </a:t>
            </a:r>
          </a:p>
          <a:p>
            <a:endParaRPr lang="en-US" dirty="0">
              <a:latin typeface="+mn-lt"/>
            </a:endParaRPr>
          </a:p>
          <a:p>
            <a:r>
              <a:rPr lang="en-US" dirty="0">
                <a:latin typeface="+mn-lt"/>
              </a:rPr>
              <a:t>On the left side of the slide is the same question (after a sample Question-and-Answer pair is passed in).</a:t>
            </a:r>
          </a:p>
          <a:p>
            <a:endParaRPr lang="en-US" dirty="0">
              <a:latin typeface="+mn-lt"/>
            </a:endParaRPr>
          </a:p>
          <a:p>
            <a:r>
              <a:rPr lang="en-US" dirty="0">
                <a:latin typeface="+mn-lt"/>
              </a:rPr>
              <a:t>Running the query again, the model successfully produced the list of issues from the complaint text (shown on the right side of the slide). </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a:p>
        </p:txBody>
      </p:sp>
    </p:spTree>
    <p:extLst>
      <p:ext uri="{BB962C8B-B14F-4D97-AF65-F5344CB8AC3E}">
        <p14:creationId xmlns:p14="http://schemas.microsoft.com/office/powerpoint/2010/main" val="352229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Beyond prompt engineering (</a:t>
            </a:r>
            <a:r>
              <a:rPr lang="en-US" sz="1000" kern="0" dirty="0">
                <a:effectLst/>
                <a:latin typeface="+mn-lt"/>
                <a:ea typeface="PMingLiU" panose="02020500000000000000" pitchFamily="18" charset="-120"/>
              </a:rPr>
              <a:t>manually adjusting the prompt sent to a pre-trained model to get a better answer), clients may want to feed a small set of labeled data to update the foundation model to better serve specific needs. With </a:t>
            </a:r>
            <a:r>
              <a:rPr lang="en-US" b="1" kern="100" dirty="0">
                <a:latin typeface="+mn-lt"/>
                <a:ea typeface="Calibri" panose="020F0502020204030204" pitchFamily="34" charset="0"/>
                <a:cs typeface="Times New Roman" panose="02020603050405020304" pitchFamily="18" charset="0"/>
              </a:rPr>
              <a:t>w</a:t>
            </a:r>
            <a:r>
              <a:rPr lang="en-US" sz="1000" b="1" kern="100" dirty="0">
                <a:effectLst/>
                <a:latin typeface="+mn-lt"/>
                <a:ea typeface="Calibri" panose="020F0502020204030204" pitchFamily="34" charset="0"/>
                <a:cs typeface="Times New Roman" panose="02020603050405020304" pitchFamily="18" charset="0"/>
              </a:rPr>
              <a:t>atson</a:t>
            </a:r>
            <a:r>
              <a:rPr lang="en-US" b="1" i="0" dirty="0">
                <a:latin typeface="+mn-lt"/>
              </a:rPr>
              <a:t>x</a:t>
            </a:r>
            <a:r>
              <a:rPr lang="en-US" b="1" kern="100" dirty="0">
                <a:latin typeface="+mn-lt"/>
                <a:ea typeface="Calibri" panose="020F0502020204030204" pitchFamily="34" charset="0"/>
                <a:cs typeface="Times New Roman" panose="02020603050405020304" pitchFamily="18" charset="0"/>
              </a:rPr>
              <a:t>.ai</a:t>
            </a:r>
            <a:r>
              <a:rPr lang="en-US" kern="100" dirty="0">
                <a:latin typeface="+mn-lt"/>
                <a:ea typeface="Calibri" panose="020F0502020204030204" pitchFamily="34" charset="0"/>
                <a:cs typeface="Times New Roman" panose="02020603050405020304" pitchFamily="18" charset="0"/>
              </a:rPr>
              <a:t>, </a:t>
            </a:r>
            <a:r>
              <a:rPr lang="en-US" sz="1000" kern="0" dirty="0">
                <a:effectLst/>
                <a:latin typeface="+mn-lt"/>
                <a:ea typeface="PMingLiU" panose="02020500000000000000" pitchFamily="18" charset="-120"/>
              </a:rPr>
              <a:t>clients can supply their set of data to train a foundation model. These trained models belong to the clients and are for their use only.</a:t>
            </a:r>
          </a:p>
          <a:p>
            <a:endParaRPr lang="en-US" sz="1000" kern="0" dirty="0">
              <a:effectLst/>
              <a:latin typeface="+mn-lt"/>
              <a:ea typeface="PMingLiU" panose="02020500000000000000" pitchFamily="18" charset="-120"/>
            </a:endParaRPr>
          </a:p>
          <a:p>
            <a:r>
              <a:rPr lang="en-US" sz="1000" kern="0" dirty="0">
                <a:effectLst/>
                <a:latin typeface="+mn-lt"/>
                <a:ea typeface="PMingLiU" panose="02020500000000000000" pitchFamily="18" charset="-120"/>
              </a:rPr>
              <a:t>With the </a:t>
            </a:r>
            <a:r>
              <a:rPr lang="en-US" kern="0" dirty="0">
                <a:latin typeface="+mn-lt"/>
                <a:ea typeface="PMingLiU" panose="02020500000000000000" pitchFamily="18" charset="-120"/>
              </a:rPr>
              <a:t>T</a:t>
            </a:r>
            <a:r>
              <a:rPr lang="en-US" sz="1000" kern="0" dirty="0">
                <a:effectLst/>
                <a:latin typeface="+mn-lt"/>
                <a:ea typeface="PMingLiU" panose="02020500000000000000" pitchFamily="18" charset="-120"/>
              </a:rPr>
              <a:t>uning Studio, clients can perform prompt tuning. Prompt tuning takes the next step beyond simple prompt engineering (which involves modifying how a request is passed into the foundation model). Specifically:</a:t>
            </a:r>
          </a:p>
          <a:p>
            <a:endParaRPr lang="en-US" sz="1000" kern="0" dirty="0">
              <a:effectLst/>
              <a:latin typeface="+mn-lt"/>
              <a:ea typeface="PMingLiU" panose="02020500000000000000" pitchFamily="18" charset="-120"/>
            </a:endParaRPr>
          </a:p>
          <a:p>
            <a:pPr marL="171450" indent="-171450">
              <a:buFont typeface="Arial" panose="020B0604020202020204" pitchFamily="34" charset="0"/>
              <a:buChar char="•"/>
            </a:pPr>
            <a:r>
              <a:rPr lang="en-US" sz="1000" kern="0" dirty="0">
                <a:effectLst/>
                <a:latin typeface="+mn-lt"/>
                <a:ea typeface="PMingLiU" panose="02020500000000000000" pitchFamily="18" charset="-120"/>
              </a:rPr>
              <a:t>Name the finished model – clients can create their own naming convention for models that they wish to tune for different purposes or track the usage of different </a:t>
            </a:r>
            <a:r>
              <a:rPr lang="en-US" sz="1000" kern="0" dirty="0">
                <a:solidFill>
                  <a:srgbClr val="000000"/>
                </a:solidFill>
                <a:effectLst/>
                <a:latin typeface="+mn-lt"/>
                <a:ea typeface="PMingLiU" panose="02020500000000000000" pitchFamily="18" charset="-120"/>
              </a:rPr>
              <a:t>base models </a:t>
            </a:r>
          </a:p>
          <a:p>
            <a:pPr marL="171450" indent="-171450">
              <a:buFont typeface="Arial" panose="020B0604020202020204" pitchFamily="34" charset="0"/>
              <a:buChar char="•"/>
            </a:pPr>
            <a:endParaRPr lang="en-US" sz="1000" kern="0" dirty="0">
              <a:solidFill>
                <a:srgbClr val="000000"/>
              </a:solidFill>
              <a:effectLst/>
              <a:latin typeface="+mn-lt"/>
              <a:ea typeface="PMingLiU" panose="02020500000000000000" pitchFamily="18" charset="-120"/>
            </a:endParaRPr>
          </a:p>
          <a:p>
            <a:pPr marL="171450" indent="-171450">
              <a:buFont typeface="Arial" panose="020B0604020202020204" pitchFamily="34" charset="0"/>
              <a:buChar char="•"/>
            </a:pPr>
            <a:r>
              <a:rPr lang="en-US" kern="0" dirty="0">
                <a:solidFill>
                  <a:srgbClr val="000000"/>
                </a:solidFill>
                <a:latin typeface="+mn-lt"/>
                <a:ea typeface="PMingLiU" panose="02020500000000000000" pitchFamily="18" charset="-120"/>
              </a:rPr>
              <a:t>S</a:t>
            </a:r>
            <a:r>
              <a:rPr lang="en-US" sz="1000" kern="0" dirty="0">
                <a:solidFill>
                  <a:srgbClr val="000000"/>
                </a:solidFill>
                <a:effectLst/>
                <a:latin typeface="+mn-lt"/>
                <a:ea typeface="PMingLiU" panose="02020500000000000000" pitchFamily="18" charset="-120"/>
              </a:rPr>
              <a:t>elect the models they want to tune. Foundation models are different because the training method/process and the underlying data, and the number of parameters used, are different. Certain </a:t>
            </a:r>
            <a:r>
              <a:rPr lang="en-US" kern="0" dirty="0">
                <a:solidFill>
                  <a:srgbClr val="000000"/>
                </a:solidFill>
                <a:latin typeface="+mn-lt"/>
                <a:ea typeface="PMingLiU" panose="02020500000000000000" pitchFamily="18" charset="-120"/>
              </a:rPr>
              <a:t>foundation models</a:t>
            </a:r>
            <a:r>
              <a:rPr lang="en-US" sz="1000" kern="0" dirty="0">
                <a:solidFill>
                  <a:srgbClr val="000000"/>
                </a:solidFill>
                <a:effectLst/>
                <a:latin typeface="+mn-lt"/>
                <a:ea typeface="PMingLiU" panose="02020500000000000000" pitchFamily="18" charset="-120"/>
              </a:rPr>
              <a:t> are better suited to certain types of tasks. Clients can start with one that’s already performing well for their desired tasks and make it easier and faster to tune. </a:t>
            </a:r>
          </a:p>
          <a:p>
            <a:pPr marL="171450" indent="-171450">
              <a:buFont typeface="Arial" panose="020B0604020202020204" pitchFamily="34" charset="0"/>
              <a:buChar char="•"/>
            </a:pPr>
            <a:endParaRPr lang="en-US" sz="1000" kern="0" dirty="0">
              <a:solidFill>
                <a:srgbClr val="000000"/>
              </a:solidFill>
              <a:effectLst/>
              <a:latin typeface="+mn-lt"/>
              <a:ea typeface="PMingLiU" panose="02020500000000000000" pitchFamily="18" charset="-120"/>
            </a:endParaRPr>
          </a:p>
          <a:p>
            <a:pPr marL="171450" indent="-171450">
              <a:buFont typeface="Arial" panose="020B0604020202020204" pitchFamily="34" charset="0"/>
              <a:buChar char="•"/>
            </a:pPr>
            <a:r>
              <a:rPr lang="en-US" kern="0" dirty="0">
                <a:solidFill>
                  <a:srgbClr val="000000"/>
                </a:solidFill>
                <a:latin typeface="+mn-lt"/>
                <a:ea typeface="PMingLiU" panose="02020500000000000000" pitchFamily="18" charset="-120"/>
              </a:rPr>
              <a:t>E</a:t>
            </a:r>
            <a:r>
              <a:rPr lang="en-US" sz="1000" kern="0" dirty="0">
                <a:solidFill>
                  <a:srgbClr val="000000"/>
                </a:solidFill>
                <a:effectLst/>
                <a:latin typeface="+mn-lt"/>
                <a:ea typeface="PMingLiU" panose="02020500000000000000" pitchFamily="18" charset="-120"/>
              </a:rPr>
              <a:t>asily drag-and-drop to provide their own training data. This data can be in JSONL (JSON lines) or JSON format and clients can simply point at a directory where the files are or drag and drop it into the studio.</a:t>
            </a:r>
          </a:p>
          <a:p>
            <a:pPr marL="171450" indent="-171450">
              <a:buFont typeface="Arial" panose="020B0604020202020204" pitchFamily="34" charset="0"/>
              <a:buChar char="•"/>
            </a:pPr>
            <a:endParaRPr lang="en-US" sz="1000" kern="0" dirty="0">
              <a:solidFill>
                <a:srgbClr val="000000"/>
              </a:solidFill>
              <a:effectLst/>
              <a:latin typeface="+mn-lt"/>
              <a:ea typeface="PMingLiU" panose="02020500000000000000" pitchFamily="18" charset="-120"/>
            </a:endParaRPr>
          </a:p>
          <a:p>
            <a:endParaRPr lang="en-US" dirty="0"/>
          </a:p>
          <a:p>
            <a:r>
              <a:rPr lang="en-US" b="1" dirty="0"/>
              <a:t>Example of a JSONL file:</a:t>
            </a:r>
          </a:p>
          <a:p>
            <a:endParaRPr lang="en-US" dirty="0">
              <a:latin typeface="+mn-lt"/>
            </a:endParaRPr>
          </a:p>
          <a:p>
            <a:r>
              <a:rPr lang="en-CA" b="0" i="0" dirty="0">
                <a:effectLst/>
                <a:latin typeface="+mn-lt"/>
              </a:rPr>
              <a:t>{"input":"&lt;text&gt;","output":"&lt;text&gt;"} </a:t>
            </a:r>
          </a:p>
          <a:p>
            <a:r>
              <a:rPr lang="en-CA" b="0" i="0" dirty="0">
                <a:effectLst/>
                <a:latin typeface="+mn-lt"/>
              </a:rPr>
              <a:t>{"input":"&lt;text&gt;","output":"&lt;text&gt;"} </a:t>
            </a:r>
          </a:p>
          <a:p>
            <a:r>
              <a:rPr lang="en-CA" b="0" i="0" dirty="0">
                <a:effectLst/>
                <a:latin typeface="+mn-lt"/>
              </a:rPr>
              <a:t>{"input":"&lt;text&gt;","output":"&lt;text&gt;"}</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a:p>
        </p:txBody>
      </p:sp>
    </p:spTree>
    <p:extLst>
      <p:ext uri="{BB962C8B-B14F-4D97-AF65-F5344CB8AC3E}">
        <p14:creationId xmlns:p14="http://schemas.microsoft.com/office/powerpoint/2010/main" val="2653156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 Tuning Studio allows clients to try out prompt-tuning and fine-tuning.</a:t>
            </a:r>
          </a:p>
          <a:p>
            <a:endParaRPr lang="en-US" dirty="0">
              <a:latin typeface="+mn-lt"/>
            </a:endParaRPr>
          </a:p>
          <a:p>
            <a:r>
              <a:rPr lang="en-US" dirty="0">
                <a:latin typeface="+mn-lt"/>
              </a:rPr>
              <a:t>With prompt tuning, clients can choose a model and use their own specific data to enhance that model. While foundation models are very capable at a general level, businesses have their business terminologies, specific workflow, and specific output that they expect from queries. In prompt-tuning, clients can feed a set of &lt;input query&gt;-&lt;expected output&gt; pairs into the model. This teaches the model to better understand the intent of specific questions and how to generate the most relevant output. </a:t>
            </a:r>
          </a:p>
          <a:p>
            <a:endParaRPr lang="en-US" dirty="0">
              <a:latin typeface="+mn-lt"/>
            </a:endParaRPr>
          </a:p>
          <a:p>
            <a:r>
              <a:rPr lang="en-US" dirty="0">
                <a:latin typeface="+mn-lt"/>
              </a:rPr>
              <a:t>As clients pass data into their model, there are also parameters they can modify to enhance the model. Keep in mind that this (depending on the model) can be a very involved </a:t>
            </a:r>
            <a:r>
              <a:rPr lang="en-US" i="1" dirty="0">
                <a:latin typeface="+mn-lt"/>
              </a:rPr>
              <a:t>and</a:t>
            </a:r>
            <a:r>
              <a:rPr lang="en-US" i="0" dirty="0">
                <a:latin typeface="+mn-lt"/>
              </a:rPr>
              <a:t> resource expensive process. Clients can consider using larger </a:t>
            </a:r>
            <a:r>
              <a:rPr lang="en-US" i="0" dirty="0" err="1">
                <a:latin typeface="+mn-lt"/>
              </a:rPr>
              <a:t>batch_size</a:t>
            </a:r>
            <a:r>
              <a:rPr lang="en-US" i="0" dirty="0">
                <a:latin typeface="+mn-lt"/>
              </a:rPr>
              <a:t> (number of samples to work through before modifying any internal parameters) and smaller </a:t>
            </a:r>
            <a:r>
              <a:rPr lang="en-US" i="0" dirty="0" err="1">
                <a:latin typeface="+mn-lt"/>
              </a:rPr>
              <a:t>num_epochs</a:t>
            </a:r>
            <a:r>
              <a:rPr lang="en-US" i="0" dirty="0">
                <a:latin typeface="+mn-lt"/>
              </a:rPr>
              <a:t> (number of times to cycle through the sample data) to control training time/cost. </a:t>
            </a:r>
          </a:p>
          <a:p>
            <a:pPr marL="0" indent="0">
              <a:buFont typeface="Arial" panose="020B0604020202020204" pitchFamily="34" charset="0"/>
              <a:buNone/>
            </a:pPr>
            <a:endParaRPr lang="en-US" i="0" dirty="0">
              <a:latin typeface="+mn-lt"/>
            </a:endParaRPr>
          </a:p>
          <a:p>
            <a:pPr marL="0" indent="0">
              <a:buFont typeface="Arial" panose="020B0604020202020204" pitchFamily="34" charset="0"/>
              <a:buNone/>
            </a:pPr>
            <a:r>
              <a:rPr lang="en-US" i="0" dirty="0">
                <a:latin typeface="+mn-lt"/>
              </a:rPr>
              <a:t>There are two important things to note with prompt tuning: </a:t>
            </a:r>
          </a:p>
          <a:p>
            <a:pPr marL="0" indent="0">
              <a:buFont typeface="Arial" panose="020B0604020202020204" pitchFamily="34" charset="0"/>
              <a:buNone/>
            </a:pPr>
            <a:endParaRPr lang="en-US" i="0" dirty="0">
              <a:latin typeface="+mn-lt"/>
            </a:endParaRPr>
          </a:p>
          <a:p>
            <a:pPr marL="171450" indent="-171450">
              <a:buFont typeface="Arial" panose="020B0604020202020204" pitchFamily="34" charset="0"/>
              <a:buChar char="•"/>
            </a:pPr>
            <a:r>
              <a:rPr lang="en-US" i="0" dirty="0">
                <a:latin typeface="+mn-lt"/>
              </a:rPr>
              <a:t>No model weights are changed with the process. Clients are enhancing the model, but the original parameter weights can be kept intact.</a:t>
            </a:r>
          </a:p>
          <a:p>
            <a:pPr marL="171450" indent="-171450">
              <a:buFont typeface="Arial" panose="020B0604020202020204" pitchFamily="34" charset="0"/>
              <a:buChar char="•"/>
            </a:pPr>
            <a:r>
              <a:rPr lang="en-US" i="0" dirty="0">
                <a:latin typeface="+mn-lt"/>
              </a:rPr>
              <a:t>With the proper set of data, this can achieve near-fine-tuning results. This is important – while fine-tuning a model may give the best results, it is much more expensive as the model is updated (the bigger the model is originally, the more expensive it is). Prompt tuning also avoids catastrophic forgetting (for example, the underlying model has so much of the weights modified it no longer resembles the original – this essentially destroys the reason </a:t>
            </a:r>
            <a:r>
              <a:rPr lang="en-US" i="1" dirty="0">
                <a:latin typeface="+mn-lt"/>
              </a:rPr>
              <a:t>why </a:t>
            </a:r>
            <a:r>
              <a:rPr lang="en-US" i="0" dirty="0">
                <a:latin typeface="+mn-lt"/>
              </a:rPr>
              <a:t>the base model was chosen in the first place).</a:t>
            </a:r>
          </a:p>
          <a:p>
            <a:endParaRPr lang="en-US"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25095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provides a table of contents for this presentation.</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995292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77258"/>
            <a:ext cx="6419088" cy="4320309"/>
          </a:xfrm>
        </p:spPr>
        <p:txBody>
          <a:bodyPr/>
          <a:lstStyle/>
          <a:p>
            <a:r>
              <a:rPr lang="en-US" dirty="0">
                <a:latin typeface="+mn-lt"/>
              </a:rPr>
              <a:t>Another advantage of IBM </a:t>
            </a:r>
            <a:r>
              <a:rPr lang="en-US" b="1" kern="100" dirty="0">
                <a:latin typeface="+mn-lt"/>
                <a:ea typeface="Calibri" panose="020F0502020204030204" pitchFamily="34" charset="0"/>
                <a:cs typeface="Times New Roman" panose="02020603050405020304" pitchFamily="18" charset="0"/>
              </a:rPr>
              <a:t>w</a:t>
            </a:r>
            <a:r>
              <a:rPr lang="en-US" sz="1000" b="1" kern="100" dirty="0">
                <a:effectLst/>
                <a:latin typeface="+mn-lt"/>
                <a:ea typeface="Calibri" panose="020F0502020204030204" pitchFamily="34" charset="0"/>
                <a:cs typeface="Times New Roman" panose="02020603050405020304" pitchFamily="18" charset="0"/>
              </a:rPr>
              <a:t>atson</a:t>
            </a:r>
            <a:r>
              <a:rPr lang="en-US" b="1" i="0" dirty="0">
                <a:latin typeface="+mn-lt"/>
              </a:rPr>
              <a:t>x</a:t>
            </a:r>
            <a:r>
              <a:rPr lang="en-US" b="1" dirty="0">
                <a:latin typeface="+mn-lt"/>
              </a:rPr>
              <a:t>.ai </a:t>
            </a:r>
            <a:r>
              <a:rPr lang="en-US" dirty="0">
                <a:latin typeface="+mn-lt"/>
              </a:rPr>
              <a:t>is the partnership with Hugging Face – the leading open-source platform provider for machine learning models including generative AI models.</a:t>
            </a:r>
          </a:p>
          <a:p>
            <a:endParaRPr lang="en-US" dirty="0">
              <a:latin typeface="+mn-lt"/>
            </a:endParaRPr>
          </a:p>
          <a:p>
            <a:r>
              <a:rPr lang="en-US" dirty="0">
                <a:latin typeface="+mn-lt"/>
              </a:rPr>
              <a:t>This partnership allows clients to access the latest and greatest open-source models from Hugging Face. It demonstrates IBM’s dedication to open-source and a commitment to making available the best of open-source. Clients can find and use the models that best fit their business needs. </a:t>
            </a:r>
          </a:p>
          <a:p>
            <a:endParaRPr lang="en-US" dirty="0">
              <a:latin typeface="+mn-lt"/>
            </a:endParaRPr>
          </a:p>
          <a:p>
            <a:r>
              <a:rPr lang="en-US" dirty="0">
                <a:latin typeface="+mn-lt"/>
              </a:rPr>
              <a:t>Note that for best-fit clients should keep considering the following:</a:t>
            </a:r>
          </a:p>
          <a:p>
            <a:endParaRPr lang="en-US" dirty="0">
              <a:latin typeface="+mn-lt"/>
            </a:endParaRPr>
          </a:p>
          <a:p>
            <a:pPr marL="171450" indent="-171450">
              <a:buFont typeface="Arial" panose="020B0604020202020204" pitchFamily="34" charset="0"/>
              <a:buChar char="•"/>
            </a:pPr>
            <a:r>
              <a:rPr lang="en-US" dirty="0">
                <a:latin typeface="+mn-lt"/>
              </a:rPr>
              <a:t>Look for models that can perform the task at hand</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Among those models, a fine one with the </a:t>
            </a:r>
            <a:r>
              <a:rPr lang="en-US" i="1" dirty="0">
                <a:latin typeface="+mn-lt"/>
              </a:rPr>
              <a:t>right size</a:t>
            </a:r>
            <a:r>
              <a:rPr lang="en-US" i="0" dirty="0">
                <a:latin typeface="+mn-lt"/>
              </a:rPr>
              <a:t> can perform satisfactorily. </a:t>
            </a:r>
            <a:r>
              <a:rPr lang="en-US" dirty="0">
                <a:latin typeface="+mn-lt"/>
              </a:rPr>
              <a:t>Clients </a:t>
            </a:r>
            <a:r>
              <a:rPr lang="en-US" i="0" dirty="0">
                <a:latin typeface="+mn-lt"/>
              </a:rPr>
              <a:t>can always go with a huge model, but it will be much more expensive to run. Options are therefore important. </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a:p>
        </p:txBody>
      </p:sp>
    </p:spTree>
    <p:extLst>
      <p:ext uri="{BB962C8B-B14F-4D97-AF65-F5344CB8AC3E}">
        <p14:creationId xmlns:p14="http://schemas.microsoft.com/office/powerpoint/2010/main" val="365201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0" dirty="0">
                <a:latin typeface="+mn-lt"/>
              </a:rPr>
              <a:t>There is tremendous value in the data that businesses collect, but access and availability to that sensitive data remain ongoing obstacles that impact speed-to-market, privacy risk, and overall ability to innovate. This influences what insights you can collect, how much data you can share, how much you spend on data, how many AI models you can deploy, how quickly you can do so, and how effective they are. </a:t>
            </a:r>
          </a:p>
          <a:p>
            <a:endParaRPr lang="en-US" b="0" dirty="0">
              <a:latin typeface="+mn-lt"/>
            </a:endParaRPr>
          </a:p>
          <a:p>
            <a:r>
              <a:rPr lang="en-US" b="0" dirty="0">
                <a:latin typeface="+mn-lt"/>
              </a:rPr>
              <a:t>IBM </a:t>
            </a:r>
            <a:r>
              <a:rPr lang="en-US" b="0" dirty="0" err="1">
                <a:latin typeface="+mn-lt"/>
              </a:rPr>
              <a:t>watsonx.ai’s</a:t>
            </a:r>
            <a:r>
              <a:rPr lang="en-US" b="0" dirty="0">
                <a:latin typeface="+mn-lt"/>
              </a:rPr>
              <a:t> Synthetic Data Generator helps tackle this problem by enabling businesses to generate the synthetic tabular data they need, using existing data from a database or file or using a custom data schema. When using existing data, clients can use masking capabilities to remove/hide particular table columns prior to generating synthetic data, as well as the option to apply differential privacy to ensure minimal privacy risk.</a:t>
            </a:r>
          </a:p>
          <a:p>
            <a:endParaRPr lang="en-US" b="0" dirty="0">
              <a:latin typeface="+mn-lt"/>
            </a:endParaRPr>
          </a:p>
          <a:p>
            <a:r>
              <a:rPr lang="en-US" b="0" dirty="0">
                <a:latin typeface="+mn-lt"/>
              </a:rPr>
              <a:t>Three IBM synthetic data generation models will be available: statistics-based, agent-based, and generative AI-based. </a:t>
            </a:r>
          </a:p>
          <a:p>
            <a:endParaRPr lang="en-US" b="0" dirty="0">
              <a:latin typeface="+mn-lt"/>
            </a:endParaRPr>
          </a:p>
          <a:p>
            <a:r>
              <a:rPr lang="en-US" b="1" dirty="0">
                <a:latin typeface="+mn-lt"/>
              </a:rPr>
              <a:t>IBM model overview:</a:t>
            </a:r>
          </a:p>
          <a:p>
            <a:pPr marL="171450" indent="-171450">
              <a:buFont typeface="Arial" panose="020B0604020202020204" pitchFamily="34" charset="0"/>
              <a:buChar char="•"/>
            </a:pPr>
            <a:r>
              <a:rPr lang="en-US" b="1" dirty="0">
                <a:latin typeface="+mn-lt"/>
              </a:rPr>
              <a:t>Statistics-based model </a:t>
            </a:r>
            <a:r>
              <a:rPr lang="en-US" b="0" dirty="0">
                <a:latin typeface="+mn-lt"/>
              </a:rPr>
              <a:t>– This model can generate synthetic data based on existing data or a custom data schema. Although not as accurate as a generative-AI model, it provides the quickest, most affordable way to approximate your real data since it leverages CPU vs GPU. This model is best suited for creating edge case data, additional data for AI model training, demo data, or data for internal training. Differential privacy will be available for this model in Q4 to ensure minimal privacy exposure. </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Agent-based model </a:t>
            </a:r>
            <a:r>
              <a:rPr lang="en-US" b="0" dirty="0">
                <a:latin typeface="+mn-lt"/>
              </a:rPr>
              <a:t>– This model can ingest real data and new data schemas. This model is best suited for use cases where no existing data exists or is accessible, specifically better understanding “what-if” scenarios through agent-based simulations. This model leverages a combination of statistical models and business rules to create synthetic agents, which can represent cars, financial transactions, customers, products, patients, etc. This is a mature/advanced approach to data synthesis best suited for enterprises already familiar with and deploying synthetic data that are interested in adding another “tool” to their synthetic “toolbox”. </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Generative AI model </a:t>
            </a:r>
            <a:r>
              <a:rPr lang="en-US" b="0" dirty="0">
                <a:latin typeface="+mn-lt"/>
              </a:rPr>
              <a:t>– This model can only ingest existing data. It is best suited for use cases that require high fidelity and differential privacy to mitigate privacy risk, such as internally extracting insights, sharing externally as a method to monetize, or generating more data to train classical AI models. This model leverages GPUs, so takes longer and is more expensive, but provides higher accuracy relative to statistical model and requires less domain expertise (thus, more line-of-business friendly). </a:t>
            </a:r>
          </a:p>
          <a:p>
            <a:endParaRPr lang="en-US" b="1" dirty="0">
              <a:latin typeface="+mn-lt"/>
            </a:endParaRPr>
          </a:p>
          <a:p>
            <a:endParaRPr lang="en-US" b="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dirty="0"/>
              <a:t>Group Name / DOC ID / Month XX, 2022 / © 2022 IBM Corporation</a:t>
            </a:r>
          </a:p>
        </p:txBody>
      </p:sp>
    </p:spTree>
    <p:extLst>
      <p:ext uri="{BB962C8B-B14F-4D97-AF65-F5344CB8AC3E}">
        <p14:creationId xmlns:p14="http://schemas.microsoft.com/office/powerpoint/2010/main" val="2831982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a:t>
            </a:r>
            <a:r>
              <a:rPr lang="en-US" dirty="0">
                <a:latin typeface="+mn-lt"/>
              </a:rPr>
              <a:t>self-explanatory slide shows some of the key personas that </a:t>
            </a:r>
            <a:r>
              <a:rPr lang="en-US" b="1" dirty="0">
                <a:latin typeface="+mn-lt"/>
              </a:rPr>
              <a:t>watsonx.ai </a:t>
            </a:r>
            <a:r>
              <a:rPr lang="en-US" dirty="0">
                <a:latin typeface="+mn-lt"/>
              </a:rPr>
              <a:t>caters to such as data scientists, developers, and analysts.</a:t>
            </a:r>
          </a:p>
          <a:p>
            <a:endParaRPr lang="en-US" dirty="0">
              <a:latin typeface="+mn-lt"/>
            </a:endParaRPr>
          </a:p>
          <a:p>
            <a:r>
              <a:rPr lang="en-US" dirty="0">
                <a:latin typeface="+mn-lt"/>
              </a:rPr>
              <a:t>It must be pointed out that </a:t>
            </a:r>
            <a:r>
              <a:rPr lang="en-US" b="1" dirty="0">
                <a:latin typeface="+mn-lt"/>
              </a:rPr>
              <a:t>watsonx.ai </a:t>
            </a:r>
            <a:r>
              <a:rPr lang="en-US" dirty="0">
                <a:latin typeface="+mn-lt"/>
              </a:rPr>
              <a:t>does NOT stand alone. There is also </a:t>
            </a:r>
            <a:r>
              <a:rPr lang="en-US" b="1" dirty="0">
                <a:latin typeface="+mn-lt"/>
              </a:rPr>
              <a:t>watsonx.data </a:t>
            </a:r>
            <a:r>
              <a:rPr lang="en-US" dirty="0">
                <a:latin typeface="+mn-lt"/>
              </a:rPr>
              <a:t>and </a:t>
            </a:r>
            <a:r>
              <a:rPr lang="en-US" b="1" dirty="0">
                <a:latin typeface="+mn-lt"/>
              </a:rPr>
              <a:t>watsonx.governance </a:t>
            </a:r>
            <a:r>
              <a:rPr lang="en-US" dirty="0">
                <a:latin typeface="+mn-lt"/>
              </a:rPr>
              <a:t>which supports additional personas, such as:</a:t>
            </a:r>
          </a:p>
          <a:p>
            <a:endParaRPr lang="en-US" dirty="0">
              <a:latin typeface="+mn-lt"/>
            </a:endParaRPr>
          </a:p>
          <a:p>
            <a:pPr marL="171450" indent="-171450">
              <a:buFont typeface="Arial" panose="020B0604020202020204" pitchFamily="34" charset="0"/>
              <a:buChar char="•"/>
            </a:pPr>
            <a:r>
              <a:rPr lang="en-US" dirty="0">
                <a:latin typeface="+mn-lt"/>
              </a:rPr>
              <a:t>CTO and security officers – it’s one thing to have available generative AI models, it’s another to be fully confident to trust the model given how well-documented these models can misbehave. </a:t>
            </a:r>
            <a:r>
              <a:rPr lang="en-US" b="1" dirty="0">
                <a:latin typeface="+mn-lt"/>
              </a:rPr>
              <a:t>Watsonx.ai </a:t>
            </a:r>
            <a:r>
              <a:rPr lang="en-US" dirty="0">
                <a:latin typeface="+mn-lt"/>
              </a:rPr>
              <a:t>can work with </a:t>
            </a:r>
            <a:r>
              <a:rPr lang="en-US" b="1" dirty="0">
                <a:latin typeface="+mn-lt"/>
              </a:rPr>
              <a:t>watsonx.governance </a:t>
            </a:r>
            <a:r>
              <a:rPr lang="en-US" dirty="0">
                <a:latin typeface="+mn-lt"/>
              </a:rPr>
              <a:t>to provide the type of control, transparency, and explainability that makes generative AI a winner.</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Data analysts/business analysts – </a:t>
            </a:r>
            <a:r>
              <a:rPr lang="en-US" b="1" dirty="0">
                <a:latin typeface="+mn-lt"/>
              </a:rPr>
              <a:t>watsonx.ai </a:t>
            </a:r>
            <a:r>
              <a:rPr lang="en-US" dirty="0">
                <a:latin typeface="+mn-lt"/>
              </a:rPr>
              <a:t>provides generative AI models that can greatly enhance what data/business analysts can do with the data, or with their workflow. In turn, </a:t>
            </a:r>
            <a:r>
              <a:rPr lang="en-US" b="1" dirty="0">
                <a:latin typeface="+mn-lt"/>
              </a:rPr>
              <a:t>watsonx.data </a:t>
            </a:r>
            <a:r>
              <a:rPr lang="en-US" dirty="0">
                <a:latin typeface="+mn-lt"/>
              </a:rPr>
              <a:t>provides trusted, curated data for training the models, providing added confidence for how the models are updated.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4272979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Watsonx.ai </a:t>
            </a:r>
            <a:r>
              <a:rPr lang="en-US" dirty="0">
                <a:latin typeface="+mn-lt"/>
              </a:rPr>
              <a:t>is part of the new </a:t>
            </a:r>
            <a:r>
              <a:rPr lang="en-US" b="1" dirty="0">
                <a:latin typeface="+mn-lt"/>
              </a:rPr>
              <a:t>watsonx </a:t>
            </a:r>
            <a:r>
              <a:rPr lang="en-US" dirty="0">
                <a:latin typeface="+mn-lt"/>
              </a:rPr>
              <a:t>platform and they are designed to work together within the larger IBM software ecosystem.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Automation</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1" dirty="0">
                <a:latin typeface="+mn-lt"/>
              </a:rPr>
              <a:t>Watsonx</a:t>
            </a:r>
            <a:r>
              <a:rPr lang="en-US" dirty="0">
                <a:latin typeface="+mn-lt"/>
              </a:rPr>
              <a:t> </a:t>
            </a:r>
            <a:r>
              <a:rPr lang="en-US" b="1" dirty="0">
                <a:latin typeface="+mn-lt"/>
              </a:rPr>
              <a:t>.ai </a:t>
            </a:r>
            <a:r>
              <a:rPr lang="en-US" b="0" dirty="0">
                <a:latin typeface="+mn-lt"/>
              </a:rPr>
              <a:t>brings the power of generative AI to improve automation accuracy with governance. In addition, its auditability provides trust in the process.</a:t>
            </a: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Data</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0" dirty="0">
                <a:latin typeface="+mn-lt"/>
              </a:rPr>
              <a:t>AI and data have always worked very closely together. </a:t>
            </a:r>
            <a:r>
              <a:rPr lang="en-US" b="1" dirty="0">
                <a:latin typeface="+mn-lt"/>
              </a:rPr>
              <a:t>Watsonx.data </a:t>
            </a:r>
            <a:r>
              <a:rPr lang="en-US" b="0" dirty="0">
                <a:latin typeface="+mn-lt"/>
              </a:rPr>
              <a:t>and </a:t>
            </a:r>
            <a:r>
              <a:rPr lang="en-US" b="1" dirty="0">
                <a:latin typeface="+mn-lt"/>
              </a:rPr>
              <a:t>watsonx.ai </a:t>
            </a:r>
            <a:r>
              <a:rPr lang="en-US" b="0" dirty="0">
                <a:latin typeface="+mn-lt"/>
              </a:rPr>
              <a:t>are highlighted here but these relationships are not inclusive just between these two.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dirty="0">
              <a:latin typeface="+mn-lt"/>
            </a:endParaRPr>
          </a:p>
          <a:p>
            <a:pPr marL="1728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Watsonx.ai </a:t>
            </a:r>
            <a:r>
              <a:rPr lang="en-US" b="0" dirty="0">
                <a:latin typeface="+mn-lt"/>
              </a:rPr>
              <a:t>allows clients to tune it with their own data. However, that should be governed and curated data and not just anything arbitrary. </a:t>
            </a:r>
            <a:r>
              <a:rPr lang="en-US" b="1" dirty="0">
                <a:latin typeface="+mn-lt"/>
              </a:rPr>
              <a:t>Watsonx.data </a:t>
            </a:r>
            <a:r>
              <a:rPr lang="en-US" b="0" dirty="0">
                <a:latin typeface="+mn-lt"/>
              </a:rPr>
              <a:t>provides that capability, with access to data available in object storage that can be securely used to build models.</a:t>
            </a:r>
          </a:p>
          <a:p>
            <a:pPr marL="1728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dirty="0">
              <a:latin typeface="+mn-lt"/>
            </a:endParaRPr>
          </a:p>
          <a:p>
            <a:pPr marL="17280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latin typeface="+mn-lt"/>
              </a:rPr>
              <a:t>Enterprise generative AI is used to analyze all types of data to extract information (such as summarizing logs to highlight warnings and flags) – on various contents held in </a:t>
            </a:r>
            <a:r>
              <a:rPr lang="en-US" b="1" dirty="0">
                <a:latin typeface="+mn-lt"/>
              </a:rPr>
              <a:t>watsonx.data</a:t>
            </a:r>
            <a:r>
              <a:rPr lang="en-US" b="0" dirty="0">
                <a:latin typeface="+mn-lt"/>
              </a:rPr>
              <a:t>.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Hybrid Cloud</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1" dirty="0">
                <a:latin typeface="+mn-lt"/>
              </a:rPr>
              <a:t>Watsonx.ai </a:t>
            </a:r>
            <a:r>
              <a:rPr lang="en-US" b="0" dirty="0">
                <a:latin typeface="+mn-lt"/>
              </a:rPr>
              <a:t>is built on top of Red Hat OpenShift so can be made available anywhere the clients need it. It provides generative AI to match clients’ business requirements – especially in regulatory compliance.</a:t>
            </a: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Security</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1" dirty="0">
                <a:latin typeface="+mn-lt"/>
              </a:rPr>
              <a:t>Watsonx.ai </a:t>
            </a:r>
            <a:r>
              <a:rPr lang="en-US" dirty="0">
                <a:latin typeface="+mn-lt"/>
              </a:rPr>
              <a:t>has many applications in the security area. It c</a:t>
            </a:r>
            <a:r>
              <a:rPr lang="en-US" kern="0" dirty="0">
                <a:latin typeface="+mn-lt"/>
              </a:rPr>
              <a:t>reates a unified security workflow across the multitude of security tools most companies need to manage and reduce incident response times and p</a:t>
            </a:r>
            <a:r>
              <a:rPr lang="en-US" sz="1000" kern="0" dirty="0">
                <a:latin typeface="+mn-lt"/>
              </a:rPr>
              <a:t>rotects data across the hybrid cloud and simplifies compliance.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a:p>
        </p:txBody>
      </p:sp>
    </p:spTree>
    <p:extLst>
      <p:ext uri="{BB962C8B-B14F-4D97-AF65-F5344CB8AC3E}">
        <p14:creationId xmlns:p14="http://schemas.microsoft.com/office/powerpoint/2010/main" val="1498723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Since ChatGPT became a household name in 2022, the field of generative AI has become crowded with multiple vendors putting out their offerings as business demands for this technology have simply exploded. This slide list some of the top competitors. </a:t>
            </a:r>
            <a:br>
              <a:rPr lang="en-US" dirty="0">
                <a:latin typeface="+mn-lt"/>
              </a:rPr>
            </a:br>
            <a:br>
              <a:rPr lang="en-US" dirty="0">
                <a:latin typeface="+mn-lt"/>
              </a:rPr>
            </a:br>
            <a:r>
              <a:rPr lang="en-US" b="1" dirty="0">
                <a:latin typeface="+mn-lt"/>
              </a:rPr>
              <a:t>Important note: </a:t>
            </a:r>
            <a:r>
              <a:rPr lang="en-US" b="0" dirty="0">
                <a:latin typeface="+mn-lt"/>
              </a:rPr>
              <a:t>The field of generative AI is fast changing, and new players are coming on stage quickly. This is NOT a comprehensive list, but simply the ones that are currently considered top competitors. </a:t>
            </a:r>
          </a:p>
          <a:p>
            <a:endParaRPr lang="en-US" b="0" dirty="0">
              <a:latin typeface="+mn-lt"/>
            </a:endParaRPr>
          </a:p>
          <a:p>
            <a:r>
              <a:rPr lang="en-US" b="0" dirty="0">
                <a:latin typeface="+mn-lt"/>
              </a:rPr>
              <a:t>There are two main types of competitors discussed in this presentation:</a:t>
            </a:r>
          </a:p>
          <a:p>
            <a:endParaRPr lang="en-US" b="0" dirty="0">
              <a:latin typeface="+mn-lt"/>
            </a:endParaRPr>
          </a:p>
          <a:p>
            <a:pPr marL="228600" indent="-228600">
              <a:buFont typeface="+mj-lt"/>
              <a:buAutoNum type="arabicPeriod"/>
            </a:pPr>
            <a:r>
              <a:rPr lang="en-US" b="0" dirty="0">
                <a:latin typeface="+mn-lt"/>
              </a:rPr>
              <a:t>Hyperscalers (traditional AI vendors) – note that for the hyperscalers, their generative AI platforms are only available on their respective cloud and nowhere else.</a:t>
            </a:r>
          </a:p>
          <a:p>
            <a:pPr marL="228600" indent="-228600">
              <a:buFont typeface="+mj-lt"/>
              <a:buAutoNum type="arabicPeriod"/>
            </a:pPr>
            <a:endParaRPr lang="en-US" b="0" dirty="0">
              <a:latin typeface="+mn-lt"/>
            </a:endParaRPr>
          </a:p>
          <a:p>
            <a:pPr marL="694290" lvl="1" indent="-228600"/>
            <a:r>
              <a:rPr lang="en-US" b="0" dirty="0">
                <a:latin typeface="+mn-lt"/>
              </a:rPr>
              <a:t>Amazon Web Services (AWS) recently announced AWS Bedrock – which is in preview</a:t>
            </a:r>
          </a:p>
          <a:p>
            <a:pPr marL="694290" lvl="1" indent="-228600"/>
            <a:r>
              <a:rPr lang="en-US" b="0" dirty="0">
                <a:latin typeface="+mn-lt"/>
              </a:rPr>
              <a:t>Azure OpenAI Service (closet collaboration with OpenAI, ChatGPT)</a:t>
            </a:r>
          </a:p>
          <a:p>
            <a:pPr marL="694290" lvl="1" indent="-228600"/>
            <a:r>
              <a:rPr lang="en-US" b="0" dirty="0">
                <a:latin typeface="+mn-lt"/>
              </a:rPr>
              <a:t>Google Vertex Generative AI Studio</a:t>
            </a:r>
          </a:p>
          <a:p>
            <a:pPr marL="228600" lvl="0" indent="-228600">
              <a:buFont typeface="+mj-lt"/>
              <a:buAutoNum type="arabicPeriod"/>
            </a:pPr>
            <a:endParaRPr lang="en-US" b="0" dirty="0">
              <a:latin typeface="+mn-lt"/>
            </a:endParaRPr>
          </a:p>
          <a:p>
            <a:pPr marL="228600" lvl="0" indent="-228600">
              <a:buFont typeface="+mj-lt"/>
              <a:buAutoNum type="arabicPeriod"/>
            </a:pPr>
            <a:r>
              <a:rPr lang="en-US" b="0" dirty="0">
                <a:latin typeface="+mn-lt"/>
              </a:rPr>
              <a:t>Other (non-traditional AI vendors):</a:t>
            </a:r>
          </a:p>
          <a:p>
            <a:pPr marL="228600" lvl="0" indent="-228600">
              <a:buFont typeface="+mj-lt"/>
              <a:buAutoNum type="arabicPeriod"/>
            </a:pPr>
            <a:endParaRPr lang="en-US" b="0" dirty="0">
              <a:latin typeface="+mn-lt"/>
            </a:endParaRPr>
          </a:p>
          <a:p>
            <a:pPr marL="694290" lvl="1" indent="-228600"/>
            <a:r>
              <a:rPr lang="en-US" b="0" dirty="0">
                <a:latin typeface="+mn-lt"/>
              </a:rPr>
              <a:t>AI21 Lab</a:t>
            </a:r>
            <a:br>
              <a:rPr lang="en-US" b="0" dirty="0">
                <a:latin typeface="+mn-lt"/>
              </a:rPr>
            </a:br>
            <a:r>
              <a:rPr lang="en-US" b="0" dirty="0">
                <a:latin typeface="+mn-lt"/>
              </a:rPr>
              <a:t>AI21 is a vendor from Israel. Its models Claude and Claude 2 are ChatGPT competitors</a:t>
            </a:r>
          </a:p>
          <a:p>
            <a:pPr marL="694290" lvl="1" indent="-228600"/>
            <a:r>
              <a:rPr lang="en-US" b="0" dirty="0">
                <a:latin typeface="+mn-lt"/>
              </a:rPr>
              <a:t>Anthropic </a:t>
            </a:r>
            <a:br>
              <a:rPr lang="en-US" b="0" dirty="0">
                <a:latin typeface="+mn-lt"/>
              </a:rPr>
            </a:br>
            <a:r>
              <a:rPr lang="en-US" b="0" dirty="0">
                <a:latin typeface="+mn-lt"/>
              </a:rPr>
              <a:t>Anthropic messages on 3Hs: Helpful, Honest, Harmless – aimed at addressing clients’ high level of mistrust of generative AI</a:t>
            </a:r>
          </a:p>
          <a:p>
            <a:pPr marL="694290" lvl="1" indent="-228600"/>
            <a:r>
              <a:rPr lang="en-US" b="0" dirty="0">
                <a:latin typeface="+mn-lt"/>
              </a:rPr>
              <a:t>Cohere</a:t>
            </a:r>
            <a:br>
              <a:rPr lang="en-US" b="0" dirty="0">
                <a:latin typeface="+mn-lt"/>
              </a:rPr>
            </a:br>
            <a:r>
              <a:rPr lang="en-US" b="0" dirty="0">
                <a:latin typeface="+mn-lt"/>
              </a:rPr>
              <a:t>Cohere provides generative and embedding models – the embedding models are multi-lingual and support a well over 100 languages</a:t>
            </a:r>
          </a:p>
          <a:p>
            <a:pPr marL="694290" lvl="1" indent="-228600"/>
            <a:r>
              <a:rPr lang="en-US" b="0" dirty="0">
                <a:latin typeface="+mn-lt"/>
              </a:rPr>
              <a:t>Nvidia (probably much better known as a Graphical Processing Unit GPU vendor)</a:t>
            </a:r>
          </a:p>
          <a:p>
            <a:pPr marL="465690" lvl="1" indent="0">
              <a:buNone/>
            </a:pPr>
            <a:endParaRPr lang="en-US" b="0" dirty="0">
              <a:latin typeface="+mn-lt"/>
            </a:endParaRPr>
          </a:p>
          <a:p>
            <a:pPr marL="0" lvl="0" indent="0">
              <a:buNone/>
            </a:pPr>
            <a:r>
              <a:rPr lang="en-US" b="0" dirty="0">
                <a:latin typeface="+mn-lt"/>
              </a:rPr>
              <a:t>OpenAI and ChatGPT are not on this list for 2 main reasons:</a:t>
            </a:r>
          </a:p>
          <a:p>
            <a:pPr marL="0" lvl="0" indent="0">
              <a:buNone/>
            </a:pPr>
            <a:endParaRPr lang="en-US" b="0" dirty="0">
              <a:latin typeface="+mn-lt"/>
            </a:endParaRPr>
          </a:p>
          <a:p>
            <a:pPr marL="228600" lvl="0" indent="-228600">
              <a:buFont typeface="Arial" panose="020B0604020202020204" pitchFamily="34" charset="0"/>
              <a:buChar char="•"/>
            </a:pPr>
            <a:r>
              <a:rPr lang="en-US" b="0" dirty="0">
                <a:latin typeface="+mn-lt"/>
              </a:rPr>
              <a:t>ChatGPT is a chatbot – and this is not a top focus of IBM’s generative AI</a:t>
            </a:r>
          </a:p>
          <a:p>
            <a:pPr marL="228600" lvl="0" indent="-228600">
              <a:buFont typeface="Arial" panose="020B0604020202020204" pitchFamily="34" charset="0"/>
              <a:buChar char="•"/>
            </a:pPr>
            <a:r>
              <a:rPr lang="en-US" b="0" dirty="0">
                <a:latin typeface="+mn-lt"/>
              </a:rPr>
              <a:t>IBM’s main audience is enterprise businesses that require a lot more security, control, and guardrails when using generative AI – not required for a general chatbot like ChatGPT.</a:t>
            </a:r>
          </a:p>
          <a:p>
            <a:pPr marL="228600" lvl="0" indent="-228600">
              <a:buFont typeface="Arial" panose="020B0604020202020204" pitchFamily="34" charset="0"/>
              <a:buChar char="•"/>
            </a:pPr>
            <a:endParaRPr lang="en-US" b="0" dirty="0">
              <a:latin typeface="+mn-lt"/>
            </a:endParaRPr>
          </a:p>
          <a:p>
            <a:pPr marL="0" lvl="0" indent="0">
              <a:buFont typeface="Arial" panose="020B0604020202020204" pitchFamily="34" charset="0"/>
              <a:buNone/>
            </a:pPr>
            <a:r>
              <a:rPr lang="en-US" b="1" dirty="0">
                <a:latin typeface="+mn-lt"/>
              </a:rPr>
              <a:t>Context</a:t>
            </a:r>
            <a:r>
              <a:rPr lang="en-US" b="0" dirty="0">
                <a:latin typeface="+mn-lt"/>
              </a:rPr>
              <a:t> is important when discussing generative AI. With enterprise businesses, the safe management of the platform is just as important as the capability of the platform. It is not enough to just look at what a vendor offers in ways of foundation models and generative AI. It is important to discuss other things like governance, how to manage the data used to train, and integration with traditional AI.</a:t>
            </a:r>
          </a:p>
          <a:p>
            <a:pPr marL="0" lvl="0" indent="0">
              <a:buFont typeface="Arial" panose="020B0604020202020204" pitchFamily="34" charset="0"/>
              <a:buNone/>
            </a:pPr>
            <a:endParaRPr lang="en-US" b="0" dirty="0">
              <a:latin typeface="+mn-lt"/>
            </a:endParaRPr>
          </a:p>
          <a:p>
            <a:pPr marL="0" lvl="0" indent="0">
              <a:buFont typeface="Arial" panose="020B0604020202020204" pitchFamily="34" charset="0"/>
              <a:buNone/>
            </a:pPr>
            <a:r>
              <a:rPr lang="en-US" b="1" dirty="0">
                <a:latin typeface="+mn-lt"/>
              </a:rPr>
              <a:t>Terminology</a:t>
            </a:r>
            <a:r>
              <a:rPr lang="en-US" b="0" dirty="0">
                <a:latin typeface="+mn-lt"/>
              </a:rPr>
              <a:t> is important as not all vendors speak of generative AI the same way. Google, for example, uses the term model-tuning for fine-tuning. </a:t>
            </a:r>
          </a:p>
          <a:p>
            <a:pPr marL="0" lvl="0" indent="0">
              <a:buFont typeface="Arial" panose="020B0604020202020204" pitchFamily="34" charset="0"/>
              <a:buNone/>
            </a:pPr>
            <a:endParaRPr lang="en-US" b="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1" dirty="0">
                <a:latin typeface="+mn-lt"/>
              </a:rPr>
              <a:t>Details</a:t>
            </a:r>
            <a:r>
              <a:rPr lang="en-US" b="0" dirty="0">
                <a:latin typeface="+mn-lt"/>
              </a:rPr>
              <a:t> on competitors are available in the </a:t>
            </a:r>
            <a:r>
              <a:rPr lang="en-US" b="1" dirty="0">
                <a:latin typeface="+mn-lt"/>
              </a:rPr>
              <a:t>watson</a:t>
            </a:r>
            <a:r>
              <a:rPr lang="en-US" b="1" dirty="0">
                <a:solidFill>
                  <a:srgbClr val="0D62FE"/>
                </a:solidFill>
                <a:latin typeface="+mn-lt"/>
              </a:rPr>
              <a:t>x</a:t>
            </a:r>
            <a:r>
              <a:rPr lang="en-US" b="1" dirty="0">
                <a:latin typeface="+mn-lt"/>
              </a:rPr>
              <a:t>.ai</a:t>
            </a:r>
            <a:r>
              <a:rPr lang="en-US" dirty="0">
                <a:latin typeface="+mn-lt"/>
              </a:rPr>
              <a:t> competitive Insight presentation </a:t>
            </a:r>
            <a:r>
              <a:rPr lang="en-US" dirty="0">
                <a:latin typeface="+mn-lt"/>
                <a:hlinkClick r:id="rId3"/>
              </a:rPr>
              <a:t>here</a:t>
            </a:r>
            <a:r>
              <a:rPr lang="en-US" dirty="0">
                <a:latin typeface="+mn-lt"/>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a:p>
        </p:txBody>
      </p:sp>
    </p:spTree>
    <p:extLst>
      <p:ext uri="{BB962C8B-B14F-4D97-AF65-F5344CB8AC3E}">
        <p14:creationId xmlns:p14="http://schemas.microsoft.com/office/powerpoint/2010/main" val="2828322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A very important decision point is inference cost. How much does it cost for a client to perform a particular task? This table highlights the cost difference between IBM watsonx.ai against some competitors.</a:t>
            </a:r>
          </a:p>
          <a:p>
            <a:endParaRPr lang="en-US" dirty="0"/>
          </a:p>
          <a:p>
            <a:r>
              <a:rPr lang="en-US" dirty="0"/>
              <a:t>The task at hand is using a Large Language Model to summarize a 30-minute call into a 1-page summary. This translates to a 6,000 tokens prompt input and a 666 tokens completion. </a:t>
            </a:r>
          </a:p>
          <a:p>
            <a:endParaRPr lang="en-US" dirty="0"/>
          </a:p>
          <a:p>
            <a:r>
              <a:rPr lang="en-US" dirty="0"/>
              <a:t>In the table, the price per 1,000 tokens cost for input and output are provided for using the llama2 chat (70b) model in both </a:t>
            </a:r>
            <a:r>
              <a:rPr lang="en-US" dirty="0" err="1"/>
              <a:t>watsonx.ai</a:t>
            </a:r>
            <a:r>
              <a:rPr lang="en-US" dirty="0"/>
              <a:t> and Amazon Bedrock, included as well are the same cost for OpenAI GPT4 and OpenAI GPT4-turbo. </a:t>
            </a:r>
          </a:p>
          <a:p>
            <a:endParaRPr lang="en-US" dirty="0"/>
          </a:p>
          <a:p>
            <a:r>
              <a:rPr lang="en-US" dirty="0"/>
              <a:t>The total inference cost is the sum of</a:t>
            </a:r>
          </a:p>
          <a:p>
            <a:pPr marL="228600" indent="-228600">
              <a:buFont typeface="+mj-lt"/>
              <a:buAutoNum type="arabicPeriod"/>
            </a:pPr>
            <a:r>
              <a:rPr lang="en-US" dirty="0"/>
              <a:t>Input tokens cost = number of 1,000 tokens being passed in x unit cost per 1,000 input tokens, plus</a:t>
            </a:r>
          </a:p>
          <a:p>
            <a:pPr marL="228600" indent="-228600">
              <a:buFont typeface="+mj-lt"/>
              <a:buAutoNum type="arabicPeriod"/>
            </a:pPr>
            <a:r>
              <a:rPr lang="en-US" dirty="0"/>
              <a:t>Output tokens cost = number of 1,000 tokens output x unit cost per 1,000 output tokens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Using llama2 chat (70b) on </a:t>
            </a:r>
            <a:r>
              <a:rPr lang="en-US" dirty="0" err="1"/>
              <a:t>watsonx.ai</a:t>
            </a:r>
            <a:r>
              <a:rPr lang="en-US" dirty="0"/>
              <a:t>, the inference cost is then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Number of 1,000 tokens being passed in (6,000 / 1,000) x unit cost per 1,000 input tokes (0.0018) plus</a:t>
            </a:r>
          </a:p>
          <a:p>
            <a:pPr marL="0" indent="0">
              <a:buFont typeface="Arial" panose="020B0604020202020204" pitchFamily="34" charset="0"/>
              <a:buNone/>
            </a:pPr>
            <a:r>
              <a:rPr lang="en-US" dirty="0"/>
              <a:t>      Number of 1,000 tokens being output (666 / 1,000) x unit cost per 1,000 output tokens (0.0018)</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Equals : 6 x 0.0018 + 0.666 x 0.0018 = 0.0119988.</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last column in the table shows the same calculation based on the input/output token costs for various competitors. Clients have the best cost using llama2 chat (70b) on </a:t>
            </a:r>
            <a:r>
              <a:rPr lang="en-US" dirty="0" err="1"/>
              <a:t>watsonx.ai</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1824998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page puts the number in the previous slide in perspective.</a:t>
            </a:r>
          </a:p>
          <a:p>
            <a:endParaRPr lang="en-US" dirty="0"/>
          </a:p>
          <a:p>
            <a:r>
              <a:rPr lang="en-US" dirty="0"/>
              <a:t>Recapping the last column from the previous slide:</a:t>
            </a:r>
          </a:p>
          <a:p>
            <a:endParaRPr lang="en-US" dirty="0"/>
          </a:p>
          <a:p>
            <a:pPr marL="171450" indent="-171450">
              <a:buFont typeface="Arial" panose="020B0604020202020204" pitchFamily="34" charset="0"/>
              <a:buChar char="•"/>
            </a:pPr>
            <a:r>
              <a:rPr lang="en-US" dirty="0"/>
              <a:t>Llama 2 Chat (70b) on </a:t>
            </a:r>
            <a:r>
              <a:rPr lang="en-US" dirty="0" err="1"/>
              <a:t>watsonx.ai</a:t>
            </a:r>
            <a:r>
              <a:rPr lang="en-US" dirty="0"/>
              <a:t> inference cost = 0.0119988</a:t>
            </a:r>
          </a:p>
          <a:p>
            <a:pPr marL="171450" indent="-171450">
              <a:buFont typeface="Arial" panose="020B0604020202020204" pitchFamily="34" charset="0"/>
              <a:buChar char="•"/>
            </a:pPr>
            <a:r>
              <a:rPr lang="en-US" dirty="0"/>
              <a:t>Llama 2 Chat (70b) on AWS Bedrock inference cost. = 0.01340496 – this is 1.11x the cost of </a:t>
            </a:r>
            <a:r>
              <a:rPr lang="en-US" dirty="0" err="1"/>
              <a:t>watsonx.ai</a:t>
            </a:r>
            <a:r>
              <a:rPr lang="en-US" dirty="0"/>
              <a:t> (or </a:t>
            </a:r>
            <a:r>
              <a:rPr lang="en-US" dirty="0" err="1"/>
              <a:t>watsonx.ai</a:t>
            </a:r>
            <a:r>
              <a:rPr lang="en-US" dirty="0"/>
              <a:t> is 11% less expensive).</a:t>
            </a:r>
          </a:p>
          <a:p>
            <a:pPr marL="171450" indent="-171450">
              <a:buFont typeface="Arial" panose="020B0604020202020204" pitchFamily="34" charset="0"/>
              <a:buChar char="•"/>
            </a:pPr>
            <a:r>
              <a:rPr lang="en-US" dirty="0"/>
              <a:t>GPT4 inference cost = 0.21996 – this is 18.3x the cost of </a:t>
            </a:r>
            <a:r>
              <a:rPr lang="en-US" dirty="0" err="1"/>
              <a:t>watsonx.ai</a:t>
            </a:r>
            <a:endParaRPr lang="en-US" dirty="0"/>
          </a:p>
          <a:p>
            <a:pPr marL="171450" indent="-171450">
              <a:buFont typeface="Arial" panose="020B0604020202020204" pitchFamily="34" charset="0"/>
              <a:buChar char="•"/>
            </a:pPr>
            <a:r>
              <a:rPr lang="en-US" dirty="0"/>
              <a:t>GPT4-turbo inference cost = 0.07998 – this is 6.6x the cost of </a:t>
            </a:r>
            <a:r>
              <a:rPr lang="en-US" dirty="0" err="1"/>
              <a:t>watsonx.ai</a:t>
            </a:r>
            <a:endParaRPr lang="en-US" dirty="0"/>
          </a:p>
          <a:p>
            <a:endParaRPr lang="en-US" dirty="0"/>
          </a:p>
          <a:p>
            <a:r>
              <a:rPr lang="en-US" dirty="0"/>
              <a:t>For clients with many users and each running multiple tasks, this adds up to a huge amount quickly.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a:p>
        </p:txBody>
      </p:sp>
    </p:spTree>
    <p:extLst>
      <p:ext uri="{BB962C8B-B14F-4D97-AF65-F5344CB8AC3E}">
        <p14:creationId xmlns:p14="http://schemas.microsoft.com/office/powerpoint/2010/main" val="2544939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slide shows great results from a client Proof of Concept (PoC) with IBM </a:t>
            </a:r>
            <a:r>
              <a:rPr lang="en-US" dirty="0" err="1"/>
              <a:t>watsonx.ai</a:t>
            </a:r>
            <a:r>
              <a:rPr lang="en-US" dirty="0"/>
              <a:t>. The client is now adopting </a:t>
            </a:r>
            <a:r>
              <a:rPr lang="en-US" dirty="0" err="1"/>
              <a:t>watsonx.ai</a:t>
            </a:r>
            <a:r>
              <a:rPr lang="en-US" dirty="0"/>
              <a:t> for summarization and other tasks after the successful PoC.</a:t>
            </a:r>
          </a:p>
          <a:p>
            <a:endParaRPr lang="en-US" dirty="0"/>
          </a:p>
          <a:p>
            <a:r>
              <a:rPr lang="en-US" dirty="0"/>
              <a:t>Clients were already doing a PoC with OpenAI on 2 use cases: Retrieval Augmented Generation (RAG) and summarizing meeting transcripts into a specific JSON structure. </a:t>
            </a:r>
          </a:p>
          <a:p>
            <a:endParaRPr lang="en-US" dirty="0"/>
          </a:p>
          <a:p>
            <a:r>
              <a:rPr lang="en-US" dirty="0"/>
              <a:t>The goal of the IBM PoC is to prove to the clients that IBM </a:t>
            </a:r>
            <a:r>
              <a:rPr lang="en-US" dirty="0" err="1"/>
              <a:t>watsonx.ai</a:t>
            </a:r>
            <a:r>
              <a:rPr lang="en-US" dirty="0"/>
              <a:t> can perform at par with OpenAI with smaller and more compute-efficient Large Language Models (LLMs), and hence at a lower cost). The IBM team worked with the client to understand their token utilization and determined to use the llama2-13b-chat model.</a:t>
            </a:r>
          </a:p>
          <a:p>
            <a:endParaRPr lang="en-US" dirty="0"/>
          </a:p>
          <a:p>
            <a:r>
              <a:rPr lang="en-US" dirty="0"/>
              <a:t>The results showcased many </a:t>
            </a:r>
            <a:r>
              <a:rPr lang="en-US" dirty="0" err="1"/>
              <a:t>watson.ai</a:t>
            </a:r>
            <a:r>
              <a:rPr lang="en-US" dirty="0"/>
              <a:t> advantages including:</a:t>
            </a:r>
            <a:br>
              <a:rPr lang="en-US" dirty="0"/>
            </a:br>
            <a:endParaRPr lang="en-US" dirty="0"/>
          </a:p>
          <a:p>
            <a:pPr marL="171450" indent="-171450">
              <a:buFont typeface="Arial" panose="020B0604020202020204" pitchFamily="34" charset="0"/>
              <a:buChar char="•"/>
            </a:pPr>
            <a:r>
              <a:rPr lang="en-US" dirty="0"/>
              <a:t>The client agrees that the much smaller llama-2-13b-chat model provides equivalent results as OpenAI GPT 3.5</a:t>
            </a:r>
          </a:p>
          <a:p>
            <a:pPr marL="171450" indent="-171450">
              <a:buFont typeface="Arial" panose="020B0604020202020204" pitchFamily="34" charset="0"/>
              <a:buChar char="•"/>
            </a:pPr>
            <a:r>
              <a:rPr lang="en-US" dirty="0"/>
              <a:t>A 33% savings when compared with using GPT 3.5</a:t>
            </a:r>
          </a:p>
          <a:p>
            <a:pPr marL="171450" indent="-171450">
              <a:buFont typeface="Arial" panose="020B0604020202020204" pitchFamily="34" charset="0"/>
              <a:buChar char="•"/>
            </a:pPr>
            <a:r>
              <a:rPr lang="en-US" dirty="0"/>
              <a:t>Watsonx.ai provides a secure and dedicated environment with a robust LLM model workbench and tuning platform making it easy to learn and perform prompt engineering and generative AI tasks. It can also be hosted within the client’s firewalls</a:t>
            </a:r>
          </a:p>
          <a:p>
            <a:pPr marL="171450" indent="-171450">
              <a:buFont typeface="Arial" panose="020B0604020202020204" pitchFamily="34" charset="0"/>
              <a:buChar char="•"/>
            </a:pPr>
            <a:r>
              <a:rPr lang="en-US" dirty="0"/>
              <a:t>Watsonx.ai provides a simple, single, and standard API/SDK entry point for various models. The client can easily create notebooks, change models with a simple click, and save histories for their prompt engineering steps.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a:p>
        </p:txBody>
      </p:sp>
    </p:spTree>
    <p:extLst>
      <p:ext uri="{BB962C8B-B14F-4D97-AF65-F5344CB8AC3E}">
        <p14:creationId xmlns:p14="http://schemas.microsoft.com/office/powerpoint/2010/main" val="389300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69838"/>
            <a:ext cx="6419088" cy="4320309"/>
          </a:xfrm>
        </p:spPr>
        <p:txBody>
          <a:bodyPr/>
          <a:lstStyle/>
          <a:p>
            <a:r>
              <a:rPr lang="en-US" dirty="0"/>
              <a:t>This slide describes how clients can move from their existing portfolio up to the </a:t>
            </a:r>
            <a:r>
              <a:rPr lang="en-US" b="1" dirty="0"/>
              <a:t>watsonx </a:t>
            </a:r>
            <a:r>
              <a:rPr lang="en-US" dirty="0"/>
              <a:t>components. Note that some of the existing capabilities (especially in the AI governance area) are being enhanced, while the entire area or generative AI, foundation models are new in </a:t>
            </a:r>
            <a:r>
              <a:rPr lang="en-US" b="1" dirty="0"/>
              <a:t>watsonx.ai</a:t>
            </a:r>
            <a:r>
              <a:rPr lang="en-US" dirty="0"/>
              <a:t>, and data lakehouse is new in </a:t>
            </a:r>
            <a:r>
              <a:rPr lang="en-US" b="1" dirty="0"/>
              <a:t>watsonx.data.</a:t>
            </a:r>
          </a:p>
          <a:p>
            <a:endParaRPr lang="en-US" b="1" dirty="0"/>
          </a:p>
          <a:p>
            <a:r>
              <a:rPr lang="en-US" b="1" dirty="0"/>
              <a:t>Acronym</a:t>
            </a:r>
          </a:p>
          <a:p>
            <a:pPr marL="171450" indent="-171450">
              <a:buFont typeface="Arial" panose="020B0604020202020204" pitchFamily="34" charset="0"/>
              <a:buChar char="•"/>
            </a:pPr>
            <a:r>
              <a:rPr lang="en-US" b="0" dirty="0"/>
              <a:t>CP4D: Cloud Pak for Data</a:t>
            </a: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a:p>
        </p:txBody>
      </p:sp>
    </p:spTree>
    <p:extLst>
      <p:ext uri="{BB962C8B-B14F-4D97-AF65-F5344CB8AC3E}">
        <p14:creationId xmlns:p14="http://schemas.microsoft.com/office/powerpoint/2010/main" val="3299007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This self-explanatory slide describes how clients can join the watsonx pilot program (see </a:t>
            </a:r>
            <a:r>
              <a:rPr lang="en-US" u="none" strike="noStrike" dirty="0">
                <a:effectLst/>
                <a:latin typeface="+mn-lt"/>
                <a:hlinkClick r:id="rId3"/>
              </a:rPr>
              <a:t>https://ibm.biz/watsonxPilotProgram</a:t>
            </a:r>
            <a:r>
              <a:rPr lang="en-US" u="none" strike="noStrike" dirty="0">
                <a:effectLst/>
                <a:latin typeface="+mn-lt"/>
              </a:rPr>
              <a:t> for more information).</a:t>
            </a:r>
            <a:endParaRPr lang="en-US" kern="0" dirty="0">
              <a:solidFill>
                <a:srgbClr val="000000"/>
              </a:solidFill>
              <a:latin typeface="+mn-lt"/>
              <a:ea typeface="+mj-ea"/>
              <a:cs typeface="+mj-cs"/>
              <a:sym typeface="IBM Plex Sans Ligh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a:p>
        </p:txBody>
      </p:sp>
    </p:spTree>
    <p:extLst>
      <p:ext uri="{BB962C8B-B14F-4D97-AF65-F5344CB8AC3E}">
        <p14:creationId xmlns:p14="http://schemas.microsoft.com/office/powerpoint/2010/main" val="295118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solidFill>
                  <a:srgbClr val="000000"/>
                </a:solidFill>
                <a:effectLst/>
                <a:latin typeface="+mn-lt"/>
              </a:rPr>
              <a:t>AI today is a 100-billion-dollar business that’s expected to grow to nearly two trillion dollars by 2030. According to Gartner, the global spending on AI software will reach an impressive 298 billion dollars in 2027, with companies increasing spending on AI to 35% by 2027.</a:t>
            </a:r>
            <a:br>
              <a:rPr lang="en-US" dirty="0">
                <a:solidFill>
                  <a:srgbClr val="000000"/>
                </a:solidFill>
                <a:effectLst/>
                <a:latin typeface="+mn-lt"/>
              </a:rPr>
            </a:br>
            <a:endParaRPr lang="en-US" dirty="0">
              <a:solidFill>
                <a:srgbClr val="000000"/>
              </a:solidFill>
              <a:effectLst/>
              <a:latin typeface="+mn-lt"/>
            </a:endParaRPr>
          </a:p>
          <a:p>
            <a:r>
              <a:rPr lang="en-US" dirty="0">
                <a:solidFill>
                  <a:srgbClr val="000000"/>
                </a:solidFill>
                <a:effectLst/>
                <a:latin typeface="+mn-lt"/>
              </a:rPr>
              <a:t>AI has seeped into almost all facets of everyone’s personal and professional lives; in ways many are not probably aware of. </a:t>
            </a:r>
          </a:p>
          <a:p>
            <a:endParaRPr lang="en-US" dirty="0">
              <a:solidFill>
                <a:srgbClr val="000000"/>
              </a:solidFill>
              <a:effectLst/>
              <a:latin typeface="+mn-lt"/>
            </a:endParaRPr>
          </a:p>
          <a:p>
            <a:r>
              <a:rPr lang="en-US" dirty="0">
                <a:solidFill>
                  <a:srgbClr val="000000"/>
                </a:solidFill>
                <a:effectLst/>
                <a:latin typeface="+mn-lt"/>
              </a:rPr>
              <a:t>An AI conference is a good place to be to feel the excitement around the promise of AI. Clients will hear about all the good that AI offers across industries, from new generative models, improved customer interactions through chatbots, and customer service menus, to proactive medical analysis, fraud mediation, improved supply management, and everything in between. But the fact is successful AI does not always come easy.</a:t>
            </a:r>
            <a:br>
              <a:rPr lang="en-US" dirty="0">
                <a:solidFill>
                  <a:srgbClr val="000000"/>
                </a:solidFill>
                <a:effectLst/>
                <a:latin typeface="+mn-lt"/>
              </a:rPr>
            </a:br>
            <a:endParaRPr lang="en-US" dirty="0">
              <a:solidFill>
                <a:srgbClr val="000000"/>
              </a:solidFill>
              <a:effectLst/>
              <a:latin typeface="+mn-lt"/>
            </a:endParaRPr>
          </a:p>
          <a:p>
            <a:r>
              <a:rPr lang="en-US" dirty="0">
                <a:solidFill>
                  <a:srgbClr val="000000"/>
                </a:solidFill>
                <a:effectLst/>
                <a:latin typeface="+mn-lt"/>
              </a:rPr>
              <a:t>The buzz around AI today is all about foundation models and generative AI. One very important thing to remember is that a solid foundation in machine learning and traditional AI, the lessons learned, techniques used, and the life cycle processes all do carry over.</a:t>
            </a:r>
          </a:p>
          <a:p>
            <a:endParaRPr lang="en-US" dirty="0">
              <a:solidFill>
                <a:srgbClr val="000000"/>
              </a:solidFill>
              <a:effectLst/>
              <a:latin typeface="+mn-lt"/>
            </a:endParaRPr>
          </a:p>
          <a:p>
            <a:r>
              <a:rPr lang="en-US" b="1" dirty="0">
                <a:solidFill>
                  <a:srgbClr val="000000"/>
                </a:solidFill>
                <a:effectLst/>
                <a:latin typeface="+mn-lt"/>
              </a:rPr>
              <a:t>Source</a:t>
            </a:r>
          </a:p>
          <a:p>
            <a:r>
              <a:rPr lang="en-US" dirty="0">
                <a:solidFill>
                  <a:srgbClr val="000000"/>
                </a:solidFill>
                <a:latin typeface="+mn-lt"/>
              </a:rPr>
              <a:t>1. </a:t>
            </a:r>
            <a:r>
              <a:rPr lang="en-US" dirty="0">
                <a:solidFill>
                  <a:srgbClr val="000000"/>
                </a:solidFill>
                <a:effectLst/>
                <a:latin typeface="+mn-lt"/>
              </a:rPr>
              <a:t>Invest Implications: Forecast Analysis: Artificial Intelligence Software, 2023-2027, Worldwide - https://</a:t>
            </a:r>
            <a:r>
              <a:rPr lang="en-US" dirty="0" err="1">
                <a:solidFill>
                  <a:srgbClr val="000000"/>
                </a:solidFill>
                <a:effectLst/>
                <a:latin typeface="+mn-lt"/>
              </a:rPr>
              <a:t>www.gartner.com</a:t>
            </a:r>
            <a:r>
              <a:rPr lang="en-US" dirty="0">
                <a:solidFill>
                  <a:srgbClr val="000000"/>
                </a:solidFill>
                <a:effectLst/>
                <a:latin typeface="+mn-lt"/>
              </a:rPr>
              <a:t>/</a:t>
            </a:r>
            <a:r>
              <a:rPr lang="en-US" dirty="0" err="1">
                <a:solidFill>
                  <a:srgbClr val="000000"/>
                </a:solidFill>
                <a:effectLst/>
                <a:latin typeface="+mn-lt"/>
              </a:rPr>
              <a:t>en</a:t>
            </a:r>
            <a:r>
              <a:rPr lang="en-US" dirty="0">
                <a:solidFill>
                  <a:srgbClr val="000000"/>
                </a:solidFill>
                <a:effectLst/>
                <a:latin typeface="+mn-lt"/>
              </a:rPr>
              <a:t>/documents/4925331</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Tree>
    <p:extLst>
      <p:ext uri="{BB962C8B-B14F-4D97-AF65-F5344CB8AC3E}">
        <p14:creationId xmlns:p14="http://schemas.microsoft.com/office/powerpoint/2010/main" val="2337101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US" dirty="0">
                <a:latin typeface="+mn-lt"/>
              </a:rPr>
              <a:t>There is a three-step path to </a:t>
            </a:r>
            <a:r>
              <a:rPr lang="en-US" b="1" dirty="0">
                <a:latin typeface="+mn-lt"/>
              </a:rPr>
              <a:t>watsonx.ai </a:t>
            </a:r>
            <a:r>
              <a:rPr lang="en-US" dirty="0">
                <a:latin typeface="+mn-lt"/>
              </a:rPr>
              <a:t>adoption with Technology Expert Labs. </a:t>
            </a:r>
          </a:p>
          <a:p>
            <a:pPr marL="0" indent="0">
              <a:lnSpc>
                <a:spcPct val="100000"/>
              </a:lnSpc>
              <a:buFont typeface="Arial" panose="020B0604020202020204" pitchFamily="34" charset="0"/>
              <a:buNone/>
            </a:pPr>
            <a:endParaRPr lang="en-US" dirty="0">
              <a:latin typeface="+mn-lt"/>
            </a:endParaRPr>
          </a:p>
          <a:p>
            <a:pPr marL="0" indent="0">
              <a:lnSpc>
                <a:spcPct val="100000"/>
              </a:lnSpc>
              <a:buFont typeface="Arial" panose="020B0604020202020204" pitchFamily="34" charset="0"/>
              <a:buNone/>
            </a:pPr>
            <a:r>
              <a:rPr lang="en-US" b="1" dirty="0">
                <a:latin typeface="+mn-lt"/>
              </a:rPr>
              <a:t>Step 1</a:t>
            </a:r>
            <a:r>
              <a:rPr lang="en-US" dirty="0">
                <a:latin typeface="+mn-lt"/>
              </a:rPr>
              <a:t>: Sellers can attach pre-scoped offerings to all new license sales.</a:t>
            </a:r>
          </a:p>
          <a:p>
            <a:pPr marL="0" indent="0">
              <a:lnSpc>
                <a:spcPct val="100000"/>
              </a:lnSpc>
              <a:buFont typeface="Arial" panose="020B0604020202020204" pitchFamily="34" charset="0"/>
              <a:buNone/>
            </a:pPr>
            <a:r>
              <a:rPr lang="en-US" b="1" dirty="0">
                <a:latin typeface="+mn-lt"/>
              </a:rPr>
              <a:t>Step 2</a:t>
            </a:r>
            <a:r>
              <a:rPr lang="en-US" dirty="0">
                <a:latin typeface="+mn-lt"/>
              </a:rPr>
              <a:t>: Consider expanding your deal with Expertise Connect.</a:t>
            </a:r>
          </a:p>
          <a:p>
            <a:pPr marL="0" indent="0">
              <a:lnSpc>
                <a:spcPct val="100000"/>
              </a:lnSpc>
              <a:buFont typeface="Arial" panose="020B0604020202020204" pitchFamily="34" charset="0"/>
              <a:buNone/>
            </a:pPr>
            <a:r>
              <a:rPr lang="en-US" b="1" dirty="0">
                <a:latin typeface="+mn-lt"/>
              </a:rPr>
              <a:t>Step 3</a:t>
            </a:r>
            <a:r>
              <a:rPr lang="en-US" dirty="0">
                <a:latin typeface="+mn-lt"/>
              </a:rPr>
              <a:t>: Be sure to engage your Expert Labs Services Sellers early in the software sale.</a:t>
            </a:r>
          </a:p>
          <a:p>
            <a:pPr marL="0" indent="0">
              <a:lnSpc>
                <a:spcPct val="100000"/>
              </a:lnSpc>
              <a:buFont typeface="Arial" panose="020B0604020202020204" pitchFamily="34" charset="0"/>
              <a:buNone/>
            </a:pPr>
            <a:endParaRPr lang="en-US" dirty="0">
              <a:latin typeface="+mn-lt"/>
            </a:endParaRPr>
          </a:p>
          <a:p>
            <a:pPr>
              <a:lnSpc>
                <a:spcPct val="100000"/>
              </a:lnSpc>
              <a:buFont typeface="Arial" panose="020B0604020202020204" pitchFamily="34" charset="0"/>
            </a:pPr>
            <a:r>
              <a:rPr lang="en-US" dirty="0">
                <a:latin typeface="+mn-lt"/>
              </a:rPr>
              <a:t>The table on this slide shows the offering details including price, duration, and transaction details. </a:t>
            </a:r>
          </a:p>
          <a:p>
            <a:pPr>
              <a:lnSpc>
                <a:spcPct val="100000"/>
              </a:lnSpc>
              <a:buFont typeface="Arial" panose="020B0604020202020204" pitchFamily="34" charset="0"/>
            </a:pPr>
            <a:endParaRPr lang="en-US" dirty="0">
              <a:latin typeface="+mn-lt"/>
            </a:endParaRPr>
          </a:p>
          <a:p>
            <a:pPr>
              <a:lnSpc>
                <a:spcPct val="100000"/>
              </a:lnSpc>
              <a:buFont typeface="Arial" panose="020B0604020202020204" pitchFamily="34" charset="0"/>
            </a:pPr>
            <a:r>
              <a:rPr lang="en-US" dirty="0">
                <a:latin typeface="+mn-lt"/>
              </a:rPr>
              <a:t>Sellers can click on each offering to learn more about the offering including the business challenges it addresses, outcomes, and a sales kit with everything you need to sell.</a:t>
            </a:r>
          </a:p>
          <a:p>
            <a:pPr>
              <a:lnSpc>
                <a:spcPct val="100000"/>
              </a:lnSpc>
              <a:buFont typeface="Arial" panose="020B0604020202020204" pitchFamily="34" charset="0"/>
            </a:pPr>
            <a:endParaRPr lang="en-US" dirty="0">
              <a:latin typeface="+mn-lt"/>
            </a:endParaRPr>
          </a:p>
          <a:p>
            <a:pPr>
              <a:lnSpc>
                <a:spcPct val="100000"/>
              </a:lnSpc>
              <a:buFont typeface="Arial" panose="020B0604020202020204" pitchFamily="34" charset="0"/>
            </a:pPr>
            <a:r>
              <a:rPr lang="en-US" dirty="0">
                <a:latin typeface="+mn-lt"/>
              </a:rPr>
              <a:t>The sales kit includes a client deck, client flyer, enablement deck, a seller brief for an all-in-one view of the offering, and technical assets needed to sell this offering. </a:t>
            </a:r>
          </a:p>
          <a:p>
            <a:pPr>
              <a:lnSpc>
                <a:spcPct val="100000"/>
              </a:lnSpc>
              <a:buFont typeface="Arial" panose="020B0604020202020204" pitchFamily="34" charset="0"/>
            </a:pPr>
            <a:endParaRPr lang="en-US" dirty="0">
              <a:latin typeface="+mn-lt"/>
            </a:endParaRPr>
          </a:p>
          <a:p>
            <a:pPr>
              <a:lnSpc>
                <a:spcPct val="100000"/>
              </a:lnSpc>
              <a:buFont typeface="Arial" panose="020B0604020202020204" pitchFamily="34" charset="0"/>
            </a:pPr>
            <a:r>
              <a:rPr lang="en-US" dirty="0">
                <a:latin typeface="+mn-lt"/>
              </a:rPr>
              <a:t>It also includes valuable information on how to transact.</a:t>
            </a:r>
          </a:p>
          <a:p>
            <a:pPr>
              <a:lnSpc>
                <a:spcPct val="100000"/>
              </a:lnSpc>
            </a:pPr>
            <a:endParaRPr lang="en-US" dirty="0">
              <a:latin typeface="+mn-lt"/>
            </a:endParaRPr>
          </a:p>
          <a:p>
            <a:pPr>
              <a:lnSpc>
                <a:spcPct val="100000"/>
              </a:lnSpc>
            </a:pPr>
            <a:r>
              <a:rPr lang="en-US" dirty="0">
                <a:latin typeface="+mn-lt"/>
              </a:rPr>
              <a:t>On the left of the slide are important contacts sellers can reach out to if sellers have any questions about including these offerings in deals.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Arial" panose="020B0604020202020204" pitchFamily="34" charset="0"/>
            </a:endParaRPr>
          </a:p>
        </p:txBody>
      </p:sp>
    </p:spTree>
    <p:extLst>
      <p:ext uri="{BB962C8B-B14F-4D97-AF65-F5344CB8AC3E}">
        <p14:creationId xmlns:p14="http://schemas.microsoft.com/office/powerpoint/2010/main" val="1988368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This self-explanatory slide presents the pre-scoped Services offerings available from Technology Expert Labs (TEL) – Build &amp; Expertise Connect.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The Build Offering is the recommended minimum attachment for all new license sales. It includes services to help clients quickly get started with </a:t>
            </a:r>
            <a:r>
              <a:rPr lang="en-US" b="1" dirty="0"/>
              <a:t>watsonx.ai </a:t>
            </a:r>
            <a:r>
              <a:rPr lang="en-US" dirty="0"/>
              <a:t>by implementing an initial virtual agent use case.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Expertise Connect is the perfect service to include in all deals and takes over after the initial build to help clients grow and expand their solutions.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If IBM’s pre-defined offerings don’t fit a client’s specific needs, IBM can offer bespoke services, tailored to a client’s specific requirements.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For </a:t>
            </a:r>
            <a:r>
              <a:rPr lang="en-US" dirty="0" err="1"/>
              <a:t>IBMers</a:t>
            </a:r>
            <a:r>
              <a:rPr lang="en-US" dirty="0"/>
              <a:t>, questions on these programs can be asked in the #ask-expert-labs Slack channel.</a:t>
            </a:r>
          </a:p>
          <a:p>
            <a:pPr marL="0" indent="0">
              <a:lnSpc>
                <a:spcPct val="100000"/>
              </a:lnSpc>
              <a:buFont typeface="Arial" panose="020B0604020202020204" pitchFamily="34" charset="0"/>
              <a:buNone/>
            </a:pPr>
            <a:endParaRPr lang="en-US" sz="1600" dirty="0">
              <a:latin typeface="IBM Plex Sans Ligh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50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50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Arial" panose="020B0604020202020204" pitchFamily="34" charset="0"/>
            </a:endParaRPr>
          </a:p>
        </p:txBody>
      </p:sp>
    </p:spTree>
    <p:extLst>
      <p:ext uri="{BB962C8B-B14F-4D97-AF65-F5344CB8AC3E}">
        <p14:creationId xmlns:p14="http://schemas.microsoft.com/office/powerpoint/2010/main" val="3535555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 are three different ways sellers can team with IBM Consulting to get clients </a:t>
            </a:r>
            <a:r>
              <a:rPr lang="en-US" dirty="0">
                <a:latin typeface="+mn-lt"/>
              </a:rPr>
              <a:t>to start leveraging </a:t>
            </a:r>
            <a:r>
              <a:rPr lang="en-US" b="1" dirty="0">
                <a:latin typeface="+mn-lt"/>
              </a:rPr>
              <a:t>watsonx </a:t>
            </a:r>
            <a:r>
              <a:rPr lang="en-US" dirty="0">
                <a:latin typeface="+mn-lt"/>
              </a:rPr>
              <a:t>now.</a:t>
            </a:r>
          </a:p>
          <a:p>
            <a:pPr marL="285750" indent="-172800">
              <a:buFont typeface="Arial" panose="020B0604020202020204" pitchFamily="34" charset="0"/>
              <a:buChar char="•"/>
            </a:pPr>
            <a:endParaRPr lang="en-US" dirty="0">
              <a:latin typeface="+mn-lt"/>
            </a:endParaRPr>
          </a:p>
          <a:p>
            <a:pPr marL="172800" marR="0" lvl="0" indent="-1728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The first is a free, half-day strategy briefing, which is an </a:t>
            </a:r>
            <a:r>
              <a:rPr lang="en-US" sz="1000" dirty="0">
                <a:latin typeface="+mn-lt"/>
              </a:rPr>
              <a:t>initial discussion to learn more about IBM’s generative AI watsonx POV and determine if generative AI can be leveraged now within the organization.</a:t>
            </a:r>
          </a:p>
          <a:p>
            <a:pPr marL="172800" marR="0" lvl="0" indent="-1728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ndParaRPr>
          </a:p>
          <a:p>
            <a:pPr marL="172800" marR="0" lvl="0" indent="-1728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latin typeface="+mn-lt"/>
              </a:rPr>
              <a:t>The next is a Garage Design session, which is a collaborative session to determine a </a:t>
            </a:r>
            <a:r>
              <a:rPr lang="en-US" sz="1000" b="1" dirty="0">
                <a:latin typeface="+mn-lt"/>
              </a:rPr>
              <a:t>watsonx.ai</a:t>
            </a:r>
            <a:r>
              <a:rPr lang="en-US" sz="1000" dirty="0">
                <a:latin typeface="+mn-lt"/>
              </a:rPr>
              <a:t> roadmap for transformation.</a:t>
            </a:r>
          </a:p>
          <a:p>
            <a:pPr marL="172800" marR="0" lvl="0" indent="-1728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ndParaRPr>
          </a:p>
          <a:p>
            <a:pPr marL="172800" marR="0" lvl="0" indent="-1728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latin typeface="+mn-lt"/>
              </a:rPr>
              <a:t>And the third is a pilot program to deliver results based on the selected use case(s) leveraging </a:t>
            </a:r>
            <a:r>
              <a:rPr lang="en-US" sz="1000" b="1" dirty="0">
                <a:latin typeface="+mn-lt"/>
              </a:rPr>
              <a:t>watsonx.ai</a:t>
            </a:r>
            <a:r>
              <a:rPr lang="en-US" sz="1000" dirty="0">
                <a:latin typeface="+mn-lt"/>
              </a:rPr>
              <a:t> capabilities.</a:t>
            </a:r>
          </a:p>
          <a:p>
            <a:pPr marL="0" indent="0">
              <a:buFont typeface="Arial" panose="020B0604020202020204" pitchFamily="34" charset="0"/>
              <a:buNone/>
            </a:pPr>
            <a:endParaRPr lang="en-US" sz="1000" dirty="0">
              <a:latin typeface="+mn-lt"/>
            </a:endParaRPr>
          </a:p>
          <a:p>
            <a:pPr marL="0" indent="0">
              <a:buFont typeface="Arial" panose="020B0604020202020204" pitchFamily="34" charset="0"/>
              <a:buNone/>
            </a:pPr>
            <a:r>
              <a:rPr lang="en-US" sz="1000" b="1" dirty="0">
                <a:latin typeface="+mn-lt"/>
              </a:rPr>
              <a:t>Acronyms:</a:t>
            </a:r>
          </a:p>
          <a:p>
            <a:pPr marL="0" indent="0">
              <a:buFont typeface="Arial" panose="020B0604020202020204" pitchFamily="34" charset="0"/>
              <a:buNone/>
            </a:pPr>
            <a:endParaRPr lang="en-US" sz="1000" dirty="0">
              <a:solidFill>
                <a:srgbClr val="424242"/>
              </a:solidFill>
              <a:latin typeface="+mn-lt"/>
            </a:endParaRPr>
          </a:p>
          <a:p>
            <a:pPr marL="171450" indent="-171450">
              <a:buFont typeface="Arial" panose="020B0604020202020204" pitchFamily="34" charset="0"/>
              <a:buChar char="•"/>
            </a:pPr>
            <a:r>
              <a:rPr lang="en-US" sz="1000" b="1" dirty="0">
                <a:solidFill>
                  <a:srgbClr val="424242"/>
                </a:solidFill>
                <a:latin typeface="+mn-lt"/>
              </a:rPr>
              <a:t>POV</a:t>
            </a:r>
            <a:r>
              <a:rPr lang="en-US" sz="1000" dirty="0">
                <a:solidFill>
                  <a:srgbClr val="424242"/>
                </a:solidFill>
                <a:latin typeface="+mn-lt"/>
              </a:rPr>
              <a:t> – Point of View</a:t>
            </a:r>
          </a:p>
          <a:p>
            <a:pPr marL="171450" indent="-171450">
              <a:buFont typeface="Arial" panose="020B0604020202020204" pitchFamily="34" charset="0"/>
              <a:buChar char="•"/>
            </a:pPr>
            <a:r>
              <a:rPr lang="en-US" sz="1000" b="1" dirty="0">
                <a:solidFill>
                  <a:srgbClr val="424242"/>
                </a:solidFill>
                <a:latin typeface="+mn-lt"/>
              </a:rPr>
              <a:t>LOB</a:t>
            </a:r>
            <a:r>
              <a:rPr lang="en-US" sz="1000" dirty="0">
                <a:solidFill>
                  <a:srgbClr val="424242"/>
                </a:solidFill>
                <a:latin typeface="+mn-lt"/>
              </a:rPr>
              <a:t> – Line of Business</a:t>
            </a:r>
          </a:p>
          <a:p>
            <a:pPr marL="171450" indent="-171450">
              <a:buFont typeface="Arial" panose="020B0604020202020204" pitchFamily="34" charset="0"/>
              <a:buChar char="•"/>
            </a:pPr>
            <a:r>
              <a:rPr lang="en-US" sz="1000" b="1" dirty="0">
                <a:solidFill>
                  <a:srgbClr val="424242"/>
                </a:solidFill>
                <a:latin typeface="+mn-lt"/>
              </a:rPr>
              <a:t>CDO </a:t>
            </a:r>
            <a:r>
              <a:rPr lang="en-US" sz="1000" dirty="0">
                <a:solidFill>
                  <a:srgbClr val="424242"/>
                </a:solidFill>
                <a:latin typeface="+mn-lt"/>
              </a:rPr>
              <a:t>– Chief Data Office</a:t>
            </a:r>
          </a:p>
          <a:p>
            <a:pPr marL="171450" indent="-171450">
              <a:buFont typeface="Arial" panose="020B0604020202020204" pitchFamily="34" charset="0"/>
              <a:buChar char="•"/>
            </a:pPr>
            <a:r>
              <a:rPr lang="en-US" sz="1000" b="1" dirty="0">
                <a:solidFill>
                  <a:srgbClr val="424242"/>
                </a:solidFill>
                <a:latin typeface="+mn-lt"/>
              </a:rPr>
              <a:t>HCS</a:t>
            </a:r>
            <a:r>
              <a:rPr lang="en-US" sz="1000" dirty="0">
                <a:solidFill>
                  <a:srgbClr val="424242"/>
                </a:solidFill>
                <a:latin typeface="+mn-lt"/>
              </a:rPr>
              <a:t> – Hybrid Cloud Service</a:t>
            </a:r>
          </a:p>
          <a:p>
            <a:pPr marL="171450" indent="-171450">
              <a:buFont typeface="Arial" panose="020B0604020202020204" pitchFamily="34" charset="0"/>
              <a:buChar char="•"/>
            </a:pPr>
            <a:r>
              <a:rPr lang="en-US" sz="1000" b="1" dirty="0">
                <a:solidFill>
                  <a:srgbClr val="424242"/>
                </a:solidFill>
                <a:latin typeface="+mn-lt"/>
              </a:rPr>
              <a:t>SME</a:t>
            </a:r>
            <a:r>
              <a:rPr lang="en-US" sz="1000" dirty="0">
                <a:solidFill>
                  <a:srgbClr val="424242"/>
                </a:solidFill>
                <a:latin typeface="+mn-lt"/>
              </a:rPr>
              <a:t> – Subject Matter Expert</a:t>
            </a:r>
          </a:p>
          <a:p>
            <a:pPr marL="171450" indent="-171450">
              <a:buFont typeface="Arial" panose="020B0604020202020204" pitchFamily="34" charset="0"/>
              <a:buChar char="•"/>
            </a:pPr>
            <a:r>
              <a:rPr lang="en-US" sz="1000" b="1" dirty="0">
                <a:solidFill>
                  <a:srgbClr val="424242"/>
                </a:solidFill>
                <a:latin typeface="+mn-lt"/>
              </a:rPr>
              <a:t>BTS</a:t>
            </a:r>
            <a:r>
              <a:rPr lang="en-US" sz="1000" dirty="0">
                <a:solidFill>
                  <a:srgbClr val="424242"/>
                </a:solidFill>
                <a:latin typeface="+mn-lt"/>
              </a:rPr>
              <a:t> – Business Teams Service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a:p>
        </p:txBody>
      </p:sp>
    </p:spTree>
    <p:extLst>
      <p:ext uri="{BB962C8B-B14F-4D97-AF65-F5344CB8AC3E}">
        <p14:creationId xmlns:p14="http://schemas.microsoft.com/office/powerpoint/2010/main" val="1550869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2800" marR="0" lvl="0" indent="-172800" algn="l" defTabSz="2438522" rtl="0" eaLnBrk="1" fontAlgn="auto" latinLnBrk="0" hangingPunct="1">
              <a:lnSpc>
                <a:spcPct val="110000"/>
              </a:lnSpc>
              <a:spcBef>
                <a:spcPts val="0"/>
              </a:spcBef>
              <a:spcAft>
                <a:spcPts val="0"/>
              </a:spcAft>
              <a:buClrTx/>
              <a:buSzPts val="1000"/>
              <a:buFont typeface="+mj-lt"/>
              <a:buAutoNum type="arabicPeriod"/>
              <a:tabLst>
                <a:tab pos="457200" algn="l"/>
              </a:tabLst>
              <a:defRPr/>
            </a:pPr>
            <a:r>
              <a:rPr lang="en-US" dirty="0">
                <a:solidFill>
                  <a:srgbClr val="000000"/>
                </a:solidFill>
                <a:latin typeface="+mn-lt"/>
                <a:cs typeface="Calibri" panose="020F0502020204030204" pitchFamily="34" charset="0"/>
              </a:rPr>
              <a:t>Challenge</a:t>
            </a:r>
            <a:r>
              <a:rPr lang="en-US" dirty="0">
                <a:solidFill>
                  <a:srgbClr val="000000"/>
                </a:solidFill>
                <a:effectLst/>
                <a:latin typeface="+mn-lt"/>
                <a:ea typeface="Times New Roman" panose="02020603050405020304" pitchFamily="18" charset="0"/>
                <a:cs typeface="Calibri" panose="020F0502020204030204" pitchFamily="34" charset="0"/>
              </a:rPr>
              <a:t> yourself to deliver a </a:t>
            </a:r>
            <a:r>
              <a:rPr lang="en-US" dirty="0">
                <a:solidFill>
                  <a:srgbClr val="000000"/>
                </a:solidFill>
                <a:latin typeface="+mn-lt"/>
                <a:ea typeface="Times New Roman" panose="02020603050405020304" pitchFamily="18" charset="0"/>
                <a:cs typeface="Calibri" panose="020F0502020204030204" pitchFamily="34" charset="0"/>
              </a:rPr>
              <a:t>w</a:t>
            </a:r>
            <a:r>
              <a:rPr lang="en-US" dirty="0">
                <a:solidFill>
                  <a:srgbClr val="000000"/>
                </a:solidFill>
                <a:effectLst/>
                <a:latin typeface="+mn-lt"/>
                <a:ea typeface="Times New Roman" panose="02020603050405020304" pitchFamily="18" charset="0"/>
                <a:cs typeface="Calibri" panose="020F0502020204030204" pitchFamily="34" charset="0"/>
              </a:rPr>
              <a:t>atsonx briefing for each of your clients and ensure to:</a:t>
            </a:r>
            <a:br>
              <a:rPr lang="en-US" dirty="0">
                <a:solidFill>
                  <a:srgbClr val="000000"/>
                </a:solidFill>
                <a:effectLst/>
                <a:latin typeface="+mn-lt"/>
                <a:ea typeface="Times New Roman" panose="02020603050405020304" pitchFamily="18" charset="0"/>
                <a:cs typeface="Calibri" panose="020F0502020204030204" pitchFamily="34" charset="0"/>
              </a:rPr>
            </a:br>
            <a:endParaRPr lang="en-US" dirty="0">
              <a:solidFill>
                <a:srgbClr val="000000"/>
              </a:solidFill>
              <a:effectLst/>
              <a:latin typeface="+mn-lt"/>
              <a:ea typeface="Times New Roman" panose="02020603050405020304" pitchFamily="18" charset="0"/>
              <a:cs typeface="Calibri" panose="020F0502020204030204" pitchFamily="34" charset="0"/>
            </a:endParaRPr>
          </a:p>
          <a:p>
            <a:pPr marL="344250" marR="0" lvl="1" indent="-171450" algn="l" defTabSz="2438522" rtl="0" eaLnBrk="1" fontAlgn="auto" latinLnBrk="0" hangingPunct="1">
              <a:lnSpc>
                <a:spcPct val="110000"/>
              </a:lnSpc>
              <a:spcBef>
                <a:spcPts val="0"/>
              </a:spcBef>
              <a:spcAft>
                <a:spcPts val="0"/>
              </a:spcAft>
              <a:buClrTx/>
              <a:buSzPts val="1000"/>
              <a:tabLst>
                <a:tab pos="457200" algn="l"/>
              </a:tabLst>
              <a:defRPr/>
            </a:pPr>
            <a:r>
              <a:rPr lang="en-US" dirty="0">
                <a:solidFill>
                  <a:srgbClr val="000000"/>
                </a:solidFill>
                <a:effectLst/>
                <a:latin typeface="+mn-lt"/>
                <a:ea typeface="Times New Roman" panose="02020603050405020304" pitchFamily="18" charset="0"/>
                <a:cs typeface="Calibri" panose="020F0502020204030204" pitchFamily="34" charset="0"/>
              </a:rPr>
              <a:t>Prioritize using entry points just discussed</a:t>
            </a:r>
          </a:p>
          <a:p>
            <a:pPr marL="344250" marR="0" lvl="1" indent="-171450" algn="l" defTabSz="2438522" rtl="0" eaLnBrk="1" fontAlgn="auto" latinLnBrk="0" hangingPunct="1">
              <a:lnSpc>
                <a:spcPct val="110000"/>
              </a:lnSpc>
              <a:spcBef>
                <a:spcPts val="0"/>
              </a:spcBef>
              <a:spcAft>
                <a:spcPts val="0"/>
              </a:spcAft>
              <a:buClrTx/>
              <a:buSzPts val="1000"/>
              <a:tabLst>
                <a:tab pos="457200" algn="l"/>
              </a:tabLst>
              <a:defRPr/>
            </a:pPr>
            <a:r>
              <a:rPr lang="en-US" dirty="0">
                <a:solidFill>
                  <a:srgbClr val="000000"/>
                </a:solidFill>
                <a:effectLst/>
                <a:latin typeface="+mn-lt"/>
                <a:ea typeface="Times New Roman" panose="02020603050405020304" pitchFamily="18" charset="0"/>
                <a:cs typeface="Calibri" panose="020F0502020204030204" pitchFamily="34" charset="0"/>
              </a:rPr>
              <a:t>Establish </a:t>
            </a:r>
            <a:r>
              <a:rPr lang="en-US" dirty="0">
                <a:solidFill>
                  <a:srgbClr val="000000"/>
                </a:solidFill>
                <a:latin typeface="+mn-lt"/>
                <a:ea typeface="Times New Roman" panose="02020603050405020304" pitchFamily="18" charset="0"/>
                <a:cs typeface="Calibri" panose="020F0502020204030204" pitchFamily="34" charset="0"/>
              </a:rPr>
              <a:t>IBM’s</a:t>
            </a:r>
            <a:r>
              <a:rPr lang="en-US" dirty="0">
                <a:solidFill>
                  <a:srgbClr val="000000"/>
                </a:solidFill>
                <a:effectLst/>
                <a:latin typeface="+mn-lt"/>
                <a:ea typeface="Times New Roman" panose="02020603050405020304" pitchFamily="18" charset="0"/>
                <a:cs typeface="Calibri" panose="020F0502020204030204" pitchFamily="34" charset="0"/>
              </a:rPr>
              <a:t> Point of View (</a:t>
            </a:r>
            <a:r>
              <a:rPr lang="en-US" dirty="0" err="1">
                <a:solidFill>
                  <a:srgbClr val="000000"/>
                </a:solidFill>
                <a:effectLst/>
                <a:latin typeface="+mn-lt"/>
                <a:ea typeface="Times New Roman" panose="02020603050405020304" pitchFamily="18" charset="0"/>
                <a:cs typeface="Calibri" panose="020F0502020204030204" pitchFamily="34" charset="0"/>
              </a:rPr>
              <a:t>PoV</a:t>
            </a:r>
            <a:r>
              <a:rPr lang="en-US" dirty="0">
                <a:solidFill>
                  <a:srgbClr val="000000"/>
                </a:solidFill>
                <a:effectLst/>
                <a:latin typeface="+mn-lt"/>
                <a:ea typeface="Times New Roman" panose="02020603050405020304" pitchFamily="18" charset="0"/>
                <a:cs typeface="Calibri" panose="020F0502020204030204" pitchFamily="34" charset="0"/>
              </a:rPr>
              <a:t>) on generative AI and hybrid cloud before competitors do.</a:t>
            </a:r>
          </a:p>
          <a:p>
            <a:pPr marL="344250" marR="0" lvl="1" indent="-171450" algn="l" defTabSz="2438522" rtl="0" eaLnBrk="1" fontAlgn="auto" latinLnBrk="0" hangingPunct="1">
              <a:lnSpc>
                <a:spcPct val="110000"/>
              </a:lnSpc>
              <a:spcBef>
                <a:spcPts val="0"/>
              </a:spcBef>
              <a:spcAft>
                <a:spcPts val="0"/>
              </a:spcAft>
              <a:buClr>
                <a:schemeClr val="bg1"/>
              </a:buClr>
              <a:buSzPts val="1000"/>
              <a:tabLst>
                <a:tab pos="457200" algn="l"/>
              </a:tabLst>
              <a:defRPr/>
            </a:pPr>
            <a:r>
              <a:rPr lang="en-US" dirty="0">
                <a:solidFill>
                  <a:srgbClr val="000000"/>
                </a:solidFill>
                <a:effectLst/>
                <a:latin typeface="+mn-lt"/>
                <a:ea typeface="Times New Roman" panose="02020603050405020304" pitchFamily="18" charset="0"/>
                <a:cs typeface="Calibri" panose="020F0502020204030204" pitchFamily="34" charset="0"/>
              </a:rPr>
              <a:t>Sales Kit will help </a:t>
            </a:r>
            <a:r>
              <a:rPr lang="en-US" dirty="0">
                <a:solidFill>
                  <a:srgbClr val="000000"/>
                </a:solidFill>
                <a:latin typeface="+mn-lt"/>
                <a:ea typeface="Times New Roman" panose="02020603050405020304" pitchFamily="18" charset="0"/>
                <a:cs typeface="Calibri" panose="020F0502020204030204" pitchFamily="34" charset="0"/>
              </a:rPr>
              <a:t>sellers</a:t>
            </a:r>
            <a:r>
              <a:rPr lang="en-US" dirty="0">
                <a:solidFill>
                  <a:srgbClr val="000000"/>
                </a:solidFill>
                <a:effectLst/>
                <a:latin typeface="+mn-lt"/>
                <a:ea typeface="Times New Roman" panose="02020603050405020304" pitchFamily="18" charset="0"/>
                <a:cs typeface="Calibri" panose="020F0502020204030204" pitchFamily="34" charset="0"/>
              </a:rPr>
              <a:t> follow the client engagement model with videos, and client presentations, which is an extremely helpful 1-pager and an FAQ.</a:t>
            </a:r>
            <a:endParaRPr lang="en-US" dirty="0">
              <a:solidFill>
                <a:srgbClr val="000000"/>
              </a:solidFill>
              <a:latin typeface="+mn-lt"/>
              <a:ea typeface="Times New Roman" panose="02020603050405020304" pitchFamily="18" charset="0"/>
              <a:cs typeface="Calibri" panose="020F0502020204030204" pitchFamily="34" charset="0"/>
            </a:endParaRPr>
          </a:p>
          <a:p>
            <a:pPr marL="344250" marR="0" lvl="1" indent="-171450" algn="l" defTabSz="2438522" rtl="0" eaLnBrk="1" fontAlgn="auto" latinLnBrk="0" hangingPunct="1">
              <a:lnSpc>
                <a:spcPct val="110000"/>
              </a:lnSpc>
              <a:spcBef>
                <a:spcPts val="0"/>
              </a:spcBef>
              <a:spcAft>
                <a:spcPts val="0"/>
              </a:spcAft>
              <a:buClr>
                <a:schemeClr val="bg1"/>
              </a:buClr>
              <a:buSzPts val="1000"/>
              <a:tabLst>
                <a:tab pos="457200" algn="l"/>
              </a:tabLst>
              <a:defRPr/>
            </a:pPr>
            <a:r>
              <a:rPr lang="en-US" dirty="0">
                <a:solidFill>
                  <a:srgbClr val="000000"/>
                </a:solidFill>
                <a:effectLst/>
                <a:latin typeface="+mn-lt"/>
                <a:ea typeface="Times New Roman" panose="02020603050405020304" pitchFamily="18" charset="0"/>
                <a:cs typeface="Calibri" panose="020F0502020204030204" pitchFamily="34" charset="0"/>
              </a:rPr>
              <a:t>In partnership</a:t>
            </a:r>
            <a:r>
              <a:rPr lang="en-US" dirty="0">
                <a:solidFill>
                  <a:srgbClr val="000000"/>
                </a:solidFill>
                <a:latin typeface="+mn-lt"/>
                <a:ea typeface="Times New Roman" panose="02020603050405020304" pitchFamily="18" charset="0"/>
                <a:cs typeface="Calibri" panose="020F0502020204030204" pitchFamily="34" charset="0"/>
              </a:rPr>
              <a:t> with Product Management to get a </a:t>
            </a:r>
            <a:r>
              <a:rPr lang="en-US" dirty="0">
                <a:solidFill>
                  <a:srgbClr val="000000"/>
                </a:solidFill>
                <a:effectLst/>
                <a:latin typeface="+mn-lt"/>
                <a:ea typeface="Times New Roman" panose="02020603050405020304" pitchFamily="18" charset="0"/>
                <a:cs typeface="Calibri" panose="020F0502020204030204" pitchFamily="34" charset="0"/>
              </a:rPr>
              <a:t>head </a:t>
            </a:r>
            <a:r>
              <a:rPr lang="en-US" dirty="0">
                <a:effectLst/>
                <a:latin typeface="+mn-lt"/>
                <a:ea typeface="Times New Roman" panose="02020603050405020304" pitchFamily="18" charset="0"/>
                <a:cs typeface="Calibri" panose="020F0502020204030204" pitchFamily="34" charset="0"/>
              </a:rPr>
              <a:t>start on skills - the </a:t>
            </a:r>
            <a:r>
              <a:rPr lang="en-US" b="1" dirty="0">
                <a:effectLst/>
                <a:latin typeface="+mn-lt"/>
                <a:ea typeface="Times New Roman" panose="02020603050405020304" pitchFamily="18" charset="0"/>
                <a:cs typeface="Calibri" panose="020F0502020204030204" pitchFamily="34" charset="0"/>
              </a:rPr>
              <a:t>watsonx.ai</a:t>
            </a:r>
            <a:r>
              <a:rPr lang="en-US" dirty="0">
                <a:effectLst/>
                <a:latin typeface="+mn-lt"/>
                <a:ea typeface="Times New Roman" panose="02020603050405020304" pitchFamily="18" charset="0"/>
                <a:cs typeface="Calibri" panose="020F0502020204030204" pitchFamily="34" charset="0"/>
              </a:rPr>
              <a:t> Activation team </a:t>
            </a:r>
            <a:r>
              <a:rPr lang="en-US" dirty="0">
                <a:solidFill>
                  <a:srgbClr val="000000"/>
                </a:solidFill>
                <a:effectLst/>
                <a:latin typeface="+mn-lt"/>
                <a:ea typeface="Times New Roman" panose="02020603050405020304" pitchFamily="18" charset="0"/>
                <a:cs typeface="Calibri" panose="020F0502020204030204" pitchFamily="34" charset="0"/>
              </a:rPr>
              <a:t>on the technical side in each market to assist </a:t>
            </a:r>
            <a:r>
              <a:rPr lang="en-US" dirty="0">
                <a:solidFill>
                  <a:srgbClr val="000000"/>
                </a:solidFill>
                <a:latin typeface="+mn-lt"/>
                <a:ea typeface="Times New Roman" panose="02020603050405020304" pitchFamily="18" charset="0"/>
                <a:cs typeface="Calibri" panose="020F0502020204030204" pitchFamily="34" charset="0"/>
              </a:rPr>
              <a:t>sellers</a:t>
            </a:r>
            <a:r>
              <a:rPr lang="en-US" dirty="0">
                <a:solidFill>
                  <a:srgbClr val="000000"/>
                </a:solidFill>
                <a:effectLst/>
                <a:latin typeface="+mn-lt"/>
                <a:ea typeface="Times New Roman" panose="02020603050405020304" pitchFamily="18" charset="0"/>
                <a:cs typeface="Calibri" panose="020F0502020204030204" pitchFamily="34" charset="0"/>
              </a:rPr>
              <a:t> along with </a:t>
            </a:r>
            <a:r>
              <a:rPr lang="en-US" dirty="0">
                <a:solidFill>
                  <a:srgbClr val="000000"/>
                </a:solidFill>
                <a:latin typeface="+mn-lt"/>
                <a:ea typeface="Times New Roman" panose="02020603050405020304" pitchFamily="18" charset="0"/>
                <a:cs typeface="Calibri" panose="020F0502020204030204" pitchFamily="34" charset="0"/>
              </a:rPr>
              <a:t>IBM’s</a:t>
            </a:r>
            <a:r>
              <a:rPr lang="en-US" dirty="0">
                <a:solidFill>
                  <a:srgbClr val="000000"/>
                </a:solidFill>
                <a:effectLst/>
                <a:latin typeface="+mn-lt"/>
                <a:ea typeface="Times New Roman" panose="02020603050405020304" pitchFamily="18" charset="0"/>
                <a:cs typeface="Calibri" panose="020F0502020204030204" pitchFamily="34" charset="0"/>
              </a:rPr>
              <a:t> Americas Data &amp; AI sales + tech sales teams</a:t>
            </a:r>
          </a:p>
          <a:p>
            <a:pPr marL="345600" marR="0" lvl="1" indent="-172800" algn="l" defTabSz="2438522" rtl="0" eaLnBrk="1" fontAlgn="auto" latinLnBrk="0" hangingPunct="1">
              <a:lnSpc>
                <a:spcPct val="110000"/>
              </a:lnSpc>
              <a:spcBef>
                <a:spcPts val="0"/>
              </a:spcBef>
              <a:spcAft>
                <a:spcPts val="0"/>
              </a:spcAft>
              <a:buClr>
                <a:schemeClr val="bg1"/>
              </a:buClr>
              <a:buSzPts val="1000"/>
              <a:buFont typeface="Symbol" pitchFamily="2" charset="2"/>
              <a:buChar char=""/>
              <a:tabLst>
                <a:tab pos="457200" algn="l"/>
              </a:tabLst>
              <a:defRPr/>
            </a:pPr>
            <a:endParaRPr lang="en-US" dirty="0">
              <a:solidFill>
                <a:srgbClr val="000000"/>
              </a:solidFill>
              <a:effectLst/>
              <a:latin typeface="+mn-lt"/>
              <a:ea typeface="Calibri" panose="020F0502020204030204" pitchFamily="34" charset="0"/>
              <a:cs typeface="Times New Roman" panose="02020603050405020304" pitchFamily="18" charset="0"/>
            </a:endParaRPr>
          </a:p>
          <a:p>
            <a:pPr marL="172800" marR="0" lvl="0" indent="-172800">
              <a:spcBef>
                <a:spcPts val="0"/>
              </a:spcBef>
              <a:spcAft>
                <a:spcPts val="0"/>
              </a:spcAft>
              <a:buSzPts val="1000"/>
              <a:buFont typeface="+mj-lt"/>
              <a:buAutoNum type="arabicPeriod"/>
              <a:tabLst>
                <a:tab pos="457200" algn="l"/>
              </a:tabLst>
            </a:pPr>
            <a:r>
              <a:rPr lang="en-US" dirty="0">
                <a:solidFill>
                  <a:srgbClr val="000000"/>
                </a:solidFill>
                <a:effectLst/>
                <a:latin typeface="+mn-lt"/>
                <a:ea typeface="Times New Roman" panose="02020603050405020304" pitchFamily="18" charset="0"/>
                <a:cs typeface="Calibri" panose="020F0502020204030204" pitchFamily="34" charset="0"/>
              </a:rPr>
              <a:t>Earn </a:t>
            </a:r>
            <a:r>
              <a:rPr lang="en-US" dirty="0">
                <a:solidFill>
                  <a:srgbClr val="000000"/>
                </a:solidFill>
                <a:latin typeface="+mn-lt"/>
                <a:ea typeface="Times New Roman" panose="02020603050405020304" pitchFamily="18" charset="0"/>
                <a:cs typeface="Calibri" panose="020F0502020204030204" pitchFamily="34" charset="0"/>
              </a:rPr>
              <a:t>the</a:t>
            </a:r>
            <a:r>
              <a:rPr lang="en-US" dirty="0">
                <a:solidFill>
                  <a:srgbClr val="000000"/>
                </a:solidFill>
                <a:effectLst/>
                <a:latin typeface="+mn-lt"/>
                <a:ea typeface="Times New Roman" panose="02020603050405020304" pitchFamily="18" charset="0"/>
                <a:cs typeface="Calibri" panose="020F0502020204030204" pitchFamily="34" charset="0"/>
              </a:rPr>
              <a:t> </a:t>
            </a:r>
            <a:r>
              <a:rPr lang="en-US" b="1" dirty="0">
                <a:solidFill>
                  <a:srgbClr val="000000"/>
                </a:solidFill>
                <a:effectLst/>
                <a:latin typeface="+mn-lt"/>
                <a:ea typeface="Times New Roman" panose="02020603050405020304" pitchFamily="18" charset="0"/>
                <a:cs typeface="Calibri" panose="020F0502020204030204" pitchFamily="34" charset="0"/>
              </a:rPr>
              <a:t>watsonx.ai</a:t>
            </a:r>
            <a:r>
              <a:rPr lang="en-US" dirty="0">
                <a:solidFill>
                  <a:srgbClr val="000000"/>
                </a:solidFill>
                <a:effectLst/>
                <a:latin typeface="+mn-lt"/>
                <a:ea typeface="Times New Roman" panose="02020603050405020304" pitchFamily="18" charset="0"/>
                <a:cs typeface="Calibri" panose="020F0502020204030204" pitchFamily="34" charset="0"/>
              </a:rPr>
              <a:t> Sales </a:t>
            </a:r>
            <a:r>
              <a:rPr lang="en-US" dirty="0">
                <a:solidFill>
                  <a:srgbClr val="000000"/>
                </a:solidFill>
                <a:latin typeface="+mn-lt"/>
                <a:ea typeface="Times New Roman" panose="02020603050405020304" pitchFamily="18" charset="0"/>
                <a:cs typeface="Calibri" panose="020F0502020204030204" pitchFamily="34" charset="0"/>
              </a:rPr>
              <a:t>F</a:t>
            </a:r>
            <a:r>
              <a:rPr lang="en-US" dirty="0">
                <a:solidFill>
                  <a:srgbClr val="000000"/>
                </a:solidFill>
                <a:effectLst/>
                <a:latin typeface="+mn-lt"/>
                <a:ea typeface="Times New Roman" panose="02020603050405020304" pitchFamily="18" charset="0"/>
                <a:cs typeface="Calibri" panose="020F0502020204030204" pitchFamily="34" charset="0"/>
              </a:rPr>
              <a:t>oundation badge</a:t>
            </a:r>
          </a:p>
          <a:p>
            <a:pPr marL="172800" marR="0" lvl="0" indent="-172800">
              <a:spcBef>
                <a:spcPts val="0"/>
              </a:spcBef>
              <a:spcAft>
                <a:spcPts val="0"/>
              </a:spcAft>
              <a:buSzPts val="1000"/>
              <a:buFont typeface="+mj-lt"/>
              <a:buAutoNum type="arabicPeriod"/>
              <a:tabLst>
                <a:tab pos="457200" algn="l"/>
              </a:tabLst>
            </a:pPr>
            <a:endParaRPr lang="en-US" dirty="0">
              <a:solidFill>
                <a:srgbClr val="000000"/>
              </a:solidFill>
              <a:effectLst/>
              <a:latin typeface="+mn-lt"/>
              <a:ea typeface="Times New Roman" panose="02020603050405020304" pitchFamily="18" charset="0"/>
              <a:cs typeface="Calibri" panose="020F0502020204030204" pitchFamily="34" charset="0"/>
            </a:endParaRPr>
          </a:p>
          <a:p>
            <a:pPr marL="344250" lvl="2" indent="-171450" defTabSz="1828800">
              <a:spcBef>
                <a:spcPts val="1200"/>
              </a:spcBef>
              <a:spcAft>
                <a:spcPts val="600"/>
              </a:spcAft>
              <a:buClr>
                <a:srgbClr val="000000"/>
              </a:buClr>
              <a:defRPr/>
            </a:pPr>
            <a:r>
              <a:rPr lang="en-US" dirty="0">
                <a:solidFill>
                  <a:srgbClr val="000000"/>
                </a:solidFill>
                <a:effectLst/>
                <a:latin typeface="+mn-lt"/>
                <a:ea typeface="Times New Roman" panose="02020603050405020304" pitchFamily="18" charset="0"/>
                <a:cs typeface="Calibri" panose="020F0502020204030204" pitchFamily="34" charset="0"/>
              </a:rPr>
              <a:t>There is material from WW enablement that covers</a:t>
            </a:r>
            <a:r>
              <a:rPr lang="en-US" sz="1000" dirty="0">
                <a:solidFill>
                  <a:srgbClr val="000000"/>
                </a:solidFill>
                <a:effectLst/>
                <a:ea typeface="Times New Roman" panose="02020603050405020304" pitchFamily="18" charset="0"/>
                <a:cs typeface="Calibri" panose="020F0502020204030204" pitchFamily="34" charset="0"/>
              </a:rPr>
              <a:t> </a:t>
            </a:r>
            <a:r>
              <a:rPr lang="en-US" sz="1000" dirty="0">
                <a:solidFill>
                  <a:srgbClr val="000000"/>
                </a:solidFill>
                <a:effectLst/>
                <a:ea typeface="Times New Roman" panose="02020603050405020304" pitchFamily="18" charset="0"/>
                <a:cs typeface="Calibri" panose="020F0502020204030204" pitchFamily="34" charset="0"/>
                <a:hlinkClick r:id="rId3"/>
              </a:rPr>
              <a:t>AI Fundamentals</a:t>
            </a:r>
            <a:r>
              <a:rPr lang="en-US" sz="1000" dirty="0">
                <a:solidFill>
                  <a:srgbClr val="000000"/>
                </a:solidFill>
                <a:effectLst/>
                <a:ea typeface="Times New Roman" panose="02020603050405020304" pitchFamily="18" charset="0"/>
                <a:cs typeface="Calibri" panose="020F0502020204030204" pitchFamily="34" charset="0"/>
              </a:rPr>
              <a:t>, and</a:t>
            </a:r>
            <a:r>
              <a:rPr lang="en-US" dirty="0">
                <a:solidFill>
                  <a:srgbClr val="000000"/>
                </a:solidFill>
                <a:effectLst/>
                <a:latin typeface="+mn-lt"/>
                <a:ea typeface="Times New Roman" panose="02020603050405020304" pitchFamily="18" charset="0"/>
                <a:cs typeface="Calibri" panose="020F0502020204030204" pitchFamily="34" charset="0"/>
              </a:rPr>
              <a:t> </a:t>
            </a:r>
            <a:r>
              <a:rPr lang="en-US" b="1" dirty="0">
                <a:solidFill>
                  <a:srgbClr val="000000"/>
                </a:solidFill>
                <a:effectLst/>
                <a:latin typeface="+mn-lt"/>
                <a:ea typeface="Times New Roman" panose="02020603050405020304" pitchFamily="18" charset="0"/>
                <a:cs typeface="Calibri" panose="020F0502020204030204" pitchFamily="34" charset="0"/>
              </a:rPr>
              <a:t>watsonx.ai</a:t>
            </a:r>
            <a:r>
              <a:rPr lang="en-US" dirty="0">
                <a:solidFill>
                  <a:srgbClr val="000000"/>
                </a:solidFill>
                <a:effectLst/>
                <a:latin typeface="+mn-lt"/>
                <a:ea typeface="Times New Roman" panose="02020603050405020304" pitchFamily="18" charset="0"/>
                <a:cs typeface="Calibri" panose="020F0502020204030204" pitchFamily="34" charset="0"/>
              </a:rPr>
              <a:t>, including IBM’s foundation model story, differentiation, competitive objection handling and entry points.</a:t>
            </a:r>
            <a:endParaRPr lang="en-US" dirty="0">
              <a:solidFill>
                <a:srgbClr val="000000"/>
              </a:solidFill>
              <a:latin typeface="+mn-lt"/>
              <a:ea typeface="Times New Roman" panose="02020603050405020304" pitchFamily="18" charset="0"/>
              <a:cs typeface="Calibri" panose="020F0502020204030204" pitchFamily="34" charset="0"/>
            </a:endParaRPr>
          </a:p>
          <a:p>
            <a:pPr marL="344250" marR="0" lvl="1" indent="-171450">
              <a:spcBef>
                <a:spcPts val="0"/>
              </a:spcBef>
              <a:spcAft>
                <a:spcPts val="0"/>
              </a:spcAft>
              <a:buSzPts val="1000"/>
              <a:tabLst>
                <a:tab pos="457200" algn="l"/>
              </a:tabLst>
            </a:pPr>
            <a:r>
              <a:rPr lang="en-US" dirty="0">
                <a:solidFill>
                  <a:srgbClr val="000000"/>
                </a:solidFill>
                <a:effectLst/>
                <a:latin typeface="+mn-lt"/>
                <a:ea typeface="Times New Roman" panose="02020603050405020304" pitchFamily="18" charset="0"/>
                <a:cs typeface="Calibri" panose="020F0502020204030204" pitchFamily="34" charset="0"/>
              </a:rPr>
              <a:t>Look out for upcoming education</a:t>
            </a:r>
          </a:p>
          <a:p>
            <a:pPr marL="344250" marR="0" lvl="1" indent="-171450">
              <a:spcBef>
                <a:spcPts val="0"/>
              </a:spcBef>
              <a:spcAft>
                <a:spcPts val="0"/>
              </a:spcAft>
              <a:buSzPts val="1000"/>
              <a:tabLst>
                <a:tab pos="457200" algn="l"/>
              </a:tabLst>
            </a:pPr>
            <a:r>
              <a:rPr lang="en-US" dirty="0">
                <a:solidFill>
                  <a:srgbClr val="000000"/>
                </a:solidFill>
                <a:effectLst/>
                <a:latin typeface="+mn-lt"/>
                <a:ea typeface="Times New Roman" panose="02020603050405020304" pitchFamily="18" charset="0"/>
                <a:cs typeface="Calibri" panose="020F0502020204030204" pitchFamily="34" charset="0"/>
              </a:rPr>
              <a:t>Get done early to get a head start</a:t>
            </a:r>
          </a:p>
          <a:p>
            <a:pPr marL="172800" marR="0" lvl="1" indent="0">
              <a:spcBef>
                <a:spcPts val="0"/>
              </a:spcBef>
              <a:spcAft>
                <a:spcPts val="0"/>
              </a:spcAft>
              <a:buSzPts val="1000"/>
              <a:buFont typeface="Symbol" pitchFamily="2" charset="2"/>
              <a:buNone/>
              <a:tabLst>
                <a:tab pos="457200" algn="l"/>
              </a:tabLst>
            </a:pPr>
            <a:endParaRPr lang="en-US" sz="1000" b="0" i="0" kern="1200" dirty="0">
              <a:solidFill>
                <a:srgbClr val="000000"/>
              </a:solidFill>
              <a:effectLst/>
              <a:latin typeface="+mn-lt"/>
              <a:ea typeface="Times New Roman" panose="02020603050405020304" pitchFamily="18" charset="0"/>
              <a:cs typeface="Calibri" panose="020F0502020204030204" pitchFamily="34" charset="0"/>
            </a:endParaRPr>
          </a:p>
          <a:p>
            <a:pPr marL="0" marR="0" lvl="0" indent="-292890">
              <a:spcBef>
                <a:spcPts val="0"/>
              </a:spcBef>
              <a:spcAft>
                <a:spcPts val="0"/>
              </a:spcAft>
              <a:buSzPts val="1000"/>
              <a:buFont typeface="Symbol" pitchFamily="2" charset="2"/>
              <a:buNone/>
              <a:tabLst>
                <a:tab pos="457200" algn="l"/>
              </a:tabLst>
            </a:pPr>
            <a:r>
              <a:rPr lang="en-US" sz="1000" b="1" i="0" kern="1200" dirty="0">
                <a:solidFill>
                  <a:srgbClr val="000000"/>
                </a:solidFill>
                <a:effectLst/>
                <a:latin typeface="+mn-lt"/>
                <a:ea typeface="Times New Roman" panose="02020603050405020304" pitchFamily="18" charset="0"/>
                <a:cs typeface="Calibri" panose="020F0502020204030204" pitchFamily="34" charset="0"/>
              </a:rPr>
              <a:t>Notes</a:t>
            </a:r>
            <a:r>
              <a:rPr lang="en-US" sz="1000" b="0" i="0" kern="1200" dirty="0">
                <a:solidFill>
                  <a:srgbClr val="000000"/>
                </a:solidFill>
                <a:effectLst/>
                <a:latin typeface="+mn-lt"/>
                <a:ea typeface="Times New Roman" panose="02020603050405020304" pitchFamily="18" charset="0"/>
                <a:cs typeface="Calibri" panose="020F0502020204030204" pitchFamily="34" charset="0"/>
              </a:rPr>
              <a:t>:</a:t>
            </a:r>
          </a:p>
          <a:p>
            <a:pPr marL="0" marR="0" lvl="0" indent="-292890">
              <a:spcBef>
                <a:spcPts val="0"/>
              </a:spcBef>
              <a:spcAft>
                <a:spcPts val="0"/>
              </a:spcAft>
              <a:buSzPts val="1000"/>
              <a:buFont typeface="Arial" panose="020B0604020202020204" pitchFamily="34" charset="0"/>
              <a:buChar char="•"/>
              <a:tabLst>
                <a:tab pos="457200" algn="l"/>
              </a:tabLst>
            </a:pPr>
            <a:r>
              <a:rPr lang="en-US" sz="1000" b="0" i="0" kern="1200" dirty="0">
                <a:solidFill>
                  <a:srgbClr val="000000"/>
                </a:solidFill>
                <a:effectLst/>
                <a:latin typeface="+mn-lt"/>
                <a:ea typeface="Times New Roman" panose="02020603050405020304" pitchFamily="18" charset="0"/>
                <a:cs typeface="Calibri" panose="020F0502020204030204" pitchFamily="34" charset="0"/>
              </a:rPr>
              <a:t>Sales kit - </a:t>
            </a:r>
            <a:r>
              <a:rPr lang="en-US" b="0" i="0" dirty="0">
                <a:solidFill>
                  <a:srgbClr val="333333"/>
                </a:solidFill>
                <a:effectLst/>
                <a:highlight>
                  <a:srgbClr val="FFFFFF"/>
                </a:highlight>
                <a:latin typeface="+mn-lt"/>
              </a:rPr>
              <a:t>https://</a:t>
            </a:r>
            <a:r>
              <a:rPr lang="en-US" b="0" i="0" dirty="0" err="1">
                <a:solidFill>
                  <a:srgbClr val="333333"/>
                </a:solidFill>
                <a:effectLst/>
                <a:highlight>
                  <a:srgbClr val="FFFFFF"/>
                </a:highlight>
                <a:latin typeface="+mn-lt"/>
              </a:rPr>
              <a:t>ibm.seismic.com</a:t>
            </a:r>
            <a:r>
              <a:rPr lang="en-US" b="0" i="0" dirty="0">
                <a:solidFill>
                  <a:srgbClr val="333333"/>
                </a:solidFill>
                <a:effectLst/>
                <a:highlight>
                  <a:srgbClr val="FFFFFF"/>
                </a:highlight>
                <a:latin typeface="+mn-lt"/>
              </a:rPr>
              <a:t>/Link/Content/DCJH7MbqmMBmG8MPFjm2jWWfjgbP</a:t>
            </a:r>
          </a:p>
          <a:p>
            <a:pPr marL="0" marR="0" lvl="0" indent="-292890">
              <a:spcBef>
                <a:spcPts val="0"/>
              </a:spcBef>
              <a:spcAft>
                <a:spcPts val="0"/>
              </a:spcAft>
              <a:buSzPts val="1000"/>
              <a:buFont typeface="Arial" panose="020B0604020202020204" pitchFamily="34" charset="0"/>
              <a:buChar char="•"/>
              <a:tabLst>
                <a:tab pos="457200" algn="l"/>
              </a:tabLst>
            </a:pPr>
            <a:r>
              <a:rPr lang="en-US" sz="1000" b="0" i="0" kern="1200" dirty="0">
                <a:solidFill>
                  <a:srgbClr val="333333"/>
                </a:solidFill>
                <a:effectLst/>
                <a:highlight>
                  <a:srgbClr val="FFFFFF"/>
                </a:highlight>
                <a:latin typeface="+mn-lt"/>
                <a:ea typeface="Times New Roman" panose="02020603050405020304" pitchFamily="18" charset="0"/>
                <a:cs typeface="Calibri" panose="020F0502020204030204" pitchFamily="34" charset="0"/>
              </a:rPr>
              <a:t>Link for AI Fundamentals - </a:t>
            </a:r>
            <a:r>
              <a:rPr lang="en-US" b="0" i="0" dirty="0">
                <a:solidFill>
                  <a:srgbClr val="161616"/>
                </a:solidFill>
                <a:effectLst/>
                <a:highlight>
                  <a:srgbClr val="F4F4F4"/>
                </a:highlight>
                <a:latin typeface="+mn-lt"/>
              </a:rPr>
              <a:t>https://</a:t>
            </a:r>
            <a:r>
              <a:rPr lang="en-US" b="0" i="0" dirty="0" err="1">
                <a:solidFill>
                  <a:srgbClr val="161616"/>
                </a:solidFill>
                <a:effectLst/>
                <a:highlight>
                  <a:srgbClr val="F4F4F4"/>
                </a:highlight>
                <a:latin typeface="+mn-lt"/>
              </a:rPr>
              <a:t>yourlearning.ibm.com</a:t>
            </a:r>
            <a:r>
              <a:rPr lang="en-US" b="0" i="0" dirty="0">
                <a:solidFill>
                  <a:srgbClr val="161616"/>
                </a:solidFill>
                <a:effectLst/>
                <a:highlight>
                  <a:srgbClr val="F4F4F4"/>
                </a:highlight>
                <a:latin typeface="+mn-lt"/>
              </a:rPr>
              <a:t>/activity/PLAN-402D037C5668?planIdFromParentTab=PLAN-AF3B8C30E8C1&amp;sectionIdFromParentTab=</a:t>
            </a:r>
            <a:r>
              <a:rPr lang="en-US" b="0" i="0" dirty="0" err="1">
                <a:solidFill>
                  <a:srgbClr val="161616"/>
                </a:solidFill>
                <a:effectLst/>
                <a:highlight>
                  <a:srgbClr val="F4F4F4"/>
                </a:highlight>
                <a:latin typeface="+mn-lt"/>
              </a:rPr>
              <a:t>SECTION-A&amp;planIdForChildTab</a:t>
            </a:r>
            <a:r>
              <a:rPr lang="en-US" b="0" i="0" dirty="0">
                <a:solidFill>
                  <a:srgbClr val="161616"/>
                </a:solidFill>
                <a:effectLst/>
                <a:highlight>
                  <a:srgbClr val="F4F4F4"/>
                </a:highlight>
                <a:latin typeface="+mn-lt"/>
              </a:rPr>
              <a:t>=PLAN-402D037C5668</a:t>
            </a:r>
          </a:p>
          <a:p>
            <a:pPr marL="0" marR="0" lvl="0" indent="-292890">
              <a:spcBef>
                <a:spcPts val="0"/>
              </a:spcBef>
              <a:spcAft>
                <a:spcPts val="0"/>
              </a:spcAft>
              <a:buSzPts val="1000"/>
              <a:buFont typeface="Arial" panose="020B0604020202020204" pitchFamily="34" charset="0"/>
              <a:buChar char="•"/>
              <a:tabLst>
                <a:tab pos="457200" algn="l"/>
              </a:tabLst>
            </a:pPr>
            <a:r>
              <a:rPr lang="en-US" sz="1000" b="0" i="0" kern="1200" dirty="0">
                <a:solidFill>
                  <a:srgbClr val="161616"/>
                </a:solidFill>
                <a:effectLst/>
                <a:highlight>
                  <a:srgbClr val="F4F4F4"/>
                </a:highlight>
                <a:latin typeface="+mn-lt"/>
                <a:ea typeface="Times New Roman" panose="02020603050405020304" pitchFamily="18" charset="0"/>
                <a:cs typeface="Calibri" panose="020F0502020204030204" pitchFamily="34" charset="0"/>
              </a:rPr>
              <a:t>Link for Watsonx L1 - </a:t>
            </a:r>
            <a:r>
              <a:rPr lang="en-US" b="0" i="0" dirty="0">
                <a:solidFill>
                  <a:srgbClr val="161616"/>
                </a:solidFill>
                <a:effectLst/>
                <a:highlight>
                  <a:srgbClr val="F4F4F4"/>
                </a:highlight>
                <a:latin typeface="+mn-lt"/>
              </a:rPr>
              <a:t>https://</a:t>
            </a:r>
            <a:r>
              <a:rPr lang="en-US" b="0" i="0" dirty="0" err="1">
                <a:solidFill>
                  <a:srgbClr val="161616"/>
                </a:solidFill>
                <a:effectLst/>
                <a:highlight>
                  <a:srgbClr val="F4F4F4"/>
                </a:highlight>
                <a:latin typeface="+mn-lt"/>
              </a:rPr>
              <a:t>yourlearning.ibm.com</a:t>
            </a:r>
            <a:r>
              <a:rPr lang="en-US" b="0" i="0" dirty="0">
                <a:solidFill>
                  <a:srgbClr val="161616"/>
                </a:solidFill>
                <a:effectLst/>
                <a:highlight>
                  <a:srgbClr val="F4F4F4"/>
                </a:highlight>
                <a:latin typeface="+mn-lt"/>
              </a:rPr>
              <a:t>/activity/PLAN-872FB6605CA8?planIdFromParentTab=PLAN-AF3B8C30E8C1&amp;sectionIdFromParentTab=</a:t>
            </a:r>
            <a:r>
              <a:rPr lang="en-US" b="0" i="0" dirty="0" err="1">
                <a:solidFill>
                  <a:srgbClr val="161616"/>
                </a:solidFill>
                <a:effectLst/>
                <a:highlight>
                  <a:srgbClr val="F4F4F4"/>
                </a:highlight>
                <a:latin typeface="+mn-lt"/>
              </a:rPr>
              <a:t>SECTION-A&amp;planIdForChildTab</a:t>
            </a:r>
            <a:r>
              <a:rPr lang="en-US" b="0" i="0" dirty="0">
                <a:solidFill>
                  <a:srgbClr val="161616"/>
                </a:solidFill>
                <a:effectLst/>
                <a:highlight>
                  <a:srgbClr val="F4F4F4"/>
                </a:highlight>
                <a:latin typeface="+mn-lt"/>
              </a:rPr>
              <a:t>=PLAN-872FB6605CA8</a:t>
            </a:r>
            <a:endParaRPr lang="en-US" sz="1000" b="0" i="0" kern="1200" dirty="0">
              <a:solidFill>
                <a:srgbClr val="000000"/>
              </a:solidFill>
              <a:effectLst/>
              <a:latin typeface="+mn-lt"/>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478461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This self-explanatory slide provides links to a variety of reference information on </a:t>
            </a:r>
            <a:r>
              <a:rPr lang="en-US" b="1" dirty="0"/>
              <a:t>watsonx </a:t>
            </a:r>
            <a:r>
              <a:rPr lang="en-US" dirty="0"/>
              <a:t>and </a:t>
            </a:r>
            <a:r>
              <a:rPr lang="en-US" b="1" dirty="0"/>
              <a:t>watsonx.ai</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a:p>
        </p:txBody>
      </p:sp>
    </p:spTree>
    <p:extLst>
      <p:ext uri="{BB962C8B-B14F-4D97-AF65-F5344CB8AC3E}">
        <p14:creationId xmlns:p14="http://schemas.microsoft.com/office/powerpoint/2010/main" val="19426986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This self-explanatory slide does not require speaker notes.</a:t>
            </a:r>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a:p>
        </p:txBody>
      </p:sp>
    </p:spTree>
    <p:extLst>
      <p:ext uri="{BB962C8B-B14F-4D97-AF65-F5344CB8AC3E}">
        <p14:creationId xmlns:p14="http://schemas.microsoft.com/office/powerpoint/2010/main" val="12700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lgn="l" defTabSz="2438400">
              <a:buSzPct val="100000"/>
              <a:buFont typeface="Arial" panose="020B0604020202020204" pitchFamily="34" charset="0"/>
              <a:buNone/>
            </a:pPr>
            <a:r>
              <a:rPr lang="en-US" sz="1000" dirty="0">
                <a:latin typeface="+mn-lt"/>
                <a:cs typeface="Arial" panose="020B0604020202020204" pitchFamily="34" charset="0"/>
              </a:rPr>
              <a:t>This self-explanatory slide shows that IBM is recognized as a leader in artificial intelligence (AI) in the marketplace according to top analysts such as International Data Corporation (IDC), Gartner, Inc., and Forrester Research.</a:t>
            </a:r>
          </a:p>
          <a:p>
            <a:pPr marL="0" indent="0" algn="l" defTabSz="2438400">
              <a:buSzPct val="100000"/>
              <a:buFont typeface="Arial" panose="020B0604020202020204" pitchFamily="34" charset="0"/>
              <a:buNone/>
            </a:pPr>
            <a:endParaRPr lang="en-US" sz="1000" dirty="0">
              <a:latin typeface="+mn-lt"/>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Sources: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latin typeface="+mn-lt"/>
              </a:rPr>
              <a:t>IDC </a:t>
            </a:r>
            <a:r>
              <a:rPr lang="en-US" dirty="0" err="1">
                <a:latin typeface="+mn-lt"/>
              </a:rPr>
              <a:t>Marketscape</a:t>
            </a:r>
            <a:r>
              <a:rPr lang="en-US" dirty="0">
                <a:latin typeface="+mn-lt"/>
              </a:rPr>
              <a:t>: Leader in Worldwide Machine Learning Operations Platforms 2022 Vendor Assessment</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3"/>
              </a:rPr>
              <a:t>https://www.ibm.com/account/reg/us-en/signup?formid=urx-51950</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Forrester Wave 2023: Data Management For Analytics: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4"/>
              </a:rPr>
              <a:t>https://www.ibm.com/blog/ibm-named-a-leader-in-the-forrester-wave-data-management-for-analytics-q1-2023</a:t>
            </a: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Forrester TEI for IBM Data Management: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5"/>
              </a:rPr>
              <a:t>https://www.ibm.com/downloads/cas/9X4AX5WK</a:t>
            </a: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latin typeface="+mn-lt"/>
                <a:ea typeface="IBM Plex Sans" charset="0"/>
                <a:cs typeface="Arial" panose="020B0604020202020204" pitchFamily="34" charset="0"/>
              </a:rPr>
              <a:t>Gartner MQ for Cloud AI Developer Services: </a:t>
            </a:r>
            <a:r>
              <a:rPr lang="en-US" dirty="0">
                <a:latin typeface="+mn-lt"/>
                <a:ea typeface="IBM Plex Sans" charset="0"/>
                <a:cs typeface="Arial" panose="020B0604020202020204" pitchFamily="34" charset="0"/>
                <a:hlinkClick r:id="rId6"/>
              </a:rPr>
              <a:t>https://www.gartner.com/document/4014812?ref=solrAll&amp;refval=367313295</a:t>
            </a:r>
            <a:r>
              <a:rPr lang="en-US" dirty="0">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Gartner MQ for Conversational AI: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7"/>
              </a:rPr>
              <a:t>https://www.gartner.com/document/4154599?ref=solrAll&amp;refval=367313557</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Gartner MQ for Insight Engines: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8"/>
              </a:rPr>
              <a:t>https://www.gartner.com/document/4022148?ref=solrAll&amp;refval=367313691</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a:p>
        </p:txBody>
      </p:sp>
    </p:spTree>
    <p:extLst>
      <p:ext uri="{BB962C8B-B14F-4D97-AF65-F5344CB8AC3E}">
        <p14:creationId xmlns:p14="http://schemas.microsoft.com/office/powerpoint/2010/main" val="49088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Generative AI represents the latest innovation in the long history of the artificial intelligence (AI) journey on data representations. It began with expert systems and early inference engines in the 1980s using symbolic representations of data. </a:t>
            </a:r>
          </a:p>
          <a:p>
            <a:endParaRPr lang="en-US" dirty="0">
              <a:latin typeface="+mn-lt"/>
            </a:endParaRPr>
          </a:p>
          <a:p>
            <a:pPr marL="0" indent="0">
              <a:buFont typeface="Arial" panose="020B0604020202020204" pitchFamily="34" charset="0"/>
              <a:buNone/>
            </a:pPr>
            <a:r>
              <a:rPr lang="en-US" dirty="0">
                <a:latin typeface="+mn-lt"/>
              </a:rPr>
              <a:t>The modern era of AI and machine learning (ML) began in the 1980s and culminated in deep learning in the later part of the 2010s. These models required a massive amount of labeled data to train. The resulting models were targeted for specific tasks and while these models could be successful, they were expensive (finding and labelling sufficient data) and not easily transferrable to other tasks not initially thought about when model training began. Solving different tasks (even though they may be related) required another set of labeled data and retraining. Such task-specific learning models were not </a:t>
            </a:r>
            <a:r>
              <a:rPr lang="en-US" b="0" dirty="0">
                <a:latin typeface="+mn-lt"/>
              </a:rPr>
              <a:t>scalable and became expensive</a:t>
            </a:r>
            <a:r>
              <a:rPr lang="en-US" dirty="0">
                <a:latin typeface="+mn-lt"/>
              </a:rPr>
              <a:t>. This is analogous to training an intern to understand and interpret legal documents versus medical content. These industries have different vocabularies, ways of thinking, and ways to resolve gray areas, among other differences. </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dirty="0">
                <a:latin typeface="+mn-lt"/>
              </a:rPr>
              <a:t>New ideas, innovation, and new techniques began to emerge in the late 2010s to provide the next leap in AI modelling – foundation models and generative AI. Unlike the traditional ML and AI models, foundation models are trained on massive but unlabeled data sets and use self-supervised learning. Foundation models have a much broader base (foundation). Today, Large Language Models (LLMs, a type of foundation model) have proven to be very useful, especially in initial applications for areas in natural language processing (NLP) tasks.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Tree>
    <p:extLst>
      <p:ext uri="{BB962C8B-B14F-4D97-AF65-F5344CB8AC3E}">
        <p14:creationId xmlns:p14="http://schemas.microsoft.com/office/powerpoint/2010/main" val="18475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 speed, scope, and scale of generative AI impact is unprecedented. ChatGPT burst into the public landscape in November 2022 and within 1 week had 1 million users and passed the 100 million users mark in only 2 months. In comparison, it took much longer for almost (if not all) any popular social media platform to reach the 1 million mark as shown in the diagram on the left slide of this slide.</a:t>
            </a:r>
          </a:p>
          <a:p>
            <a:endParaRPr lang="en-US" dirty="0">
              <a:latin typeface="+mn-lt"/>
            </a:endParaRPr>
          </a:p>
          <a:p>
            <a:r>
              <a:rPr lang="en-US" dirty="0">
                <a:latin typeface="+mn-lt"/>
              </a:rPr>
              <a:t>ChatGPT’s impact is raising public awareness of the huge potential and capabilities of generative AI. However, the impact is not just for the public sector. Goldman Sachs notes that generative AI could raise global gross domestic product (GDP) by 7% within 10 years. The IBM Institute for Business Value (IBV) Future Trends Research survey noted that </a:t>
            </a:r>
            <a:r>
              <a:rPr lang="en-US" i="0" dirty="0">
                <a:latin typeface="+mn-lt"/>
                <a:ea typeface="IBM Plex Sans" charset="0"/>
                <a:cs typeface="IBM Plex Sans" charset="0"/>
              </a:rPr>
              <a:t>executives expect </a:t>
            </a:r>
            <a:r>
              <a:rPr lang="en-US" b="0" i="0" dirty="0">
                <a:latin typeface="+mn-lt"/>
              </a:rPr>
              <a:t>48%</a:t>
            </a:r>
            <a:r>
              <a:rPr lang="en-US" b="1" i="0" dirty="0">
                <a:latin typeface="+mn-lt"/>
              </a:rPr>
              <a:t> </a:t>
            </a:r>
            <a:r>
              <a:rPr lang="en-US" i="0" dirty="0">
                <a:latin typeface="+mn-lt"/>
                <a:ea typeface="IBM Plex Sans" charset="0"/>
                <a:cs typeface="IBM Plex Sans" charset="0"/>
              </a:rPr>
              <a:t>of their employees to use generative AI to augment tasks within the next year (2024) alone.</a:t>
            </a:r>
            <a:endParaRPr lang="en-US" i="0" dirty="0">
              <a:latin typeface="+mn-lt"/>
            </a:endParaRPr>
          </a:p>
          <a:p>
            <a:endParaRPr lang="en-US" b="0" dirty="0">
              <a:latin typeface="+mn-lt"/>
            </a:endParaRPr>
          </a:p>
          <a:p>
            <a:r>
              <a:rPr lang="en-US" b="0" dirty="0">
                <a:latin typeface="+mn-lt"/>
              </a:rPr>
              <a:t>IBM aims to provide an artificial intelligence (AI) platform whereby enterprises can unleash the power of generative AI in a safe, customizable, responsible, and explainable manner that is controlled and owned by clients instead of a general-purpose “black box.”</a:t>
            </a:r>
          </a:p>
          <a:p>
            <a:pPr marR="0">
              <a:lnSpc>
                <a:spcPct val="107000"/>
              </a:lnSpc>
              <a:spcBef>
                <a:spcPts val="0"/>
              </a:spcBef>
              <a:spcAft>
                <a:spcPts val="0"/>
              </a:spcAft>
            </a:pPr>
            <a:endParaRPr lang="en-US" dirty="0">
              <a:effectLst/>
              <a:latin typeface="+mn-lt"/>
              <a:ea typeface="Calibri" panose="020F0502020204030204" pitchFamily="34" charset="0"/>
              <a:cs typeface="Times New Roman" panose="02020603050405020304" pitchFamily="18" charset="0"/>
            </a:endParaRPr>
          </a:p>
          <a:p>
            <a:r>
              <a:rPr lang="en-US" b="1" dirty="0">
                <a:latin typeface="+mn-lt"/>
              </a:rPr>
              <a:t>Sources:</a:t>
            </a:r>
          </a:p>
          <a:p>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latin typeface="+mn-lt"/>
              </a:rPr>
              <a:t>Goldman Sachs article – “Generative AI could raise global GDP by 7%”: </a:t>
            </a:r>
            <a:r>
              <a:rPr lang="en-US" dirty="0">
                <a:latin typeface="+mn-lt"/>
                <a:hlinkClick r:id="rId3"/>
              </a:rPr>
              <a:t>https://www.goldmansachs.com/insights/pages/generative-ai-could-raise-global-gdp-by-7-percent.html</a:t>
            </a:r>
            <a:br>
              <a:rPr lang="en-US" dirty="0">
                <a:latin typeface="+mn-lt"/>
              </a:rPr>
            </a:br>
            <a:endParaRPr lang="en-US" dirty="0">
              <a:latin typeface="+mn-lt"/>
            </a:endParaRPr>
          </a:p>
          <a:p>
            <a:pPr marL="171450" indent="-171450">
              <a:buFont typeface="Arial" panose="020B0604020202020204" pitchFamily="34" charset="0"/>
              <a:buChar char="•"/>
            </a:pPr>
            <a:r>
              <a:rPr lang="en-US" dirty="0">
                <a:latin typeface="+mn-lt"/>
              </a:rPr>
              <a:t>BCG, Generative AI: </a:t>
            </a:r>
            <a:r>
              <a:rPr lang="en-US" dirty="0">
                <a:latin typeface="+mn-lt"/>
                <a:ea typeface="IBM Plex Sans" charset="0"/>
                <a:cs typeface="IBM Plex Sans" charset="0"/>
                <a:hlinkClick r:id="rId4"/>
              </a:rPr>
              <a:t>https://www.bcg.com/x/artificial-intelligence/generative-ai</a:t>
            </a:r>
            <a:br>
              <a:rPr lang="en-US" dirty="0">
                <a:latin typeface="+mn-lt"/>
                <a:ea typeface="IBM Plex Sans" charset="0"/>
                <a:cs typeface="IBM Plex Sans" charset="0"/>
              </a:rPr>
            </a:br>
            <a:endParaRPr lang="en-US" sz="1000" dirty="0">
              <a:solidFill>
                <a:schemeClr val="bg1"/>
              </a:solidFill>
              <a:latin typeface="+mn-lt"/>
              <a:ea typeface="IBM Plex Sans" charset="0"/>
              <a:cs typeface="IBM Plex Sans" charset="0"/>
            </a:endParaRPr>
          </a:p>
          <a:p>
            <a:pPr marL="171450" indent="-171450">
              <a:buFont typeface="Arial" panose="020B0604020202020204" pitchFamily="34" charset="0"/>
              <a:buChar char="•"/>
            </a:pPr>
            <a:r>
              <a:rPr lang="en-US" sz="1000" dirty="0">
                <a:latin typeface="+mn-lt"/>
                <a:ea typeface="IBM Plex Sans" charset="0"/>
                <a:cs typeface="IBM Plex Sans" charset="0"/>
              </a:rPr>
              <a:t>IBV Tech-led disruptions are accelerating, driven by Generative AI: </a:t>
            </a:r>
            <a:r>
              <a:rPr lang="en-US" sz="1000" dirty="0">
                <a:solidFill>
                  <a:schemeClr val="tx1">
                    <a:lumMod val="50000"/>
                    <a:lumOff val="50000"/>
                  </a:schemeClr>
                </a:solidFill>
                <a:latin typeface="+mn-lt"/>
                <a:ea typeface="IBM Plex Sans" charset="0"/>
                <a:cs typeface="IBM Plex Sans" charset="0"/>
                <a:hlinkClick r:id="rId5"/>
              </a:rPr>
              <a:t>https://www.ibm.com/thought-leadership/institute-business-value/en-us/report/seven-bets/generative-ai</a:t>
            </a:r>
            <a:r>
              <a:rPr lang="en-US" sz="1000" dirty="0">
                <a:solidFill>
                  <a:schemeClr val="tx1">
                    <a:lumMod val="50000"/>
                    <a:lumOff val="50000"/>
                  </a:schemeClr>
                </a:solidFill>
                <a:latin typeface="+mn-lt"/>
                <a:ea typeface="IBM Plex Sans" charset="0"/>
                <a:cs typeface="IBM Plex Sans" charset="0"/>
              </a:rPr>
              <a:t> </a:t>
            </a:r>
          </a:p>
          <a:p>
            <a:pPr marL="171450" indent="-171450">
              <a:buFont typeface="Arial" panose="020B0604020202020204" pitchFamily="34" charset="0"/>
              <a:buChar char="•"/>
            </a:pPr>
            <a:endParaRPr lang="en-US" dirty="0">
              <a:latin typeface="+mn-lt"/>
              <a:ea typeface="IBM Plex Sans" charset="0"/>
              <a:cs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Tree>
    <p:extLst>
      <p:ext uri="{BB962C8B-B14F-4D97-AF65-F5344CB8AC3E}">
        <p14:creationId xmlns:p14="http://schemas.microsoft.com/office/powerpoint/2010/main" val="148935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Why are foundation models so powerful? At a high level</a:t>
            </a:r>
          </a:p>
          <a:p>
            <a:endParaRPr lang="en-US" dirty="0">
              <a:latin typeface="+mn-lt"/>
            </a:endParaRPr>
          </a:p>
          <a:p>
            <a:pPr marL="171450" indent="-171450">
              <a:buFont typeface="Arial" panose="020B0604020202020204" pitchFamily="34" charset="0"/>
              <a:buChar char="•"/>
            </a:pPr>
            <a:r>
              <a:rPr lang="en-US" dirty="0">
                <a:latin typeface="+mn-lt"/>
              </a:rPr>
              <a:t>Foundation models are pre-trained. Unlike other machine learning (ML) models that clients will have to train (providing labeled data, working in an iterative process, monitoring, deploying, and maintaining), foundation models come pre-trained with huge and different unlabeled datasets. Clients can use them as is.</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Foundation models can be further tuned with small sets of labeled data for downstream tasks for which they were not built for.</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Foundation models are not specific to any tasks and can be used to apply to many tasks such as generating code snippets, answering questions from legal, medical, architectural, procedural, analyzing sentiments, and many more. Foundation models are quite good “as-is” and require much less additional data to provide additional refinements to better support specific tasks.</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dirty="0">
                <a:latin typeface="+mn-lt"/>
              </a:rPr>
              <a:t>The most typical tasks today are natural language processing (NLP) tasks. The types of foundation models for these language-related tasks and data are called large language models (LLMs). Note that LLM is more than how humans communicate; for example, programming languages also fall into the domain of LLM. ChatGPT is based on a LLM. </a:t>
            </a:r>
          </a:p>
          <a:p>
            <a:pPr marL="171450" indent="-171450">
              <a:buFont typeface="Arial" panose="020B0604020202020204" pitchFamily="34" charset="0"/>
              <a:buChar char="•"/>
            </a:pPr>
            <a:endParaRPr lang="en-US" dirty="0">
              <a:latin typeface="+mn-lt"/>
            </a:endParaRPr>
          </a:p>
          <a:p>
            <a:pPr marL="0" indent="0">
              <a:buFont typeface="Arial" panose="020B0604020202020204" pitchFamily="34" charset="0"/>
              <a:buNone/>
            </a:pPr>
            <a:r>
              <a:rPr lang="en-US" dirty="0">
                <a:latin typeface="+mn-lt"/>
              </a:rPr>
              <a:t>The strength of foundation models is that they are generally quite capable (as is) and are easily adapted to perform specific tasks with a fraction of the training required to build a task-specific traditional AI model.</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Tree>
    <p:extLst>
      <p:ext uri="{BB962C8B-B14F-4D97-AF65-F5344CB8AC3E}">
        <p14:creationId xmlns:p14="http://schemas.microsoft.com/office/powerpoint/2010/main" val="3262616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Foundation models can easily be adapted to take over downstream tasks for which they were not originally built for using labeled data. </a:t>
            </a:r>
          </a:p>
          <a:p>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In the simplest form, a foundation model platform </a:t>
            </a:r>
            <a:r>
              <a:rPr lang="en-US" i="1" dirty="0">
                <a:latin typeface="+mn-lt"/>
              </a:rPr>
              <a:t>knows </a:t>
            </a:r>
            <a:r>
              <a:rPr lang="en-US" i="0" dirty="0">
                <a:latin typeface="+mn-lt"/>
              </a:rPr>
              <a:t>sufficient general knowledge to be able to generate meaningful responses to various tasks (translation, summarization, finding answers). Given a sufficiently large set of training data (without the expensive labeling), a foundation model can usually perform quite well at specific tasks. A foundation model</a:t>
            </a:r>
            <a:r>
              <a:rPr lang="en-US" dirty="0">
                <a:latin typeface="+mn-lt"/>
              </a:rPr>
              <a:t> platform provides a prompt mechanism where users can input some text and generate a response. The foundation model will take the input and generate the desired output.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Users can also provide task-specific fine-tuning (with data and input specific to the task). Foundation models can then be easily adapted to create the appropriate task model (for extraction, summarization, or to find answers to general questions). Foundation models require a small (much smaller than traditional AI) set of labeled data to fine-tune for specific tasks, and they can easily be adapted for many different tasks with much less effort than traditional AI.</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Enterprise clients will likely want to adapt foundation models to their specific use. Successful vendors provide ease of fine-tuning for their foundation models.</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Tree>
    <p:extLst>
      <p:ext uri="{BB962C8B-B14F-4D97-AF65-F5344CB8AC3E}">
        <p14:creationId xmlns:p14="http://schemas.microsoft.com/office/powerpoint/2010/main" val="39794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mailto:felix@ca.ibm.com" TargetMode="External"/><Relationship Id="rId4" Type="http://schemas.openxmlformats.org/officeDocument/2006/relationships/hyperlink" Target="mailto:jnridell@us.ib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4.xml"/><Relationship Id="rId5" Type="http://schemas.microsoft.com/office/2007/relationships/hdphoto" Target="../media/hdphoto1.wdp"/><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products/watson-assistant"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hyperlink" Target="https://ibm.seismic.com/Link/Content/DCM9h4qhBCmX2GHWWPVf6DWQj68j" TargetMode="External"/><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8.xml"/><Relationship Id="rId1" Type="http://schemas.openxmlformats.org/officeDocument/2006/relationships/slideLayout" Target="../slideLayouts/slideLayout44.xml"/><Relationship Id="rId4" Type="http://schemas.openxmlformats.org/officeDocument/2006/relationships/image" Target="../media/image570.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8" Type="http://schemas.openxmlformats.org/officeDocument/2006/relationships/hyperlink" Target="https://w3.ibm.com/#/people/4G1257897" TargetMode="External"/><Relationship Id="rId13" Type="http://schemas.openxmlformats.org/officeDocument/2006/relationships/hyperlink" Target="https://ibm.seismic.com/Link/Content/DC28j7HmTC7VbG2JXW6WQJb9h4m3" TargetMode="External"/><Relationship Id="rId3" Type="http://schemas.openxmlformats.org/officeDocument/2006/relationships/hyperlink" Target="https://ibm.seismic.com/Link/Content/DCPCWDFbJDJbc8hFBc63B84WRXb8" TargetMode="External"/><Relationship Id="rId7" Type="http://schemas.openxmlformats.org/officeDocument/2006/relationships/hyperlink" Target="https://w3.ibm.com/#/people/5D4672897" TargetMode="External"/><Relationship Id="rId12" Type="http://schemas.openxmlformats.org/officeDocument/2006/relationships/hyperlink" Target="https://ibm.seismic.com/Link/Content/DCJmjQ72TQGVGGCGWpRPpV74MFQG"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https://w3.ibm.com/#/people/5A8227897" TargetMode="External"/><Relationship Id="rId11" Type="http://schemas.openxmlformats.org/officeDocument/2006/relationships/hyperlink" Target="https://ibm.biz/ask-expert-labs" TargetMode="External"/><Relationship Id="rId5" Type="http://schemas.openxmlformats.org/officeDocument/2006/relationships/hyperlink" Target="https://w3.ibm.com/#/people/5J0951897" TargetMode="External"/><Relationship Id="rId10" Type="http://schemas.openxmlformats.org/officeDocument/2006/relationships/hyperlink" Target="https://clientresourcelocator.wdc1a.cirrus.ibm.com/" TargetMode="External"/><Relationship Id="rId4" Type="http://schemas.openxmlformats.org/officeDocument/2006/relationships/hyperlink" Target="https://w3.ibm.com/#/people/L11906897" TargetMode="External"/><Relationship Id="rId9" Type="http://schemas.openxmlformats.org/officeDocument/2006/relationships/hyperlink" Target="https://w3.ibm.com/#/people/985772756"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hyperlink" Target="https://www.ibm.biz/grow-my-deal" TargetMode="External"/><Relationship Id="rId5" Type="http://schemas.openxmlformats.org/officeDocument/2006/relationships/hyperlink" Target="https://ibm.seismic.com/Link/Content/DC28j7HmTC7VbG2JXW6WQJb9h4m3" TargetMode="External"/><Relationship Id="rId4" Type="http://schemas.openxmlformats.org/officeDocument/2006/relationships/hyperlink" Target="https://ibm.seismic.com/Link/Content/DCJmjQ72TQGVGGCGWpRPpV74MFQ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8" Type="http://schemas.openxmlformats.org/officeDocument/2006/relationships/hyperlink" Target="https://w3.ibm.com/w3publisher/ai-for-business/generative-ai-pov" TargetMode="External"/><Relationship Id="rId3" Type="http://schemas.openxmlformats.org/officeDocument/2006/relationships/slideLayout" Target="../slideLayouts/slideLayout44.xml"/><Relationship Id="rId7" Type="http://schemas.openxmlformats.org/officeDocument/2006/relationships/hyperlink" Target="https://ibm.seismic.com/Link/Content/DCJH7MbqmMBmG8MPFjm2jWWfjgbP"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7.png"/><Relationship Id="rId11" Type="http://schemas.openxmlformats.org/officeDocument/2006/relationships/hyperlink" Target="https://yourlearning.ibm.com/activity/PLAN-402D037C5668" TargetMode="External"/><Relationship Id="rId5" Type="http://schemas.openxmlformats.org/officeDocument/2006/relationships/image" Target="../media/image66.png"/><Relationship Id="rId10" Type="http://schemas.openxmlformats.org/officeDocument/2006/relationships/hyperlink" Target="https://ibm.biz/watsonx-pilot" TargetMode="External"/><Relationship Id="rId4" Type="http://schemas.openxmlformats.org/officeDocument/2006/relationships/notesSlide" Target="../notesSlides/notesSlide43.xml"/><Relationship Id="rId9" Type="http://schemas.openxmlformats.org/officeDocument/2006/relationships/hyperlink" Target="https://mediacenter.ibm.com/media/Meet+watsonx.ai/1_gs9c9o1w"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hyperlink" Target="https://ibm.seismic.com/app?ContentId=36271459-fac3-49a4-b7b3-f1f9c1458f9f#/doccenter/861ea1fd-99e0-44d7-9135-85412e5c28d1/doc/%252Fdd3359e5f7-a856-a91b-7688-41024b2ac637%252FdfNTY4NmVhOWItY2RkNS04ZWY3LTZkNzItZTQwZjczMWUyMjk1%252CPT0%253D%252CRGF0YSBhbmQgQUk%253D%252FdfOthers%252FdfOTRiYmU4NTQtNWY4NC03Y2QyLWZjYWUtOGIxYmFmZjkyZThk%252CPT0%253D%252CU2FsZXMga2l0%252Flf545226d6-0552-4fa9-a927-ed73a64da011/grid/" TargetMode="External"/><Relationship Id="rId18" Type="http://schemas.openxmlformats.org/officeDocument/2006/relationships/hyperlink" Target="https://w3.ibm.com/w3publisher/watsonx-updates" TargetMode="External"/><Relationship Id="rId26" Type="http://schemas.openxmlformats.org/officeDocument/2006/relationships/hyperlink" Target="https://ibm.seismic.com/app?ContentId=320eff22-66dd-4a2a-9748-193674559969#/doccenter/861ea1fd-99e0-44d7-9135-85412e5c28d1/doc/%252Fdd3359e5f7-a856-a91b-7688-41024b2ac637%252FdfNTY4NmVhOWItY2RkNS04ZWY3LTZkNzItZTQwZjczMWUyMjk1%252CPT0%253D%252CQ3Jvc3MgQnJhbmQ%253D%252FdfOthers%252FdfOTRiYmU4NTQtNWY4NC03Y2QyLWZjYWUtOGIxYmFmZjkyZThk%252CPT0%253D%252CU2VsbGVyIGVuYWJsZW1lbnQ%253D%252Flf2e12fd7d-9fe7-4758-8d1f-864386fbdc2c/grid/" TargetMode="External"/><Relationship Id="rId3" Type="http://schemas.openxmlformats.org/officeDocument/2006/relationships/image" Target="../media/image68.png"/><Relationship Id="rId21" Type="http://schemas.openxmlformats.org/officeDocument/2006/relationships/hyperlink" Target="http://www.ibm.com/watson" TargetMode="External"/><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hyperlink" Target="https://w3.ibm.com/w3publisher/watsonx/blogs/89085b20-f2fc-11ed-af3e-4710b95d811d" TargetMode="External"/><Relationship Id="rId25" Type="http://schemas.openxmlformats.org/officeDocument/2006/relationships/hyperlink" Target="http://www.ibm.com/products/watsonx-governance" TargetMode="External"/><Relationship Id="rId2" Type="http://schemas.openxmlformats.org/officeDocument/2006/relationships/notesSlide" Target="../notesSlides/notesSlide44.xml"/><Relationship Id="rId16" Type="http://schemas.openxmlformats.org/officeDocument/2006/relationships/hyperlink" Target="https://ibm.seismic.com/app?ContentId=c8ff8d7e-5b52-4654-8525-210b9581e176#/doccenter/861ea1fd-99e0-44d7-9135-85412e5c28d1/doc/%252Fdd3359e5f7-a856-a91b-7688-41024b2ac637%252FdfNTY4NmVhOWItY2RkNS04ZWY3LTZkNzItZTQwZjczMWUyMjk1%252CPT0%253D%252CRGF0YSBhbmQgQUk%253D%252FdfOthers%252FdfOTRiYmU4NTQtNWY4NC03Y2QyLWZjYWUtOGIxYmFmZjkyZThk%252CPT0%253D%252CU2FsZXMga2l0%252Flfad66b414-f0cf-4071-81ac-21d1badef15b/grid/" TargetMode="External"/><Relationship Id="rId20" Type="http://schemas.openxmlformats.org/officeDocument/2006/relationships/hyperlink" Target="https://w3.ibm.com/w3publisher/behind-the-news/watsonx" TargetMode="External"/><Relationship Id="rId29" Type="http://schemas.openxmlformats.org/officeDocument/2006/relationships/hyperlink" Target="https://ibm.biz/watsonx-ai-preview" TargetMode="External"/><Relationship Id="rId1" Type="http://schemas.openxmlformats.org/officeDocument/2006/relationships/slideLayout" Target="../slideLayouts/slideLayout44.xml"/><Relationship Id="rId6" Type="http://schemas.openxmlformats.org/officeDocument/2006/relationships/image" Target="../media/image71.svg"/><Relationship Id="rId11" Type="http://schemas.openxmlformats.org/officeDocument/2006/relationships/image" Target="../media/image76.gif"/><Relationship Id="rId24" Type="http://schemas.openxmlformats.org/officeDocument/2006/relationships/hyperlink" Target="http://www.ibm.com/products/watsonx-data" TargetMode="External"/><Relationship Id="rId5" Type="http://schemas.openxmlformats.org/officeDocument/2006/relationships/image" Target="../media/image70.png"/><Relationship Id="rId15" Type="http://schemas.openxmlformats.org/officeDocument/2006/relationships/hyperlink" Target="https://ibm.seismic.com/app?ContentId=4a9491b5-7421-4814-84c8-2cec5a3b8402#/doccenter/861ea1fd-99e0-44d7-9135-85412e5c28d1/doc/%252Fdd3359e5f7-a856-a91b-7688-41024b2ac637%252FdfNTY4NmVhOWItY2RkNS04ZWY3LTZkNzItZTQwZjczMWUyMjk1%252CPT0%253D%252CRGF0YSBhbmQgQUk%253D%252FdfOthers%252FdfOTRiYmU4NTQtNWY4NC03Y2QyLWZjYWUtOGIxYmFmZjkyZThk%252CPT0%253D%252CU2FsZXMga2l0%252Flf84525656-35c6-4779-8a5d-7b30dcee2fa2/grid/" TargetMode="External"/><Relationship Id="rId23" Type="http://schemas.openxmlformats.org/officeDocument/2006/relationships/hyperlink" Target="http://www.ibm.com/products/watsonx-ai" TargetMode="External"/><Relationship Id="rId28" Type="http://schemas.openxmlformats.org/officeDocument/2006/relationships/hyperlink" Target="https://ec.yourlearning.ibm.com/w3/meeting/10365207" TargetMode="External"/><Relationship Id="rId10" Type="http://schemas.openxmlformats.org/officeDocument/2006/relationships/image" Target="../media/image75.svg"/><Relationship Id="rId19" Type="http://schemas.openxmlformats.org/officeDocument/2006/relationships/hyperlink" Target="https://w3.ibm.com/w3publisher/ibmsaleszone/expertise/ai-for-business" TargetMode="External"/><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hyperlink" Target="https://ibm.seismic.com/app?ContentId=7f7b6631-07a7-4349-a07c-ebf8d6e79ab2#/doccenter/861ea1fd-99e0-44d7-9135-85412e5c28d1/doc/%252Fdd3359e5f7-a856-a91b-7688-41024b2ac637%252FdfNTY4NmVhOWItY2RkNS04ZWY3LTZkNzItZTQwZjczMWUyMjk1%252CPT0%253D%252CRGF0YSBhbmQgQUk%253D%252FdfOthers%252FdfOTRiYmU4NTQtNWY4NC03Y2QyLWZjYWUtOGIxYmFmZjkyZThk%252CPT0%253D%252CU2FsZXMga2l0%252Flf81261ed0-fff8-4bd7-82e3-c67542578732/grid/" TargetMode="External"/><Relationship Id="rId22" Type="http://schemas.openxmlformats.org/officeDocument/2006/relationships/hyperlink" Target="http://www.ibm.com/watsonx" TargetMode="External"/><Relationship Id="rId27" Type="http://schemas.openxmlformats.org/officeDocument/2006/relationships/hyperlink" Target="https://ec.yourlearning.ibm.com/w3/series/10346620?layout=grid" TargetMode="External"/><Relationship Id="rId30" Type="http://schemas.openxmlformats.org/officeDocument/2006/relationships/hyperlink" Target="https://bam.res.ibm.com/"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mollusk, appliance, dryer&#10;&#10;Description automatically generated">
            <a:extLst>
              <a:ext uri="{FF2B5EF4-FFF2-40B4-BE49-F238E27FC236}">
                <a16:creationId xmlns:a16="http://schemas.microsoft.com/office/drawing/2014/main" id="{FA094777-6DB6-0AD1-619D-5866CA81F1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926" t="16598" r="28271" b="16598"/>
          <a:stretch/>
        </p:blipFill>
        <p:spPr>
          <a:xfrm>
            <a:off x="0" y="0"/>
            <a:ext cx="24384003" cy="13716000"/>
          </a:xfrm>
          <a:prstGeom prst="rect">
            <a:avLst/>
          </a:prstGeom>
        </p:spPr>
      </p:pic>
      <p:sp>
        <p:nvSpPr>
          <p:cNvPr id="3" name="Title 2">
            <a:extLst>
              <a:ext uri="{FF2B5EF4-FFF2-40B4-BE49-F238E27FC236}">
                <a16:creationId xmlns:a16="http://schemas.microsoft.com/office/drawing/2014/main" id="{7F3D7DD8-1923-A305-D989-C4ED2C3A59C2}"/>
              </a:ext>
            </a:extLst>
          </p:cNvPr>
          <p:cNvSpPr>
            <a:spLocks noGrp="1"/>
          </p:cNvSpPr>
          <p:nvPr>
            <p:ph type="title"/>
          </p:nvPr>
        </p:nvSpPr>
        <p:spPr>
          <a:xfrm>
            <a:off x="576072" y="577850"/>
            <a:ext cx="10101072" cy="12395200"/>
          </a:xfrm>
        </p:spPr>
        <p:txBody>
          <a:bodyPr/>
          <a:lstStyle/>
          <a:p>
            <a:r>
              <a:rPr lang="en-US" sz="6400" b="1" dirty="0">
                <a:latin typeface="IBM Plex Sans SmBld" panose="020B0503050203000203" pitchFamily="34" charset="0"/>
              </a:rPr>
              <a:t>watson</a:t>
            </a:r>
            <a:r>
              <a:rPr lang="en-US" sz="6400" b="1" dirty="0">
                <a:solidFill>
                  <a:srgbClr val="0D62FE"/>
                </a:solidFill>
                <a:latin typeface="IBM Plex Sans SmBld" panose="020B0503050203000203" pitchFamily="34" charset="0"/>
              </a:rPr>
              <a:t>x</a:t>
            </a:r>
            <a:r>
              <a:rPr lang="en-US" sz="6400" b="1" dirty="0">
                <a:latin typeface="IBM Plex Sans SmBld" panose="020B0503050203000203" pitchFamily="34" charset="0"/>
              </a:rPr>
              <a:t>.ai</a:t>
            </a:r>
            <a:br>
              <a:rPr lang="en-US" dirty="0"/>
            </a:br>
            <a:br>
              <a:rPr lang="en-US" dirty="0"/>
            </a:br>
            <a:br>
              <a:rPr lang="en-US" dirty="0"/>
            </a:br>
            <a:r>
              <a:rPr lang="en-US" sz="2800" dirty="0"/>
              <a:t>Seller presentation</a:t>
            </a:r>
            <a:br>
              <a:rPr lang="en-US" sz="2800" dirty="0"/>
            </a:br>
            <a:br>
              <a:rPr lang="en-US" sz="2800" dirty="0"/>
            </a:br>
            <a:br>
              <a:rPr lang="en-US" sz="2800" dirty="0"/>
            </a:br>
            <a:r>
              <a:rPr lang="en-US" sz="2800" dirty="0"/>
              <a:t>Jessica </a:t>
            </a:r>
            <a:r>
              <a:rPr lang="en-US" sz="2800" dirty="0" err="1"/>
              <a:t>Ridella</a:t>
            </a:r>
            <a:br>
              <a:rPr lang="en-US" sz="2800" dirty="0"/>
            </a:br>
            <a:r>
              <a:rPr lang="en-US" sz="2800" dirty="0">
                <a:hlinkClick r:id="rId4"/>
              </a:rPr>
              <a:t>jnridell@us.ibm.com</a:t>
            </a:r>
            <a:br>
              <a:rPr lang="en-US" sz="2800" dirty="0"/>
            </a:br>
            <a:r>
              <a:rPr lang="en-US" sz="2800" dirty="0"/>
              <a:t>World Wide Sales Lead for </a:t>
            </a:r>
            <a:r>
              <a:rPr lang="en-US" sz="2800" b="1" dirty="0"/>
              <a:t>watsonx.ai</a:t>
            </a:r>
            <a:br>
              <a:rPr lang="en-US" sz="2800" dirty="0"/>
            </a:br>
            <a:br>
              <a:rPr lang="en-US" sz="2800" dirty="0"/>
            </a:br>
            <a:br>
              <a:rPr lang="en-US" sz="2800" dirty="0"/>
            </a:br>
            <a:r>
              <a:rPr lang="en-US" sz="2800" dirty="0"/>
              <a:t>Felix Lee</a:t>
            </a:r>
            <a:br>
              <a:rPr lang="en-US" sz="2800" dirty="0"/>
            </a:br>
            <a:r>
              <a:rPr lang="en-US" sz="2800" dirty="0">
                <a:hlinkClick r:id="rId5"/>
              </a:rPr>
              <a:t>felix@ca.ibm.com</a:t>
            </a:r>
            <a:br>
              <a:rPr lang="en-US" sz="2800" dirty="0"/>
            </a:br>
            <a:r>
              <a:rPr lang="en-US" sz="2800" dirty="0"/>
              <a:t>Principal, Learning Content Development</a:t>
            </a:r>
            <a:br>
              <a:rPr lang="en-US" sz="2800" dirty="0"/>
            </a:br>
            <a:r>
              <a:rPr lang="en-US" sz="2800" dirty="0"/>
              <a:t>AI and Data</a:t>
            </a:r>
            <a:br>
              <a:rPr lang="en-US" sz="2800" dirty="0"/>
            </a:br>
            <a:br>
              <a:rPr lang="en-US" sz="2800" dirty="0"/>
            </a:br>
            <a:r>
              <a:rPr lang="en-US" sz="2800" dirty="0"/>
              <a:t>Anshupriya Srivastava</a:t>
            </a:r>
            <a:br>
              <a:rPr lang="en-US" sz="2800" dirty="0"/>
            </a:br>
            <a:r>
              <a:rPr lang="en-US" sz="2800" u="sng" dirty="0" err="1">
                <a:solidFill>
                  <a:schemeClr val="accent1"/>
                </a:solidFill>
              </a:rPr>
              <a:t>anshupriya.srivastava@ibm.com</a:t>
            </a:r>
            <a:br>
              <a:rPr lang="en-US" sz="2800" dirty="0"/>
            </a:br>
            <a:r>
              <a:rPr lang="en-US" sz="2800" dirty="0"/>
              <a:t>Advisory, Learning Content Development, AI and Data</a:t>
            </a:r>
            <a:br>
              <a:rPr lang="en-US" sz="2800" dirty="0"/>
            </a:br>
            <a:endParaRPr lang="en-US" sz="2800" dirty="0"/>
          </a:p>
        </p:txBody>
      </p:sp>
    </p:spTree>
    <p:extLst>
      <p:ext uri="{BB962C8B-B14F-4D97-AF65-F5344CB8AC3E}">
        <p14:creationId xmlns:p14="http://schemas.microsoft.com/office/powerpoint/2010/main" val="9168057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90EE-93C8-4B8F-3830-11666AC8E5DB}"/>
              </a:ext>
            </a:extLst>
          </p:cNvPr>
          <p:cNvSpPr>
            <a:spLocks noGrp="1"/>
          </p:cNvSpPr>
          <p:nvPr>
            <p:ph type="title"/>
          </p:nvPr>
        </p:nvSpPr>
        <p:spPr>
          <a:xfrm>
            <a:off x="576072" y="385200"/>
            <a:ext cx="23630128" cy="1527048"/>
          </a:xfrm>
        </p:spPr>
        <p:txBody>
          <a:bodyPr/>
          <a:lstStyle/>
          <a:p>
            <a:r>
              <a:rPr lang="en-US" sz="6000" dirty="0"/>
              <a:t>Leveraging foundation model capabilities across various domains</a:t>
            </a:r>
          </a:p>
        </p:txBody>
      </p:sp>
      <p:graphicFrame>
        <p:nvGraphicFramePr>
          <p:cNvPr id="3" name="Table 3">
            <a:extLst>
              <a:ext uri="{FF2B5EF4-FFF2-40B4-BE49-F238E27FC236}">
                <a16:creationId xmlns:a16="http://schemas.microsoft.com/office/drawing/2014/main" id="{711FD279-92C9-ACC8-253D-A5759E3923F7}"/>
              </a:ext>
            </a:extLst>
          </p:cNvPr>
          <p:cNvGraphicFramePr>
            <a:graphicFrameLocks noGrp="1"/>
          </p:cNvGraphicFramePr>
          <p:nvPr>
            <p:extLst>
              <p:ext uri="{D42A27DB-BD31-4B8C-83A1-F6EECF244321}">
                <p14:modId xmlns:p14="http://schemas.microsoft.com/office/powerpoint/2010/main" val="4070206120"/>
              </p:ext>
            </p:extLst>
          </p:nvPr>
        </p:nvGraphicFramePr>
        <p:xfrm>
          <a:off x="180974" y="1673713"/>
          <a:ext cx="24025225" cy="11903987"/>
        </p:xfrm>
        <a:graphic>
          <a:graphicData uri="http://schemas.openxmlformats.org/drawingml/2006/table">
            <a:tbl>
              <a:tblPr firstRow="1" bandRow="1">
                <a:tableStyleId>{5202B0CA-FC54-4496-8BCA-5EF66A818D29}</a:tableStyleId>
              </a:tblPr>
              <a:tblGrid>
                <a:gridCol w="4805045">
                  <a:extLst>
                    <a:ext uri="{9D8B030D-6E8A-4147-A177-3AD203B41FA5}">
                      <a16:colId xmlns:a16="http://schemas.microsoft.com/office/drawing/2014/main" val="3774984853"/>
                    </a:ext>
                  </a:extLst>
                </a:gridCol>
                <a:gridCol w="4805045">
                  <a:extLst>
                    <a:ext uri="{9D8B030D-6E8A-4147-A177-3AD203B41FA5}">
                      <a16:colId xmlns:a16="http://schemas.microsoft.com/office/drawing/2014/main" val="438478187"/>
                    </a:ext>
                  </a:extLst>
                </a:gridCol>
                <a:gridCol w="4805045">
                  <a:extLst>
                    <a:ext uri="{9D8B030D-6E8A-4147-A177-3AD203B41FA5}">
                      <a16:colId xmlns:a16="http://schemas.microsoft.com/office/drawing/2014/main" val="1119194336"/>
                    </a:ext>
                  </a:extLst>
                </a:gridCol>
                <a:gridCol w="4805045">
                  <a:extLst>
                    <a:ext uri="{9D8B030D-6E8A-4147-A177-3AD203B41FA5}">
                      <a16:colId xmlns:a16="http://schemas.microsoft.com/office/drawing/2014/main" val="2215711140"/>
                    </a:ext>
                  </a:extLst>
                </a:gridCol>
                <a:gridCol w="4805045">
                  <a:extLst>
                    <a:ext uri="{9D8B030D-6E8A-4147-A177-3AD203B41FA5}">
                      <a16:colId xmlns:a16="http://schemas.microsoft.com/office/drawing/2014/main" val="2916813248"/>
                    </a:ext>
                  </a:extLst>
                </a:gridCol>
              </a:tblGrid>
              <a:tr h="1715728">
                <a:tc>
                  <a:txBody>
                    <a:bodyPr/>
                    <a:lstStyle/>
                    <a:p>
                      <a:endParaRPr lang="en-US" dirty="0"/>
                    </a:p>
                  </a:txBody>
                  <a:tcPr>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457AFF"/>
                      </a:solidFill>
                      <a:prstDash val="solid"/>
                      <a:round/>
                      <a:headEnd type="none" w="med" len="med"/>
                      <a:tailEnd type="none" w="med" len="med"/>
                    </a:lnB>
                    <a:solidFill>
                      <a:srgbClr val="F4F4F4"/>
                    </a:solidFill>
                  </a:tcPr>
                </a:tc>
                <a:tc>
                  <a:txBody>
                    <a:bodyPr/>
                    <a:lstStyle/>
                    <a:p>
                      <a:pPr algn="l"/>
                      <a:r>
                        <a:rPr lang="en-US" sz="2400" dirty="0">
                          <a:solidFill>
                            <a:srgbClr val="0D62FE"/>
                          </a:solidFill>
                        </a:rPr>
                        <a:t>Customer Care</a:t>
                      </a:r>
                    </a:p>
                    <a:p>
                      <a:pPr algn="l"/>
                      <a:r>
                        <a:rPr lang="en-US" sz="2400" b="0" dirty="0"/>
                        <a:t>Watson Assistant,</a:t>
                      </a:r>
                    </a:p>
                    <a:p>
                      <a:pPr algn="l"/>
                      <a:r>
                        <a:rPr lang="en-US" sz="2400" b="0" dirty="0"/>
                        <a:t>Cloud Pak for Data</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rgbClr val="0D62FE"/>
                      </a:solidFill>
                      <a:prstDash val="solid"/>
                      <a:round/>
                      <a:headEnd type="none" w="med" len="med"/>
                      <a:tailEnd type="none" w="med" len="med"/>
                    </a:lnB>
                    <a:solidFill>
                      <a:schemeClr val="bg1">
                        <a:lumMod val="95000"/>
                      </a:schemeClr>
                    </a:solidFill>
                  </a:tcPr>
                </a:tc>
                <a:tc>
                  <a:txBody>
                    <a:bodyPr/>
                    <a:lstStyle/>
                    <a:p>
                      <a:pPr algn="l"/>
                      <a:r>
                        <a:rPr lang="en-US" sz="2400" dirty="0">
                          <a:solidFill>
                            <a:srgbClr val="0D62FE"/>
                          </a:solidFill>
                        </a:rPr>
                        <a:t>Digital Labor</a:t>
                      </a:r>
                    </a:p>
                    <a:p>
                      <a:pPr algn="l"/>
                      <a:r>
                        <a:rPr lang="en-US" sz="2400" b="0" dirty="0"/>
                        <a:t>Watson Orchestrate, Cloud Pak for Integration/Automation,</a:t>
                      </a:r>
                    </a:p>
                    <a:p>
                      <a:pPr algn="l"/>
                      <a:r>
                        <a:rPr lang="en-US" sz="2400" b="0" dirty="0"/>
                        <a:t>Wisdom in Ansible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rgbClr val="0D62FE"/>
                      </a:solidFill>
                      <a:prstDash val="solid"/>
                      <a:round/>
                      <a:headEnd type="none" w="med" len="med"/>
                      <a:tailEnd type="none" w="med" len="med"/>
                    </a:lnB>
                    <a:solidFill>
                      <a:schemeClr val="bg1">
                        <a:lumMod val="95000"/>
                      </a:schemeClr>
                    </a:solidFill>
                  </a:tcPr>
                </a:tc>
                <a:tc>
                  <a:txBody>
                    <a:bodyPr/>
                    <a:lstStyle/>
                    <a:p>
                      <a:pPr algn="l"/>
                      <a:r>
                        <a:rPr lang="en-US" sz="2400" dirty="0">
                          <a:solidFill>
                            <a:srgbClr val="0D62FE"/>
                          </a:solidFill>
                        </a:rPr>
                        <a:t>IT Operations</a:t>
                      </a:r>
                    </a:p>
                    <a:p>
                      <a:pPr algn="l"/>
                      <a:r>
                        <a:rPr lang="en-US" sz="2400" b="0" dirty="0"/>
                        <a:t>Turbonomic, Instana,</a:t>
                      </a:r>
                    </a:p>
                    <a:p>
                      <a:pPr algn="l"/>
                      <a:r>
                        <a:rPr lang="en-US" sz="2400" b="0" dirty="0"/>
                        <a:t>Cloud Pak for Watson AIOps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rgbClr val="0D62FE"/>
                      </a:solidFill>
                      <a:prstDash val="solid"/>
                      <a:round/>
                      <a:headEnd type="none" w="med" len="med"/>
                      <a:tailEnd type="none" w="med" len="med"/>
                    </a:lnB>
                    <a:solidFill>
                      <a:schemeClr val="bg1">
                        <a:lumMod val="95000"/>
                      </a:schemeClr>
                    </a:solidFill>
                  </a:tcPr>
                </a:tc>
                <a:tc>
                  <a:txBody>
                    <a:bodyPr/>
                    <a:lstStyle/>
                    <a:p>
                      <a:pPr algn="l"/>
                      <a:r>
                        <a:rPr lang="en-US" sz="2400" dirty="0">
                          <a:solidFill>
                            <a:srgbClr val="0D62FE"/>
                          </a:solidFill>
                        </a:rPr>
                        <a:t>Cybersecurity</a:t>
                      </a:r>
                    </a:p>
                    <a:p>
                      <a:pPr algn="l"/>
                      <a:r>
                        <a:rPr lang="en-US" sz="2400" b="0" dirty="0"/>
                        <a:t>QRadar, Cloud Pak for Security</a:t>
                      </a:r>
                    </a:p>
                  </a:txBody>
                  <a:tcPr anchor="ctr">
                    <a:lnL w="76200" cap="flat" cmpd="sng" algn="ctr">
                      <a:solidFill>
                        <a:schemeClr val="bg1"/>
                      </a:solidFill>
                      <a:prstDash val="solid"/>
                      <a:round/>
                      <a:headEnd type="none" w="med" len="med"/>
                      <a:tailEnd type="none" w="med" len="med"/>
                    </a:lnL>
                    <a:lnB w="38100" cap="flat" cmpd="sng" algn="ctr">
                      <a:solidFill>
                        <a:srgbClr val="0D62F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1022555"/>
                  </a:ext>
                </a:extLst>
              </a:tr>
              <a:tr h="2112028">
                <a:tc>
                  <a:txBody>
                    <a:bodyPr/>
                    <a:lstStyle/>
                    <a:p>
                      <a:pPr marL="180000" algn="l">
                        <a:spcBef>
                          <a:spcPts val="600"/>
                        </a:spcBef>
                      </a:pPr>
                      <a:r>
                        <a:rPr lang="en-US" sz="2400" b="1" dirty="0">
                          <a:solidFill>
                            <a:schemeClr val="tx1"/>
                          </a:solidFill>
                        </a:rPr>
                        <a:t>Summarization</a:t>
                      </a:r>
                    </a:p>
                    <a:p>
                      <a:pPr marL="180000" algn="l">
                        <a:spcBef>
                          <a:spcPts val="600"/>
                        </a:spcBef>
                      </a:pPr>
                      <a:r>
                        <a:rPr lang="en-US" sz="2400" b="0" dirty="0">
                          <a:solidFill>
                            <a:schemeClr val="tx1"/>
                          </a:solidFill>
                        </a:rPr>
                        <a:t>Summarizing large documents, conversations, and recordings  to key takeaways</a:t>
                      </a:r>
                      <a:endParaRPr lang="en-US" sz="1400" b="0" dirty="0">
                        <a:solidFill>
                          <a:schemeClr val="tx1"/>
                        </a:solidFill>
                      </a:endParaRPr>
                    </a:p>
                  </a:txBody>
                  <a:tcPr>
                    <a:lnR w="76200" cap="flat" cmpd="sng" algn="ctr">
                      <a:solidFill>
                        <a:schemeClr val="bg1"/>
                      </a:solidFill>
                      <a:prstDash val="solid"/>
                      <a:round/>
                      <a:headEnd type="none" w="med" len="med"/>
                      <a:tailEnd type="none" w="med" len="med"/>
                    </a:lnR>
                    <a:lnT w="38100" cap="flat" cmpd="sng" algn="ctr">
                      <a:solidFill>
                        <a:srgbClr val="457AFF"/>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Call center transcripts</a:t>
                      </a:r>
                    </a:p>
                    <a:p>
                      <a:pPr marL="342900" indent="-342900" algn="l">
                        <a:buFont typeface="Arial" panose="020B0604020202020204" pitchFamily="34" charset="0"/>
                        <a:buChar char="•"/>
                      </a:pPr>
                      <a:r>
                        <a:rPr lang="en-US" sz="2000" dirty="0">
                          <a:solidFill>
                            <a:schemeClr val="tx1"/>
                          </a:solidFill>
                        </a:rPr>
                        <a:t>Omnichannel journey summary</a:t>
                      </a:r>
                    </a:p>
                    <a:p>
                      <a:pPr marL="342900" indent="-342900" algn="l">
                        <a:buFont typeface="Arial" panose="020B0604020202020204" pitchFamily="34" charset="0"/>
                        <a:buChar char="•"/>
                      </a:pPr>
                      <a:r>
                        <a:rPr lang="en-US" sz="2000" dirty="0">
                          <a:solidFill>
                            <a:schemeClr val="tx1"/>
                          </a:solidFill>
                        </a:rPr>
                        <a:t>Summarizing search snippets </a:t>
                      </a:r>
                      <a:br>
                        <a:rPr lang="en-US" sz="2000" dirty="0">
                          <a:solidFill>
                            <a:schemeClr val="tx1"/>
                          </a:solidFill>
                        </a:rPr>
                      </a:br>
                      <a:r>
                        <a:rPr lang="en-US" sz="2000" dirty="0">
                          <a:solidFill>
                            <a:schemeClr val="tx1"/>
                          </a:solidFill>
                        </a:rPr>
                        <a:t>to augment chatbots</a:t>
                      </a:r>
                    </a:p>
                    <a:p>
                      <a:pPr marL="342900" indent="-342900" algn="l">
                        <a:buFont typeface="Arial" panose="020B0604020202020204" pitchFamily="34" charset="0"/>
                        <a:buChar char="•"/>
                      </a:pPr>
                      <a:r>
                        <a:rPr lang="en-US" sz="2000" dirty="0">
                          <a:solidFill>
                            <a:schemeClr val="tx1"/>
                          </a:solidFill>
                        </a:rPr>
                        <a:t>Summarize events, analyst reports, financial info etc. for advisor</a:t>
                      </a:r>
                    </a:p>
                    <a:p>
                      <a:pPr marL="342900" indent="-342900" algn="l">
                        <a:buFont typeface="Arial" panose="020B0604020202020204" pitchFamily="34" charset="0"/>
                        <a:buChar char="•"/>
                      </a:pPr>
                      <a:r>
                        <a:rPr lang="en-US" sz="2000" dirty="0">
                          <a:solidFill>
                            <a:schemeClr val="tx1"/>
                          </a:solidFill>
                        </a:rPr>
                        <a:t>Sentiment analysis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Summarize documents, contracts, technical manuals, reports, etc.</a:t>
                      </a:r>
                    </a:p>
                    <a:p>
                      <a:pPr marL="342900" indent="-342900" algn="l">
                        <a:buFont typeface="Arial" panose="020B0604020202020204" pitchFamily="34" charset="0"/>
                        <a:buChar char="•"/>
                      </a:pPr>
                      <a:r>
                        <a:rPr lang="en-US" sz="2000" dirty="0">
                          <a:solidFill>
                            <a:schemeClr val="tx1"/>
                          </a:solidFill>
                        </a:rPr>
                        <a:t>Transcribe videos to </a:t>
                      </a:r>
                      <a:br>
                        <a:rPr lang="en-US" sz="2000" dirty="0">
                          <a:solidFill>
                            <a:schemeClr val="tx1"/>
                          </a:solidFill>
                        </a:rPr>
                      </a:br>
                      <a:r>
                        <a:rPr lang="en-US" sz="2000" dirty="0">
                          <a:solidFill>
                            <a:schemeClr val="tx1"/>
                          </a:solidFill>
                        </a:rPr>
                        <a:t>text and summarize</a:t>
                      </a:r>
                    </a:p>
                    <a:p>
                      <a:pPr marL="342900" indent="-342900" algn="l">
                        <a:buFont typeface="Arial" panose="020B0604020202020204" pitchFamily="34" charset="0"/>
                        <a:buChar char="•"/>
                      </a:pPr>
                      <a:r>
                        <a:rPr lang="en-US" sz="2000" dirty="0">
                          <a:solidFill>
                            <a:schemeClr val="tx1"/>
                          </a:solidFill>
                        </a:rPr>
                        <a:t>Summarizing reports on Form 10K</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Summarize alerts, technical logs, tickets, incident reports, etc.</a:t>
                      </a:r>
                    </a:p>
                    <a:p>
                      <a:pPr marL="342900" indent="-342900" algn="l">
                        <a:buFont typeface="Arial" panose="020B0604020202020204" pitchFamily="34" charset="0"/>
                        <a:buChar char="•"/>
                      </a:pPr>
                      <a:r>
                        <a:rPr lang="en-US" sz="2000" dirty="0">
                          <a:solidFill>
                            <a:schemeClr val="tx1"/>
                          </a:solidFill>
                        </a:rPr>
                        <a:t>Summarize policy, procedure, meeting notes, etc.</a:t>
                      </a:r>
                    </a:p>
                    <a:p>
                      <a:pPr marL="342900" indent="-342900" algn="l">
                        <a:buFont typeface="Arial" panose="020B0604020202020204" pitchFamily="34" charset="0"/>
                        <a:buChar char="•"/>
                      </a:pPr>
                      <a:r>
                        <a:rPr lang="en-US" sz="2000" dirty="0">
                          <a:solidFill>
                            <a:schemeClr val="tx1"/>
                          </a:solidFill>
                        </a:rPr>
                        <a:t>Vendor report QBR summarization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Summarize security event logs</a:t>
                      </a:r>
                    </a:p>
                    <a:p>
                      <a:pPr marL="342900" indent="-342900" algn="l">
                        <a:buFont typeface="Arial" panose="020B0604020202020204" pitchFamily="34" charset="0"/>
                        <a:buChar char="•"/>
                      </a:pPr>
                      <a:r>
                        <a:rPr lang="en-US" sz="2000" dirty="0">
                          <a:solidFill>
                            <a:schemeClr val="tx1"/>
                          </a:solidFill>
                        </a:rPr>
                        <a:t>Summarize steps to </a:t>
                      </a:r>
                      <a:br>
                        <a:rPr lang="en-US" sz="2000" dirty="0">
                          <a:solidFill>
                            <a:schemeClr val="tx1"/>
                          </a:solidFill>
                        </a:rPr>
                      </a:br>
                      <a:r>
                        <a:rPr lang="en-US" sz="2000" dirty="0">
                          <a:solidFill>
                            <a:schemeClr val="tx1"/>
                          </a:solidFill>
                        </a:rPr>
                        <a:t>recap security incident</a:t>
                      </a:r>
                    </a:p>
                    <a:p>
                      <a:pPr marL="342900" indent="-342900" algn="l">
                        <a:buFont typeface="Arial" panose="020B0604020202020204" pitchFamily="34" charset="0"/>
                        <a:buChar char="•"/>
                      </a:pPr>
                      <a:r>
                        <a:rPr lang="en-US" sz="2000" dirty="0">
                          <a:solidFill>
                            <a:schemeClr val="tx1"/>
                          </a:solidFill>
                        </a:rPr>
                        <a:t>Summarize security specs</a:t>
                      </a:r>
                    </a:p>
                  </a:txBody>
                  <a:tcPr>
                    <a:lnL w="76200" cap="flat" cmpd="sng" algn="ctr">
                      <a:solidFill>
                        <a:schemeClr val="bg1"/>
                      </a:solidFill>
                      <a:prstDash val="solid"/>
                      <a:round/>
                      <a:headEnd type="none" w="med" len="med"/>
                      <a:tailEnd type="none" w="med" len="med"/>
                    </a:lnL>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243339931"/>
                  </a:ext>
                </a:extLst>
              </a:tr>
              <a:tr h="1897699">
                <a:tc>
                  <a:txBody>
                    <a:bodyPr/>
                    <a:lstStyle/>
                    <a:p>
                      <a:pPr marL="180000" algn="l">
                        <a:spcBef>
                          <a:spcPts val="600"/>
                        </a:spcBef>
                      </a:pPr>
                      <a:r>
                        <a:rPr lang="en-US" sz="2400" b="1" dirty="0">
                          <a:solidFill>
                            <a:schemeClr val="tx1"/>
                          </a:solidFill>
                        </a:rPr>
                        <a:t>Extraction</a:t>
                      </a:r>
                    </a:p>
                    <a:p>
                      <a:pPr marL="180000" algn="l">
                        <a:spcBef>
                          <a:spcPts val="600"/>
                        </a:spcBef>
                      </a:pPr>
                      <a:r>
                        <a:rPr lang="en-US" sz="2400" b="0" dirty="0">
                          <a:solidFill>
                            <a:schemeClr val="tx1"/>
                          </a:solidFill>
                        </a:rPr>
                        <a:t>Extract structured insights    from unstructured data</a:t>
                      </a:r>
                    </a:p>
                  </a:txBody>
                  <a:tcPr>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Extracting interaction </a:t>
                      </a:r>
                      <a:br>
                        <a:rPr lang="en-US" sz="2000" dirty="0">
                          <a:solidFill>
                            <a:schemeClr val="tx1"/>
                          </a:solidFill>
                        </a:rPr>
                      </a:br>
                      <a:r>
                        <a:rPr lang="en-US" sz="2000" dirty="0">
                          <a:solidFill>
                            <a:schemeClr val="tx1"/>
                          </a:solidFill>
                        </a:rPr>
                        <a:t>history with clients</a:t>
                      </a:r>
                    </a:p>
                    <a:p>
                      <a:pPr marL="342900" indent="-342900" algn="l">
                        <a:buFont typeface="Arial" panose="020B0604020202020204" pitchFamily="34" charset="0"/>
                        <a:buChar char="•"/>
                      </a:pPr>
                      <a:r>
                        <a:rPr lang="en-US" sz="2000" dirty="0">
                          <a:solidFill>
                            <a:schemeClr val="tx1"/>
                          </a:solidFill>
                        </a:rPr>
                        <a:t>Extract information from specific types/categories of incidents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Extract answers and data from complex unstructured documents</a:t>
                      </a:r>
                    </a:p>
                    <a:p>
                      <a:pPr marL="342900" indent="-342900" algn="l">
                        <a:buFont typeface="Arial" panose="020B0604020202020204" pitchFamily="34" charset="0"/>
                        <a:buChar char="•"/>
                      </a:pPr>
                      <a:r>
                        <a:rPr lang="en-US" sz="2000" dirty="0">
                          <a:solidFill>
                            <a:schemeClr val="tx1"/>
                          </a:solidFill>
                        </a:rPr>
                        <a:t>Extract information from media </a:t>
                      </a:r>
                      <a:br>
                        <a:rPr lang="en-US" sz="2000" dirty="0">
                          <a:solidFill>
                            <a:schemeClr val="tx1"/>
                          </a:solidFill>
                        </a:rPr>
                      </a:br>
                      <a:r>
                        <a:rPr lang="en-US" sz="2000" dirty="0">
                          <a:solidFill>
                            <a:schemeClr val="tx1"/>
                          </a:solidFill>
                        </a:rPr>
                        <a:t>files such as meeting records, </a:t>
                      </a:r>
                      <a:br>
                        <a:rPr lang="en-US" sz="2000" dirty="0">
                          <a:solidFill>
                            <a:schemeClr val="tx1"/>
                          </a:solidFill>
                        </a:rPr>
                      </a:br>
                      <a:r>
                        <a:rPr lang="en-US" sz="2000" dirty="0">
                          <a:solidFill>
                            <a:schemeClr val="tx1"/>
                          </a:solidFill>
                        </a:rPr>
                        <a:t>audio, and video </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Extract key information from various sources for report automation</a:t>
                      </a:r>
                    </a:p>
                    <a:p>
                      <a:pPr marL="342900" indent="-342900" algn="l">
                        <a:buFont typeface="Arial" panose="020B0604020202020204" pitchFamily="34" charset="0"/>
                        <a:buChar char="•"/>
                      </a:pPr>
                      <a:r>
                        <a:rPr lang="en-US" sz="2000" dirty="0">
                          <a:solidFill>
                            <a:schemeClr val="tx1"/>
                          </a:solidFill>
                        </a:rPr>
                        <a:t>Extract relevant system/network information for administration, maintenance, and support purpose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Extract information from incidents, content for security awareness</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Extract key security markers and attributes from new threat reports.</a:t>
                      </a:r>
                    </a:p>
                  </a:txBody>
                  <a:tcPr>
                    <a:lnL w="762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17377289"/>
                  </a:ext>
                </a:extLst>
              </a:tr>
              <a:tr h="1897699">
                <a:tc>
                  <a:txBody>
                    <a:bodyPr/>
                    <a:lstStyle/>
                    <a:p>
                      <a:pPr marL="180000" algn="l">
                        <a:spcBef>
                          <a:spcPts val="600"/>
                        </a:spcBef>
                      </a:pPr>
                      <a:r>
                        <a:rPr lang="en-US" sz="2400" b="1" dirty="0">
                          <a:solidFill>
                            <a:schemeClr val="tx1"/>
                          </a:solidFill>
                        </a:rPr>
                        <a:t>Generation</a:t>
                      </a:r>
                    </a:p>
                    <a:p>
                      <a:pPr marL="180000" algn="l">
                        <a:spcBef>
                          <a:spcPts val="600"/>
                        </a:spcBef>
                      </a:pPr>
                      <a:r>
                        <a:rPr lang="en-US" sz="2400" dirty="0">
                          <a:solidFill>
                            <a:schemeClr val="tx1"/>
                          </a:solidFill>
                        </a:rPr>
                        <a:t>Generate AI to create text</a:t>
                      </a: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User stories, personas</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Create personalized UX code </a:t>
                      </a:r>
                      <a:br>
                        <a:rPr lang="en-US" sz="2000" dirty="0">
                          <a:solidFill>
                            <a:schemeClr val="tx1"/>
                          </a:solidFill>
                        </a:rPr>
                      </a:br>
                      <a:r>
                        <a:rPr lang="en-US" sz="2000" dirty="0">
                          <a:solidFill>
                            <a:schemeClr val="tx1"/>
                          </a:solidFill>
                        </a:rPr>
                        <a:t>from experience design</a:t>
                      </a:r>
                    </a:p>
                    <a:p>
                      <a:pPr marL="342900" indent="-342900" algn="l">
                        <a:buFont typeface="Arial" panose="020B0604020202020204" pitchFamily="34" charset="0"/>
                        <a:buChar char="•"/>
                      </a:pPr>
                      <a:r>
                        <a:rPr lang="en-US" sz="2000" dirty="0">
                          <a:solidFill>
                            <a:schemeClr val="tx1"/>
                          </a:solidFill>
                        </a:rPr>
                        <a:t>Training, and testing data for chatbots</a:t>
                      </a:r>
                    </a:p>
                    <a:p>
                      <a:pPr marL="342900" indent="-342900" algn="l">
                        <a:buFont typeface="Arial" panose="020B0604020202020204" pitchFamily="34" charset="0"/>
                        <a:buChar char="•"/>
                      </a:pPr>
                      <a:r>
                        <a:rPr lang="en-US" sz="2000" dirty="0">
                          <a:solidFill>
                            <a:schemeClr val="tx1"/>
                          </a:solidFill>
                        </a:rPr>
                        <a:t>Automate responses to </a:t>
                      </a:r>
                      <a:br>
                        <a:rPr lang="en-US" sz="2000" dirty="0">
                          <a:solidFill>
                            <a:schemeClr val="tx1"/>
                          </a:solidFill>
                        </a:rPr>
                      </a:br>
                      <a:r>
                        <a:rPr lang="en-US" sz="2000" dirty="0">
                          <a:solidFill>
                            <a:schemeClr val="tx1"/>
                          </a:solidFill>
                        </a:rPr>
                        <a:t>emails and reviews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Automate the creation of marketing material and language translation</a:t>
                      </a:r>
                    </a:p>
                    <a:p>
                      <a:pPr marL="342900" indent="-342900" algn="l">
                        <a:buFont typeface="Arial" panose="020B0604020202020204" pitchFamily="34" charset="0"/>
                        <a:buChar char="•"/>
                      </a:pPr>
                      <a:r>
                        <a:rPr lang="en-US" sz="2000" dirty="0">
                          <a:solidFill>
                            <a:schemeClr val="tx1"/>
                          </a:solidFill>
                        </a:rPr>
                        <a:t>Automate image, text, and video creation for articles, blogs, etc.</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Create automation scripts for various workflows across applications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Create technical document from code</a:t>
                      </a:r>
                    </a:p>
                    <a:p>
                      <a:pPr marL="342900" indent="-342900" algn="l">
                        <a:buFont typeface="Arial" panose="020B0604020202020204" pitchFamily="34" charset="0"/>
                        <a:buChar char="•"/>
                      </a:pPr>
                      <a:r>
                        <a:rPr lang="en-US" sz="2000" dirty="0">
                          <a:solidFill>
                            <a:schemeClr val="tx1"/>
                          </a:solidFill>
                        </a:rPr>
                        <a:t>Automate scripts to configure, </a:t>
                      </a:r>
                      <a:br>
                        <a:rPr lang="en-US" sz="2000" dirty="0">
                          <a:solidFill>
                            <a:schemeClr val="tx1"/>
                          </a:solidFill>
                        </a:rPr>
                      </a:br>
                      <a:r>
                        <a:rPr lang="en-US" sz="2000" dirty="0">
                          <a:solidFill>
                            <a:schemeClr val="tx1"/>
                          </a:solidFill>
                        </a:rPr>
                        <a:t>deploy, and manage hybrid cloud</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Co-pilot to create code across multiple programming languages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Automate report generation</a:t>
                      </a:r>
                    </a:p>
                    <a:p>
                      <a:pPr marL="342900" indent="-342900" algn="l">
                        <a:buFont typeface="Arial" panose="020B0604020202020204" pitchFamily="34" charset="0"/>
                        <a:buChar char="•"/>
                      </a:pPr>
                      <a:r>
                        <a:rPr lang="en-US" sz="2000" dirty="0">
                          <a:solidFill>
                            <a:schemeClr val="tx1"/>
                          </a:solidFill>
                        </a:rPr>
                        <a:t>Social engineering simulation</a:t>
                      </a:r>
                    </a:p>
                    <a:p>
                      <a:pPr marL="342900" indent="-342900" algn="l">
                        <a:buFont typeface="Arial" panose="020B0604020202020204" pitchFamily="34" charset="0"/>
                        <a:buChar char="•"/>
                      </a:pPr>
                      <a:r>
                        <a:rPr lang="en-US" sz="2000" dirty="0">
                          <a:solidFill>
                            <a:schemeClr val="tx1"/>
                          </a:solidFill>
                        </a:rPr>
                        <a:t>Security documentation creation</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Automate threat detection by </a:t>
                      </a:r>
                      <a:br>
                        <a:rPr lang="en-US" sz="2000" dirty="0">
                          <a:solidFill>
                            <a:schemeClr val="tx1"/>
                          </a:solidFill>
                        </a:rPr>
                      </a:br>
                      <a:r>
                        <a:rPr lang="en-US" sz="2000" dirty="0">
                          <a:solidFill>
                            <a:schemeClr val="tx1"/>
                          </a:solidFill>
                        </a:rPr>
                        <a:t>looking for anomaly patterns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17532786"/>
                  </a:ext>
                </a:extLst>
              </a:tr>
              <a:tr h="1897699">
                <a:tc>
                  <a:txBody>
                    <a:bodyPr/>
                    <a:lstStyle/>
                    <a:p>
                      <a:pPr marL="180000" algn="l">
                        <a:spcBef>
                          <a:spcPts val="600"/>
                        </a:spcBef>
                      </a:pPr>
                      <a:r>
                        <a:rPr lang="en-US" sz="2400" b="1" dirty="0">
                          <a:solidFill>
                            <a:schemeClr val="tx1"/>
                          </a:solidFill>
                        </a:rPr>
                        <a:t>Classification</a:t>
                      </a:r>
                    </a:p>
                    <a:p>
                      <a:pPr marL="180000" algn="l">
                        <a:spcBef>
                          <a:spcPts val="600"/>
                        </a:spcBef>
                      </a:pPr>
                      <a:r>
                        <a:rPr lang="en-US" sz="2400" dirty="0">
                          <a:solidFill>
                            <a:schemeClr val="tx1"/>
                          </a:solidFill>
                        </a:rPr>
                        <a:t>For sentiment or topics</a:t>
                      </a: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customer sentiments from feedback or chatbot interaction</a:t>
                      </a:r>
                    </a:p>
                    <a:p>
                      <a:pPr marL="342900" indent="-342900" algn="l">
                        <a:buFont typeface="Arial" panose="020B0604020202020204" pitchFamily="34" charset="0"/>
                        <a:buChar char="•"/>
                      </a:pPr>
                      <a:r>
                        <a:rPr lang="en-US" sz="2000" dirty="0">
                          <a:solidFill>
                            <a:schemeClr val="tx1"/>
                          </a:solidFill>
                        </a:rPr>
                        <a:t>Classify typical issues raised by clients for focused improvements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documents by different criteria – types, contents, keywords</a:t>
                      </a:r>
                    </a:p>
                    <a:p>
                      <a:pPr marL="342900" indent="-342900" algn="l">
                        <a:buFont typeface="Arial" panose="020B0604020202020204" pitchFamily="34" charset="0"/>
                        <a:buChar char="•"/>
                      </a:pPr>
                      <a:r>
                        <a:rPr lang="en-US" sz="2000" dirty="0">
                          <a:solidFill>
                            <a:schemeClr val="tx1"/>
                          </a:solidFill>
                        </a:rPr>
                        <a:t>Sort digital contents in storage </a:t>
                      </a:r>
                      <a:br>
                        <a:rPr lang="en-US" sz="2000" dirty="0">
                          <a:solidFill>
                            <a:schemeClr val="tx1"/>
                          </a:solidFill>
                        </a:rPr>
                      </a:br>
                      <a:r>
                        <a:rPr lang="en-US" sz="2000" dirty="0">
                          <a:solidFill>
                            <a:schemeClr val="tx1"/>
                          </a:solidFill>
                        </a:rPr>
                        <a:t>into pre-defined categories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incident reports</a:t>
                      </a:r>
                    </a:p>
                    <a:p>
                      <a:pPr marL="342900" indent="-342900" algn="l">
                        <a:buFont typeface="Arial" panose="020B0604020202020204" pitchFamily="34" charset="0"/>
                        <a:buChar char="•"/>
                      </a:pPr>
                      <a:r>
                        <a:rPr lang="en-US" sz="2000" dirty="0">
                          <a:solidFill>
                            <a:schemeClr val="tx1"/>
                          </a:solidFill>
                        </a:rPr>
                        <a:t>Automate workflow based on </a:t>
                      </a:r>
                      <a:br>
                        <a:rPr lang="en-US" sz="2000" dirty="0">
                          <a:solidFill>
                            <a:schemeClr val="tx1"/>
                          </a:solidFill>
                        </a:rPr>
                      </a:br>
                      <a:r>
                        <a:rPr lang="en-US" sz="2000" dirty="0">
                          <a:solidFill>
                            <a:schemeClr val="tx1"/>
                          </a:solidFill>
                        </a:rPr>
                        <a:t>analysis of items/status/reports</a:t>
                      </a:r>
                    </a:p>
                    <a:p>
                      <a:pPr marL="342900" indent="-342900" algn="l">
                        <a:buFont typeface="Arial" panose="020B0604020202020204" pitchFamily="34" charset="0"/>
                        <a:buChar char="•"/>
                      </a:pPr>
                      <a:endParaRPr lang="en-US" sz="2000" dirty="0">
                        <a:solidFill>
                          <a:schemeClr val="tx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flagged items properly as threats or other categories</a:t>
                      </a:r>
                    </a:p>
                    <a:p>
                      <a:pPr marL="342900" indent="-342900" algn="l">
                        <a:buFont typeface="Arial" panose="020B0604020202020204" pitchFamily="34" charset="0"/>
                        <a:buChar char="•"/>
                      </a:pPr>
                      <a:r>
                        <a:rPr lang="en-US" sz="2000" dirty="0">
                          <a:solidFill>
                            <a:schemeClr val="tx1"/>
                          </a:solidFill>
                        </a:rPr>
                        <a:t>Classify the type of security risks </a:t>
                      </a:r>
                      <a:br>
                        <a:rPr lang="en-US" sz="2000" dirty="0">
                          <a:solidFill>
                            <a:schemeClr val="tx1"/>
                          </a:solidFill>
                        </a:rPr>
                      </a:br>
                      <a:r>
                        <a:rPr lang="en-US" sz="2000" dirty="0">
                          <a:solidFill>
                            <a:schemeClr val="tx1"/>
                          </a:solidFill>
                        </a:rPr>
                        <a:t>and find the best response</a:t>
                      </a:r>
                    </a:p>
                    <a:p>
                      <a:pPr marL="342900" indent="-342900" algn="l">
                        <a:buFont typeface="Arial" panose="020B0604020202020204" pitchFamily="34" charset="0"/>
                        <a:buChar char="•"/>
                      </a:pPr>
                      <a:r>
                        <a:rPr lang="en-US" sz="2000" dirty="0">
                          <a:solidFill>
                            <a:schemeClr val="tx1"/>
                          </a:solidFill>
                        </a:rPr>
                        <a:t>Classify log and other monitoring output to determine the next action</a:t>
                      </a: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76907734"/>
                  </a:ext>
                </a:extLst>
              </a:tr>
              <a:tr h="1483386">
                <a:tc>
                  <a:txBody>
                    <a:bodyPr/>
                    <a:lstStyle/>
                    <a:p>
                      <a:pPr marL="180000" algn="l">
                        <a:spcBef>
                          <a:spcPts val="600"/>
                        </a:spcBef>
                      </a:pPr>
                      <a:r>
                        <a:rPr lang="en-US" sz="2400" b="1" dirty="0">
                          <a:solidFill>
                            <a:schemeClr val="tx1"/>
                          </a:solidFill>
                        </a:rPr>
                        <a:t>Question answering</a:t>
                      </a:r>
                    </a:p>
                    <a:p>
                      <a:pPr marL="180000" algn="l">
                        <a:spcBef>
                          <a:spcPts val="600"/>
                        </a:spcBef>
                      </a:pPr>
                      <a:r>
                        <a:rPr lang="en-US" sz="2400" dirty="0">
                          <a:solidFill>
                            <a:schemeClr val="tx1"/>
                          </a:solidFill>
                        </a:rPr>
                        <a:t>Knowledge base search across the company’s proprietary data. </a:t>
                      </a: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Knowledgebase articles</a:t>
                      </a:r>
                    </a:p>
                    <a:p>
                      <a:pPr marL="342900" indent="-342900" algn="l">
                        <a:buFont typeface="Arial" panose="020B0604020202020204" pitchFamily="34" charset="0"/>
                        <a:buChar char="•"/>
                      </a:pPr>
                      <a:r>
                        <a:rPr lang="en-US" sz="2000" dirty="0">
                          <a:solidFill>
                            <a:schemeClr val="tx1"/>
                          </a:solidFill>
                        </a:rPr>
                        <a:t>Augment chatbot w/search</a:t>
                      </a:r>
                    </a:p>
                    <a:p>
                      <a:pPr marL="342900" indent="-342900" algn="l">
                        <a:buFont typeface="Arial" panose="020B0604020202020204" pitchFamily="34" charset="0"/>
                        <a:buChar char="•"/>
                      </a:pPr>
                      <a:r>
                        <a:rPr lang="en-US" sz="2000" dirty="0">
                          <a:solidFill>
                            <a:schemeClr val="tx1"/>
                          </a:solidFill>
                        </a:rPr>
                        <a:t>Agent assist</a:t>
                      </a:r>
                    </a:p>
                    <a:p>
                      <a:pPr marL="342900" indent="-342900" algn="l">
                        <a:buFont typeface="Arial" panose="020B0604020202020204" pitchFamily="34" charset="0"/>
                        <a:buChar char="•"/>
                      </a:pPr>
                      <a:r>
                        <a:rPr lang="en-US" sz="2000" dirty="0">
                          <a:solidFill>
                            <a:schemeClr val="tx1"/>
                          </a:solidFill>
                        </a:rPr>
                        <a:t>Contract intelligence</a:t>
                      </a:r>
                    </a:p>
                    <a:p>
                      <a:pPr marL="342900" indent="-342900" algn="l">
                        <a:buFont typeface="Arial" panose="020B0604020202020204" pitchFamily="34" charset="0"/>
                        <a:buChar char="•"/>
                      </a:pPr>
                      <a:r>
                        <a:rPr lang="en-CA" sz="2000" b="0" i="0" u="none" strike="noStrike" cap="none" spc="0" baseline="0" dirty="0">
                          <a:solidFill>
                            <a:schemeClr val="tx1"/>
                          </a:solidFill>
                          <a:effectLst/>
                          <a:uFillTx/>
                          <a:latin typeface="+mn-lt"/>
                          <a:ea typeface="+mn-ea"/>
                          <a:cs typeface="+mn-cs"/>
                          <a:sym typeface="IBM Plex Sans"/>
                        </a:rPr>
                        <a:t>mart search in technical manuals,   HR documents, ethics codes,    product documentation, etc.</a:t>
                      </a:r>
                      <a:endParaRPr lang="en-US" sz="2000" dirty="0">
                        <a:solidFill>
                          <a:schemeClr val="tx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Analyze emails, attachments, documents, invoices, reports, etc.</a:t>
                      </a:r>
                    </a:p>
                    <a:p>
                      <a:pPr marL="342900" indent="-342900" algn="l">
                        <a:buFont typeface="Arial" panose="020B0604020202020204" pitchFamily="34" charset="0"/>
                        <a:buChar char="•"/>
                      </a:pPr>
                      <a:r>
                        <a:rPr lang="en-US" sz="2000" dirty="0">
                          <a:solidFill>
                            <a:schemeClr val="tx1"/>
                          </a:solidFill>
                        </a:rPr>
                        <a:t>Knowledge search for company information to provide in-house    day-to-day assistance                       and automation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Knowledge search for IT helpdesk</a:t>
                      </a:r>
                    </a:p>
                    <a:p>
                      <a:pPr marL="342900" indent="-342900" algn="l">
                        <a:buFont typeface="Arial" panose="020B0604020202020204" pitchFamily="34" charset="0"/>
                        <a:buChar char="•"/>
                      </a:pPr>
                      <a:r>
                        <a:rPr lang="en-US" sz="2000" dirty="0">
                          <a:solidFill>
                            <a:schemeClr val="tx1"/>
                          </a:solidFill>
                        </a:rPr>
                        <a:t>Ticket resolution by suggesting solutions from resolved tickets</a:t>
                      </a:r>
                    </a:p>
                    <a:p>
                      <a:pPr marL="342900" indent="-342900" algn="l">
                        <a:buFont typeface="Arial" panose="020B0604020202020204" pitchFamily="34" charset="0"/>
                        <a:buChar char="•"/>
                      </a:pPr>
                      <a:r>
                        <a:rPr lang="en-US" sz="2000" dirty="0">
                          <a:solidFill>
                            <a:schemeClr val="tx1"/>
                          </a:solidFill>
                        </a:rPr>
                        <a:t>Error log and root cause analysis</a:t>
                      </a:r>
                    </a:p>
                    <a:p>
                      <a:pPr marL="342900" indent="-342900" algn="l">
                        <a:buFont typeface="Arial" panose="020B0604020202020204" pitchFamily="34" charset="0"/>
                        <a:buChar char="•"/>
                      </a:pPr>
                      <a:r>
                        <a:rPr lang="en-US" sz="2000" dirty="0">
                          <a:solidFill>
                            <a:schemeClr val="tx1"/>
                          </a:solidFill>
                        </a:rPr>
                        <a:t>Compliance monitoring</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Knowledge search across </a:t>
                      </a:r>
                      <a:br>
                        <a:rPr lang="en-US" sz="2000" dirty="0">
                          <a:solidFill>
                            <a:schemeClr val="tx1"/>
                          </a:solidFill>
                        </a:rPr>
                      </a:br>
                      <a:r>
                        <a:rPr lang="en-US" sz="2000" dirty="0">
                          <a:solidFill>
                            <a:schemeClr val="tx1"/>
                          </a:solidFill>
                        </a:rPr>
                        <a:t>security spec documents</a:t>
                      </a:r>
                    </a:p>
                    <a:p>
                      <a:pPr marL="342900" indent="-342900" algn="l">
                        <a:buFont typeface="Arial" panose="020B0604020202020204" pitchFamily="34" charset="0"/>
                        <a:buChar char="•"/>
                      </a:pPr>
                      <a:r>
                        <a:rPr lang="en-US" sz="2000" dirty="0">
                          <a:solidFill>
                            <a:schemeClr val="tx1"/>
                          </a:solidFill>
                        </a:rPr>
                        <a:t>External threat intelligence</a:t>
                      </a:r>
                    </a:p>
                    <a:p>
                      <a:pPr marL="342900" indent="-342900" algn="l">
                        <a:buFont typeface="Arial" panose="020B0604020202020204" pitchFamily="34" charset="0"/>
                        <a:buChar char="•"/>
                      </a:pPr>
                      <a:r>
                        <a:rPr lang="en-US" sz="2000" dirty="0">
                          <a:solidFill>
                            <a:schemeClr val="tx1"/>
                          </a:solidFill>
                        </a:rPr>
                        <a:t>Error log and root cause analysis</a:t>
                      </a:r>
                    </a:p>
                    <a:p>
                      <a:pPr marL="342900" indent="-342900" algn="l">
                        <a:buFont typeface="Arial" panose="020B0604020202020204" pitchFamily="34" charset="0"/>
                        <a:buChar char="•"/>
                      </a:pPr>
                      <a:r>
                        <a:rPr lang="en-US" sz="2000" dirty="0">
                          <a:solidFill>
                            <a:schemeClr val="tx1"/>
                          </a:solidFill>
                        </a:rPr>
                        <a:t>Security incident search @ forensics</a:t>
                      </a: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803893980"/>
                  </a:ext>
                </a:extLst>
              </a:tr>
            </a:tbl>
          </a:graphicData>
        </a:graphic>
      </p:graphicFrame>
    </p:spTree>
    <p:extLst>
      <p:ext uri="{BB962C8B-B14F-4D97-AF65-F5344CB8AC3E}">
        <p14:creationId xmlns:p14="http://schemas.microsoft.com/office/powerpoint/2010/main" val="40998889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FFBD-C883-3A9E-334B-2722D389A343}"/>
              </a:ext>
            </a:extLst>
          </p:cNvPr>
          <p:cNvSpPr>
            <a:spLocks noGrp="1"/>
          </p:cNvSpPr>
          <p:nvPr>
            <p:ph type="title"/>
          </p:nvPr>
        </p:nvSpPr>
        <p:spPr>
          <a:xfrm>
            <a:off x="576072" y="577850"/>
            <a:ext cx="4949825" cy="3841750"/>
          </a:xfrm>
        </p:spPr>
        <p:txBody>
          <a:bodyPr/>
          <a:lstStyle/>
          <a:p>
            <a:r>
              <a:rPr lang="en-US" dirty="0"/>
              <a:t>Generative AI has benefits, but should be used with caution</a:t>
            </a:r>
          </a:p>
        </p:txBody>
      </p:sp>
      <p:sp>
        <p:nvSpPr>
          <p:cNvPr id="3" name="Text Placeholder 2">
            <a:extLst>
              <a:ext uri="{FF2B5EF4-FFF2-40B4-BE49-F238E27FC236}">
                <a16:creationId xmlns:a16="http://schemas.microsoft.com/office/drawing/2014/main" id="{5B7E2084-7C4E-58C9-C01F-1BF2757D4F27}"/>
              </a:ext>
            </a:extLst>
          </p:cNvPr>
          <p:cNvSpPr>
            <a:spLocks noGrp="1"/>
          </p:cNvSpPr>
          <p:nvPr>
            <p:ph type="body" sz="quarter" idx="15"/>
          </p:nvPr>
        </p:nvSpPr>
        <p:spPr/>
        <p:txBody>
          <a:bodyPr/>
          <a:lstStyle/>
          <a:p>
            <a:r>
              <a:rPr lang="en-US" b="1" dirty="0"/>
              <a:t>Generative AI</a:t>
            </a:r>
          </a:p>
        </p:txBody>
      </p:sp>
      <p:sp>
        <p:nvSpPr>
          <p:cNvPr id="4" name="Text Placeholder 3">
            <a:extLst>
              <a:ext uri="{FF2B5EF4-FFF2-40B4-BE49-F238E27FC236}">
                <a16:creationId xmlns:a16="http://schemas.microsoft.com/office/drawing/2014/main" id="{BCE1B3DB-9DD0-6CB8-FBBA-204D76D1D25E}"/>
              </a:ext>
            </a:extLst>
          </p:cNvPr>
          <p:cNvSpPr>
            <a:spLocks noGrp="1"/>
          </p:cNvSpPr>
          <p:nvPr>
            <p:ph type="body" sz="quarter" idx="16"/>
          </p:nvPr>
        </p:nvSpPr>
        <p:spPr/>
        <p:txBody>
          <a:bodyPr/>
          <a:lstStyle/>
          <a:p>
            <a:r>
              <a:rPr lang="en-US" b="1" dirty="0"/>
              <a:t>Great at NLP tasks</a:t>
            </a:r>
          </a:p>
        </p:txBody>
      </p:sp>
      <p:sp>
        <p:nvSpPr>
          <p:cNvPr id="5" name="Text Placeholder 4">
            <a:extLst>
              <a:ext uri="{FF2B5EF4-FFF2-40B4-BE49-F238E27FC236}">
                <a16:creationId xmlns:a16="http://schemas.microsoft.com/office/drawing/2014/main" id="{C2E0E3B6-3B4C-2195-06F6-EF5CF0079288}"/>
              </a:ext>
            </a:extLst>
          </p:cNvPr>
          <p:cNvSpPr>
            <a:spLocks noGrp="1"/>
          </p:cNvSpPr>
          <p:nvPr>
            <p:ph type="body" sz="quarter" idx="17"/>
          </p:nvPr>
        </p:nvSpPr>
        <p:spPr/>
        <p:txBody>
          <a:bodyPr/>
          <a:lstStyle/>
          <a:p>
            <a:r>
              <a:rPr lang="en-US" b="1" dirty="0"/>
              <a:t>There are risks</a:t>
            </a:r>
          </a:p>
        </p:txBody>
      </p:sp>
      <p:sp>
        <p:nvSpPr>
          <p:cNvPr id="6" name="Text Placeholder 5">
            <a:extLst>
              <a:ext uri="{FF2B5EF4-FFF2-40B4-BE49-F238E27FC236}">
                <a16:creationId xmlns:a16="http://schemas.microsoft.com/office/drawing/2014/main" id="{5BA5D21D-B241-18FA-B45E-037D79F94A18}"/>
              </a:ext>
            </a:extLst>
          </p:cNvPr>
          <p:cNvSpPr>
            <a:spLocks noGrp="1"/>
          </p:cNvSpPr>
          <p:nvPr>
            <p:ph type="body" sz="quarter" idx="10"/>
          </p:nvPr>
        </p:nvSpPr>
        <p:spPr/>
        <p:txBody>
          <a:bodyPr/>
          <a:lstStyle/>
          <a:p>
            <a:pPr marL="457200" indent="-457200">
              <a:buFont typeface="Arial" panose="020B0604020202020204" pitchFamily="34" charset="0"/>
              <a:buChar char="•"/>
            </a:pPr>
            <a:r>
              <a:rPr lang="en-CA" sz="2800" b="0" i="0" dirty="0">
                <a:solidFill>
                  <a:srgbClr val="212121"/>
                </a:solidFill>
                <a:effectLst/>
                <a:latin typeface="+mn-lt"/>
              </a:rPr>
              <a:t>AI techniques that learn a representation of artifacts from data, and use it to generate brand-new, completely original artifacts that preserve a likeness to original data.             </a:t>
            </a:r>
            <a:r>
              <a:rPr lang="en-CA" sz="2400" dirty="0">
                <a:solidFill>
                  <a:srgbClr val="8D8D8D"/>
                </a:solidFill>
                <a:latin typeface="+mn-lt"/>
              </a:rPr>
              <a:t>- Gartner</a:t>
            </a:r>
            <a:endParaRPr lang="en-CA" sz="2400" b="0" i="0" dirty="0">
              <a:solidFill>
                <a:srgbClr val="8D8D8D"/>
              </a:solidFill>
              <a:effectLst/>
              <a:latin typeface="+mn-lt"/>
            </a:endParaRPr>
          </a:p>
          <a:p>
            <a:pPr marL="457200" indent="-457200">
              <a:buFont typeface="Arial" panose="020B0604020202020204" pitchFamily="34" charset="0"/>
              <a:buChar char="•"/>
            </a:pPr>
            <a:endParaRPr lang="en-CA" sz="2400" dirty="0">
              <a:solidFill>
                <a:srgbClr val="212121"/>
              </a:solidFill>
              <a:latin typeface="+mn-lt"/>
            </a:endParaRPr>
          </a:p>
          <a:p>
            <a:pPr marL="457200" indent="-457200">
              <a:buFont typeface="Arial" panose="020B0604020202020204" pitchFamily="34" charset="0"/>
              <a:buChar char="•"/>
            </a:pPr>
            <a:r>
              <a:rPr lang="en-CA" sz="2800" b="0" i="0" dirty="0">
                <a:solidFill>
                  <a:srgbClr val="212121"/>
                </a:solidFill>
                <a:effectLst/>
                <a:latin typeface="+mn-lt"/>
              </a:rPr>
              <a:t>Generative AI is trained on </a:t>
            </a:r>
            <a:r>
              <a:rPr lang="en-CA" sz="2800" dirty="0">
                <a:solidFill>
                  <a:srgbClr val="212121"/>
                </a:solidFill>
                <a:latin typeface="+mn-lt"/>
              </a:rPr>
              <a:t>foundation models</a:t>
            </a:r>
            <a:r>
              <a:rPr lang="en-CA" sz="2800" b="0" i="0" dirty="0">
                <a:solidFill>
                  <a:srgbClr val="212121"/>
                </a:solidFill>
                <a:effectLst/>
                <a:latin typeface="+mn-lt"/>
              </a:rPr>
              <a:t> with massive amounts of data. </a:t>
            </a:r>
          </a:p>
          <a:p>
            <a:pPr marL="457200" indent="-457200">
              <a:buFont typeface="Arial" panose="020B0604020202020204" pitchFamily="34" charset="0"/>
              <a:buChar char="•"/>
            </a:pPr>
            <a:endParaRPr lang="en-CA" sz="2800" dirty="0">
              <a:solidFill>
                <a:srgbClr val="212121"/>
              </a:solidFill>
              <a:latin typeface="+mn-lt"/>
            </a:endParaRPr>
          </a:p>
          <a:p>
            <a:pPr marL="457200" indent="-457200">
              <a:buFont typeface="Arial" panose="020B0604020202020204" pitchFamily="34" charset="0"/>
              <a:buChar char="•"/>
            </a:pPr>
            <a:r>
              <a:rPr lang="en-CA" sz="2800" dirty="0">
                <a:solidFill>
                  <a:srgbClr val="212121"/>
                </a:solidFill>
                <a:latin typeface="+mn-lt"/>
              </a:rPr>
              <a:t>The most well-known type of foundation models are large language models (LLMs) used with natural language processing (NLP)</a:t>
            </a:r>
            <a:br>
              <a:rPr lang="en-CA" sz="3200" b="0" i="0" dirty="0">
                <a:solidFill>
                  <a:srgbClr val="212121"/>
                </a:solidFill>
                <a:effectLst/>
                <a:latin typeface="+mn-lt"/>
              </a:rPr>
            </a:br>
            <a:endParaRPr lang="en-CA" sz="3200" b="0" i="0" dirty="0">
              <a:solidFill>
                <a:srgbClr val="212121"/>
              </a:solidFill>
              <a:effectLst/>
              <a:latin typeface="+mn-lt"/>
            </a:endParaRPr>
          </a:p>
          <a:p>
            <a:endParaRPr lang="en-CA" sz="3200" b="0" i="0" dirty="0">
              <a:solidFill>
                <a:srgbClr val="212121"/>
              </a:solidFill>
              <a:effectLst/>
              <a:latin typeface="+mn-lt"/>
            </a:endParaRPr>
          </a:p>
          <a:p>
            <a:endParaRPr lang="en-CA" sz="3200" b="0" i="0" dirty="0">
              <a:solidFill>
                <a:srgbClr val="212121"/>
              </a:solidFill>
              <a:effectLst/>
              <a:latin typeface="+mn-lt"/>
            </a:endParaRPr>
          </a:p>
          <a:p>
            <a:endParaRPr lang="en-US" sz="3200" dirty="0">
              <a:latin typeface="+mn-lt"/>
            </a:endParaRPr>
          </a:p>
        </p:txBody>
      </p:sp>
      <p:sp>
        <p:nvSpPr>
          <p:cNvPr id="7" name="Text Placeholder 6">
            <a:extLst>
              <a:ext uri="{FF2B5EF4-FFF2-40B4-BE49-F238E27FC236}">
                <a16:creationId xmlns:a16="http://schemas.microsoft.com/office/drawing/2014/main" id="{58711BF8-7529-A1B2-CDCF-33D598D9448A}"/>
              </a:ext>
            </a:extLst>
          </p:cNvPr>
          <p:cNvSpPr>
            <a:spLocks noGrp="1"/>
          </p:cNvSpPr>
          <p:nvPr>
            <p:ph type="body" sz="quarter" idx="20"/>
          </p:nvPr>
        </p:nvSpPr>
        <p:spPr>
          <a:xfrm>
            <a:off x="12739220" y="3429001"/>
            <a:ext cx="4963923" cy="8572499"/>
          </a:xfrm>
        </p:spPr>
        <p:txBody>
          <a:bodyPr/>
          <a:lstStyle/>
          <a:p>
            <a:pPr algn="l" defTabSz="2438400">
              <a:buSzPct val="100000"/>
            </a:pPr>
            <a:r>
              <a:rPr lang="en-US" sz="2800" dirty="0">
                <a:cs typeface="Arial" panose="020B0604020202020204" pitchFamily="34" charset="0"/>
              </a:rPr>
              <a:t>Generative AI from LLMs</a:t>
            </a:r>
            <a:br>
              <a:rPr lang="en-US" sz="2800" dirty="0">
                <a:cs typeface="Arial" panose="020B0604020202020204" pitchFamily="34" charset="0"/>
              </a:rPr>
            </a:br>
            <a:r>
              <a:rPr lang="en-US" sz="2800" dirty="0">
                <a:cs typeface="Arial" panose="020B0604020202020204" pitchFamily="34" charset="0"/>
              </a:rPr>
              <a:t>like ChatGPT are good at:</a:t>
            </a:r>
          </a:p>
          <a:p>
            <a:pPr algn="l" defTabSz="2438400">
              <a:buSzPct val="100000"/>
            </a:pPr>
            <a:endParaRPr lang="en-US" sz="2800" dirty="0">
              <a:cs typeface="Arial" panose="020B0604020202020204" pitchFamily="34" charset="0"/>
            </a:endParaRPr>
          </a:p>
          <a:p>
            <a:pPr marL="571500" indent="-571500" algn="l" defTabSz="2438400">
              <a:buSzPct val="100000"/>
              <a:buFont typeface="Arial" panose="020B0604020202020204" pitchFamily="34" charset="0"/>
              <a:buChar char="•"/>
            </a:pPr>
            <a:r>
              <a:rPr lang="en-US" sz="2800" dirty="0">
                <a:cs typeface="Arial" panose="020B0604020202020204" pitchFamily="34" charset="0"/>
              </a:rPr>
              <a:t>Creating personal performance, summary reports and resumes</a:t>
            </a:r>
            <a:br>
              <a:rPr lang="en-US" sz="2800" dirty="0">
                <a:cs typeface="Arial" panose="020B0604020202020204" pitchFamily="34" charset="0"/>
              </a:rPr>
            </a:br>
            <a:endParaRPr lang="en-US" sz="2800" dirty="0">
              <a:cs typeface="Arial" panose="020B0604020202020204" pitchFamily="34" charset="0"/>
            </a:endParaRPr>
          </a:p>
          <a:p>
            <a:pPr marL="571500" indent="-571500" algn="l" defTabSz="2438400">
              <a:buSzPct val="100000"/>
              <a:buFont typeface="Arial" panose="020B0604020202020204" pitchFamily="34" charset="0"/>
              <a:buChar char="•"/>
            </a:pPr>
            <a:r>
              <a:rPr lang="en-US" sz="2800" dirty="0">
                <a:cs typeface="Arial" panose="020B0604020202020204" pitchFamily="34" charset="0"/>
              </a:rPr>
              <a:t>Passing bar exams</a:t>
            </a:r>
          </a:p>
          <a:p>
            <a:pPr marL="571500" indent="-571500" algn="l" defTabSz="2438400">
              <a:buSzPct val="100000"/>
              <a:buFont typeface="Arial" panose="020B0604020202020204" pitchFamily="34" charset="0"/>
              <a:buChar char="•"/>
            </a:pPr>
            <a:endParaRPr lang="en-US" sz="2800" dirty="0">
              <a:cs typeface="Arial" panose="020B0604020202020204" pitchFamily="34" charset="0"/>
            </a:endParaRPr>
          </a:p>
          <a:p>
            <a:pPr marL="571500" indent="-571500" algn="l" defTabSz="2438400">
              <a:buSzPct val="100000"/>
              <a:buFont typeface="Arial" panose="020B0604020202020204" pitchFamily="34" charset="0"/>
              <a:buChar char="•"/>
            </a:pPr>
            <a:r>
              <a:rPr lang="en-US" sz="2800" dirty="0">
                <a:cs typeface="Arial" panose="020B0604020202020204" pitchFamily="34" charset="0"/>
              </a:rPr>
              <a:t>Generating original </a:t>
            </a:r>
            <a:br>
              <a:rPr lang="en-US" sz="2800" dirty="0">
                <a:cs typeface="Arial" panose="020B0604020202020204" pitchFamily="34" charset="0"/>
              </a:rPr>
            </a:br>
            <a:r>
              <a:rPr lang="en-US" sz="2800" dirty="0">
                <a:cs typeface="Arial" panose="020B0604020202020204" pitchFamily="34" charset="0"/>
              </a:rPr>
              <a:t>write up on various </a:t>
            </a:r>
            <a:br>
              <a:rPr lang="en-US" sz="2800" dirty="0">
                <a:cs typeface="Arial" panose="020B0604020202020204" pitchFamily="34" charset="0"/>
              </a:rPr>
            </a:br>
            <a:r>
              <a:rPr lang="en-US" sz="2800" dirty="0">
                <a:cs typeface="Arial" panose="020B0604020202020204" pitchFamily="34" charset="0"/>
              </a:rPr>
              <a:t>topics with little input</a:t>
            </a:r>
          </a:p>
          <a:p>
            <a:pPr algn="l" defTabSz="2438400">
              <a:buSzPct val="100000"/>
            </a:pPr>
            <a:endParaRPr lang="en-US" sz="2800" dirty="0">
              <a:cs typeface="Arial" panose="020B0604020202020204" pitchFamily="34" charset="0"/>
            </a:endParaRPr>
          </a:p>
          <a:p>
            <a:pPr marL="571500" indent="-571500" algn="l" defTabSz="2438400">
              <a:buSzPct val="100000"/>
              <a:buFont typeface="Arial" panose="020B0604020202020204" pitchFamily="34" charset="0"/>
              <a:buChar char="•"/>
            </a:pPr>
            <a:r>
              <a:rPr lang="en-US" sz="2800" dirty="0">
                <a:cs typeface="Arial" panose="020B0604020202020204" pitchFamily="34" charset="0"/>
              </a:rPr>
              <a:t>Providing great </a:t>
            </a:r>
            <a:br>
              <a:rPr lang="en-US" sz="2800" dirty="0">
                <a:cs typeface="Arial" panose="020B0604020202020204" pitchFamily="34" charset="0"/>
              </a:rPr>
            </a:br>
            <a:r>
              <a:rPr lang="en-US" sz="2800" dirty="0">
                <a:cs typeface="Arial" panose="020B0604020202020204" pitchFamily="34" charset="0"/>
              </a:rPr>
              <a:t>chatbot interactions</a:t>
            </a:r>
          </a:p>
          <a:p>
            <a:pPr marL="571500" indent="-571500" algn="l" defTabSz="2438400">
              <a:buSzPct val="100000"/>
              <a:buFont typeface="Arial" panose="020B0604020202020204" pitchFamily="34" charset="0"/>
              <a:buChar char="•"/>
            </a:pPr>
            <a:endParaRPr lang="en-US" sz="2800" dirty="0">
              <a:cs typeface="Arial" panose="020B0604020202020204" pitchFamily="34" charset="0"/>
            </a:endParaRPr>
          </a:p>
          <a:p>
            <a:pPr defTabSz="2438400">
              <a:buSzPct val="100000"/>
            </a:pPr>
            <a:r>
              <a:rPr lang="en-US" sz="2800" dirty="0">
                <a:solidFill>
                  <a:srgbClr val="0D62FE"/>
                </a:solidFill>
                <a:cs typeface="Arial" panose="020B0604020202020204" pitchFamily="34" charset="0"/>
              </a:rPr>
              <a:t>But is this what businesses need from generative AI?</a:t>
            </a:r>
            <a:endParaRPr lang="en-US" sz="2800" dirty="0">
              <a:cs typeface="Arial" panose="020B0604020202020204" pitchFamily="34" charset="0"/>
            </a:endParaRPr>
          </a:p>
          <a:p>
            <a:pPr algn="l" defTabSz="2438400">
              <a:buSzPct val="100000"/>
            </a:pPr>
            <a:endParaRPr lang="en-US" sz="3200" dirty="0">
              <a:cs typeface="Arial" panose="020B0604020202020204" pitchFamily="34" charset="0"/>
            </a:endParaRPr>
          </a:p>
          <a:p>
            <a:endParaRPr lang="en-US" sz="3200" dirty="0"/>
          </a:p>
        </p:txBody>
      </p:sp>
      <p:sp>
        <p:nvSpPr>
          <p:cNvPr id="8" name="Text Placeholder 7">
            <a:extLst>
              <a:ext uri="{FF2B5EF4-FFF2-40B4-BE49-F238E27FC236}">
                <a16:creationId xmlns:a16="http://schemas.microsoft.com/office/drawing/2014/main" id="{A6990707-EB96-E8FE-47D0-F69FEBE297A7}"/>
              </a:ext>
            </a:extLst>
          </p:cNvPr>
          <p:cNvSpPr>
            <a:spLocks noGrp="1"/>
          </p:cNvSpPr>
          <p:nvPr>
            <p:ph type="body" sz="quarter" idx="21"/>
          </p:nvPr>
        </p:nvSpPr>
        <p:spPr>
          <a:xfrm>
            <a:off x="18859500" y="3429001"/>
            <a:ext cx="4945063" cy="8356599"/>
          </a:xfrm>
        </p:spPr>
        <p:txBody>
          <a:bodyPr/>
          <a:lstStyle/>
          <a:p>
            <a:pPr marL="571500" indent="-571500">
              <a:buFont typeface="Arial" panose="020B0604020202020204" pitchFamily="34" charset="0"/>
              <a:buChar char="•"/>
            </a:pPr>
            <a:r>
              <a:rPr lang="en-US" sz="2800" dirty="0"/>
              <a:t>Training requires good      AI skills and talent</a:t>
            </a:r>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r>
              <a:rPr lang="en-US" sz="2800" dirty="0"/>
              <a:t>Privileged few – to build requires huge R&amp;D and hardware resources available to few vendors</a:t>
            </a:r>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r>
              <a:rPr lang="en-US" sz="2800" dirty="0"/>
              <a:t>Easy to be misused</a:t>
            </a:r>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r>
              <a:rPr lang="en-US" sz="2800" dirty="0"/>
              <a:t>Black-box nature </a:t>
            </a:r>
            <a:br>
              <a:rPr lang="en-US" sz="2800" dirty="0"/>
            </a:br>
            <a:r>
              <a:rPr lang="en-US" sz="2800" dirty="0"/>
              <a:t>– insufficient transparency and difficult to understand</a:t>
            </a:r>
          </a:p>
          <a:p>
            <a:pPr marL="571500" indent="-571500">
              <a:buFont typeface="Arial" panose="020B0604020202020204" pitchFamily="34" charset="0"/>
              <a:buChar char="•"/>
            </a:pPr>
            <a:endParaRPr lang="en-US" sz="2800" dirty="0"/>
          </a:p>
          <a:p>
            <a:endParaRPr lang="en-US" sz="2800" dirty="0"/>
          </a:p>
          <a:p>
            <a:endParaRPr lang="en-US" sz="2800" dirty="0"/>
          </a:p>
          <a:p>
            <a:r>
              <a:rPr lang="en-US" sz="2800" dirty="0">
                <a:solidFill>
                  <a:srgbClr val="0D62FE"/>
                </a:solidFill>
              </a:rPr>
              <a:t>Non-technology concerns, but what should businesses look for in a generative AI platform?</a:t>
            </a:r>
          </a:p>
          <a:p>
            <a:endParaRPr lang="en-US" sz="3200" dirty="0"/>
          </a:p>
        </p:txBody>
      </p:sp>
      <p:sp>
        <p:nvSpPr>
          <p:cNvPr id="9" name="TextBox 8">
            <a:extLst>
              <a:ext uri="{FF2B5EF4-FFF2-40B4-BE49-F238E27FC236}">
                <a16:creationId xmlns:a16="http://schemas.microsoft.com/office/drawing/2014/main" id="{F764045A-119B-522F-55E2-7AF36664A01F}"/>
              </a:ext>
            </a:extLst>
          </p:cNvPr>
          <p:cNvSpPr txBox="1"/>
          <p:nvPr/>
        </p:nvSpPr>
        <p:spPr>
          <a:xfrm>
            <a:off x="4648200" y="-1955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16744117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a:xfrm>
            <a:off x="479141" y="6858000"/>
            <a:ext cx="4949825" cy="2134471"/>
          </a:xfrm>
        </p:spPr>
        <p:txBody>
          <a:bodyPr/>
          <a:lstStyle/>
          <a:p>
            <a:r>
              <a:rPr lang="en-US" sz="4400" dirty="0"/>
              <a:t>Clients cannot just use </a:t>
            </a:r>
            <a:r>
              <a:rPr lang="en-US" sz="4400" i="1" dirty="0">
                <a:solidFill>
                  <a:srgbClr val="0D62FE"/>
                </a:solidFill>
              </a:rPr>
              <a:t>any</a:t>
            </a:r>
            <a:r>
              <a:rPr lang="en-US" sz="4400" dirty="0"/>
              <a:t> generative </a:t>
            </a:r>
            <a:br>
              <a:rPr lang="en-US" sz="4400" dirty="0"/>
            </a:br>
            <a:r>
              <a:rPr lang="en-US" sz="4400" dirty="0"/>
              <a:t>AI platform</a:t>
            </a:r>
          </a:p>
        </p:txBody>
      </p:sp>
      <p:sp>
        <p:nvSpPr>
          <p:cNvPr id="7" name="Text Placeholder 6">
            <a:extLst>
              <a:ext uri="{FF2B5EF4-FFF2-40B4-BE49-F238E27FC236}">
                <a16:creationId xmlns:a16="http://schemas.microsoft.com/office/drawing/2014/main" id="{97DC30C3-948E-8FD3-98BD-2975A8299E71}"/>
              </a:ext>
            </a:extLst>
          </p:cNvPr>
          <p:cNvSpPr>
            <a:spLocks noGrp="1"/>
          </p:cNvSpPr>
          <p:nvPr>
            <p:ph type="body" sz="quarter" idx="10"/>
          </p:nvPr>
        </p:nvSpPr>
        <p:spPr>
          <a:xfrm>
            <a:off x="12728028" y="576073"/>
            <a:ext cx="5229770" cy="5145086"/>
          </a:xfrm>
          <a:prstGeom prst="rect">
            <a:avLst/>
          </a:prstGeom>
        </p:spPr>
        <p:txBody>
          <a:bodyPr/>
          <a:lstStyle/>
          <a:p>
            <a:r>
              <a:rPr lang="en-US" kern="0" dirty="0">
                <a:solidFill>
                  <a:schemeClr val="accent1"/>
                </a:solidFill>
                <a:latin typeface="+mn-lt"/>
              </a:rPr>
              <a:t>Can it detect &amp; minimize bias </a:t>
            </a:r>
            <a:r>
              <a:rPr lang="en-US" dirty="0">
                <a:solidFill>
                  <a:schemeClr val="accent1"/>
                </a:solidFill>
                <a:latin typeface="+mn-lt"/>
              </a:rPr>
              <a:t>&amp;</a:t>
            </a:r>
            <a:r>
              <a:rPr lang="en-US" kern="0" dirty="0">
                <a:solidFill>
                  <a:schemeClr val="accent1"/>
                </a:solidFill>
                <a:latin typeface="+mn-lt"/>
              </a:rPr>
              <a:t> hallucinations?</a:t>
            </a:r>
          </a:p>
          <a:p>
            <a:pPr marL="457200" indent="-457200">
              <a:buFont typeface="Arial" panose="020B0604020202020204" pitchFamily="34" charset="0"/>
              <a:buChar char="•"/>
            </a:pPr>
            <a:endParaRPr lang="en-US" sz="2800" kern="0" dirty="0">
              <a:latin typeface="+mn-lt"/>
            </a:endParaRPr>
          </a:p>
          <a:p>
            <a:pPr marL="457200" indent="-457200">
              <a:buFont typeface="Arial" panose="020B0604020202020204" pitchFamily="34" charset="0"/>
              <a:buChar char="•"/>
            </a:pPr>
            <a:r>
              <a:rPr lang="en-US" sz="2800" kern="0" dirty="0">
                <a:latin typeface="+mn-lt"/>
              </a:rPr>
              <a:t>How does the platform </a:t>
            </a:r>
            <a:br>
              <a:rPr lang="en-US" sz="2800" kern="0" dirty="0">
                <a:latin typeface="+mn-lt"/>
              </a:rPr>
            </a:br>
            <a:r>
              <a:rPr lang="en-US" sz="2800" kern="0" dirty="0">
                <a:latin typeface="+mn-lt"/>
              </a:rPr>
              <a:t>detect and correct bias?</a:t>
            </a:r>
          </a:p>
          <a:p>
            <a:pPr marL="457200" indent="-457200">
              <a:buFont typeface="Arial" panose="020B0604020202020204" pitchFamily="34" charset="0"/>
              <a:buChar char="•"/>
            </a:pPr>
            <a:r>
              <a:rPr lang="en-US" sz="2800" kern="0" dirty="0">
                <a:latin typeface="+mn-lt"/>
              </a:rPr>
              <a:t>How can it prevent hallucination (providing random and untrue answers with absolute aplomb </a:t>
            </a:r>
            <a:br>
              <a:rPr lang="en-US" sz="2800" kern="0" dirty="0">
                <a:latin typeface="+mn-lt"/>
              </a:rPr>
            </a:br>
            <a:r>
              <a:rPr lang="en-US" sz="2800" kern="0" dirty="0">
                <a:latin typeface="+mn-lt"/>
              </a:rPr>
              <a:t>and convictions)?</a:t>
            </a:r>
          </a:p>
          <a:p>
            <a:endParaRPr lang="en-US" sz="3200" dirty="0"/>
          </a:p>
        </p:txBody>
      </p:sp>
      <p:sp>
        <p:nvSpPr>
          <p:cNvPr id="3" name="Text Placeholder 2">
            <a:extLst>
              <a:ext uri="{FF2B5EF4-FFF2-40B4-BE49-F238E27FC236}">
                <a16:creationId xmlns:a16="http://schemas.microsoft.com/office/drawing/2014/main" id="{50FF07F2-F8CE-D48A-9695-375C110032EA}"/>
              </a:ext>
            </a:extLst>
          </p:cNvPr>
          <p:cNvSpPr>
            <a:spLocks noGrp="1"/>
          </p:cNvSpPr>
          <p:nvPr>
            <p:ph type="body" sz="quarter" idx="23"/>
          </p:nvPr>
        </p:nvSpPr>
        <p:spPr>
          <a:prstGeom prst="rect">
            <a:avLst/>
          </a:prstGeom>
        </p:spPr>
        <p:txBody>
          <a:bodyPr/>
          <a:lstStyle/>
          <a:p>
            <a:r>
              <a:rPr lang="en-US" dirty="0">
                <a:solidFill>
                  <a:schemeClr val="accent1"/>
                </a:solidFill>
              </a:rPr>
              <a:t>Is it transparent?</a:t>
            </a:r>
            <a:br>
              <a:rPr lang="en-US" sz="3200" dirty="0">
                <a:solidFill>
                  <a:schemeClr val="accent1"/>
                </a:solidFill>
              </a:rPr>
            </a:br>
            <a:endParaRPr lang="en-US" sz="3200" dirty="0">
              <a:solidFill>
                <a:schemeClr val="accent1"/>
              </a:solidFill>
            </a:endParaRPr>
          </a:p>
          <a:p>
            <a:endParaRPr lang="en-US" sz="2800" dirty="0">
              <a:solidFill>
                <a:schemeClr val="accent1"/>
              </a:solidFill>
            </a:endParaRPr>
          </a:p>
          <a:p>
            <a:pPr marL="457200" indent="-457200">
              <a:buFont typeface="Arial" panose="020B0604020202020204" pitchFamily="34" charset="0"/>
              <a:buChar char="•"/>
            </a:pPr>
            <a:r>
              <a:rPr lang="en-US" sz="2800" kern="0" dirty="0">
                <a:latin typeface="+mn-lt"/>
              </a:rPr>
              <a:t>Open vs black-box</a:t>
            </a:r>
          </a:p>
          <a:p>
            <a:pPr marL="457200" indent="-457200">
              <a:buFont typeface="Arial" panose="020B0604020202020204" pitchFamily="34" charset="0"/>
              <a:buChar char="•"/>
            </a:pPr>
            <a:r>
              <a:rPr lang="en-US" sz="2800" kern="0" dirty="0">
                <a:latin typeface="+mn-lt"/>
              </a:rPr>
              <a:t>How to audit and explain  the </a:t>
            </a:r>
            <a:r>
              <a:rPr lang="en-US" sz="2800" dirty="0">
                <a:latin typeface="+mn-lt"/>
              </a:rPr>
              <a:t>model,</a:t>
            </a:r>
            <a:r>
              <a:rPr lang="en-US" sz="2800" kern="0" dirty="0">
                <a:latin typeface="+mn-lt"/>
              </a:rPr>
              <a:t> and the </a:t>
            </a:r>
            <a:br>
              <a:rPr lang="en-US" sz="2800" kern="0" dirty="0">
                <a:latin typeface="+mn-lt"/>
              </a:rPr>
            </a:br>
            <a:r>
              <a:rPr lang="en-US" sz="2800" kern="0" dirty="0">
                <a:latin typeface="+mn-lt"/>
              </a:rPr>
              <a:t>answers it generates?</a:t>
            </a:r>
          </a:p>
          <a:p>
            <a:pPr marL="457200" indent="-457200">
              <a:buFont typeface="Arial" panose="020B0604020202020204" pitchFamily="34" charset="0"/>
              <a:buChar char="•"/>
            </a:pPr>
            <a:r>
              <a:rPr lang="en-US" sz="2800" dirty="0">
                <a:latin typeface="+mn-lt"/>
              </a:rPr>
              <a:t>Does the model track drift </a:t>
            </a:r>
            <a:br>
              <a:rPr lang="en-US" sz="2800" dirty="0">
                <a:latin typeface="+mn-lt"/>
              </a:rPr>
            </a:br>
            <a:r>
              <a:rPr lang="en-US" sz="2800" dirty="0">
                <a:latin typeface="+mn-lt"/>
              </a:rPr>
              <a:t>and bias? And how does </a:t>
            </a:r>
            <a:br>
              <a:rPr lang="en-US" sz="2800" dirty="0">
                <a:latin typeface="+mn-lt"/>
              </a:rPr>
            </a:br>
            <a:r>
              <a:rPr lang="en-US" sz="2800" dirty="0">
                <a:latin typeface="+mn-lt"/>
              </a:rPr>
              <a:t>it address them?</a:t>
            </a:r>
          </a:p>
          <a:p>
            <a:pPr marL="457200" indent="-457200">
              <a:buFont typeface="Arial" panose="020B0604020202020204" pitchFamily="34" charset="0"/>
              <a:buChar char="•"/>
            </a:pPr>
            <a:endParaRPr lang="en-US" sz="2800" dirty="0">
              <a:latin typeface="+mn-lt"/>
            </a:endParaRPr>
          </a:p>
          <a:p>
            <a:endParaRPr lang="en-US" sz="3200" dirty="0"/>
          </a:p>
        </p:txBody>
      </p:sp>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24"/>
          </p:nvPr>
        </p:nvSpPr>
        <p:spPr>
          <a:xfrm>
            <a:off x="12728028" y="6667498"/>
            <a:ext cx="4963923" cy="5575295"/>
          </a:xfrm>
          <a:prstGeom prst="rect">
            <a:avLst/>
          </a:prstGeom>
        </p:spPr>
        <p:txBody>
          <a:bodyPr/>
          <a:lstStyle/>
          <a:p>
            <a:r>
              <a:rPr lang="en-US" kern="0" dirty="0">
                <a:solidFill>
                  <a:schemeClr val="accent1"/>
                </a:solidFill>
                <a:latin typeface="+mn-lt"/>
              </a:rPr>
              <a:t>Is it safe?</a:t>
            </a:r>
          </a:p>
          <a:p>
            <a:endParaRPr lang="en-US" kern="0" dirty="0">
              <a:latin typeface="+mn-lt"/>
            </a:endParaRPr>
          </a:p>
          <a:p>
            <a:endParaRPr lang="en-US" sz="2800" kern="0" dirty="0">
              <a:latin typeface="+mn-lt"/>
            </a:endParaRPr>
          </a:p>
          <a:p>
            <a:pPr marL="457200" indent="-457200">
              <a:buFont typeface="Arial" panose="020B0604020202020204" pitchFamily="34" charset="0"/>
              <a:buChar char="•"/>
            </a:pPr>
            <a:r>
              <a:rPr lang="en-US" sz="2800" kern="0" dirty="0">
                <a:latin typeface="+mn-lt"/>
              </a:rPr>
              <a:t>Who has control over </a:t>
            </a:r>
            <a:br>
              <a:rPr lang="en-US" sz="2800" kern="0" dirty="0">
                <a:latin typeface="+mn-lt"/>
              </a:rPr>
            </a:br>
            <a:r>
              <a:rPr lang="en-US" sz="2800" kern="0" dirty="0">
                <a:latin typeface="+mn-lt"/>
              </a:rPr>
              <a:t>the model, input data, </a:t>
            </a:r>
            <a:br>
              <a:rPr lang="en-US" sz="2800" kern="0" dirty="0">
                <a:latin typeface="+mn-lt"/>
              </a:rPr>
            </a:br>
            <a:r>
              <a:rPr lang="en-US" sz="2800" kern="0" dirty="0">
                <a:latin typeface="+mn-lt"/>
              </a:rPr>
              <a:t>and output data?</a:t>
            </a:r>
          </a:p>
          <a:p>
            <a:pPr marL="457200" indent="-457200">
              <a:buFont typeface="Arial" panose="020B0604020202020204" pitchFamily="34" charset="0"/>
              <a:buChar char="•"/>
            </a:pPr>
            <a:r>
              <a:rPr lang="en-US" sz="2800" kern="0" dirty="0">
                <a:latin typeface="+mn-lt"/>
              </a:rPr>
              <a:t>How to ensure that confidential information</a:t>
            </a:r>
            <a:br>
              <a:rPr lang="en-US" sz="2800" kern="0" dirty="0">
                <a:latin typeface="+mn-lt"/>
              </a:rPr>
            </a:br>
            <a:r>
              <a:rPr lang="en-US" sz="2800" kern="0" dirty="0">
                <a:latin typeface="+mn-lt"/>
              </a:rPr>
              <a:t>is not given out?</a:t>
            </a:r>
          </a:p>
          <a:p>
            <a:pPr marL="457200" indent="-457200">
              <a:buFont typeface="Arial" panose="020B0604020202020204" pitchFamily="34" charset="0"/>
              <a:buChar char="•"/>
            </a:pPr>
            <a:r>
              <a:rPr lang="en-US" sz="2800" kern="0" dirty="0">
                <a:latin typeface="+mn-lt"/>
              </a:rPr>
              <a:t>How is it monitored? </a:t>
            </a:r>
            <a:endParaRPr lang="en-US" sz="2800" dirty="0">
              <a:latin typeface="+mn-lt"/>
            </a:endParaRPr>
          </a:p>
          <a:p>
            <a:pPr marL="457200" indent="-457200">
              <a:buFont typeface="Arial" panose="020B0604020202020204" pitchFamily="34" charset="0"/>
              <a:buChar char="•"/>
            </a:pPr>
            <a:r>
              <a:rPr lang="en-US" sz="2800" kern="0" dirty="0">
                <a:latin typeface="+mn-lt"/>
              </a:rPr>
              <a:t>What safety features and guardrails are in place?</a:t>
            </a:r>
            <a:endParaRPr lang="en-US" sz="2800" dirty="0">
              <a:latin typeface="+mn-lt"/>
            </a:endParaRPr>
          </a:p>
          <a:p>
            <a:endParaRPr lang="en-US" sz="3200" dirty="0"/>
          </a:p>
        </p:txBody>
      </p:sp>
      <p:sp>
        <p:nvSpPr>
          <p:cNvPr id="8" name="Text Placeholder 7">
            <a:extLst>
              <a:ext uri="{FF2B5EF4-FFF2-40B4-BE49-F238E27FC236}">
                <a16:creationId xmlns:a16="http://schemas.microsoft.com/office/drawing/2014/main" id="{A18931D0-C5A4-68A6-9CD4-19EA3D1CBA9D}"/>
              </a:ext>
            </a:extLst>
          </p:cNvPr>
          <p:cNvSpPr>
            <a:spLocks noGrp="1"/>
          </p:cNvSpPr>
          <p:nvPr>
            <p:ph type="body" sz="quarter" idx="25"/>
          </p:nvPr>
        </p:nvSpPr>
        <p:spPr>
          <a:xfrm>
            <a:off x="18799748" y="6667499"/>
            <a:ext cx="4963923" cy="6134101"/>
          </a:xfrm>
          <a:prstGeom prst="rect">
            <a:avLst/>
          </a:prstGeom>
        </p:spPr>
        <p:txBody>
          <a:bodyPr/>
          <a:lstStyle/>
          <a:p>
            <a:r>
              <a:rPr lang="en-US" kern="0" dirty="0">
                <a:solidFill>
                  <a:schemeClr val="accent1"/>
                </a:solidFill>
              </a:rPr>
              <a:t>Can it be customized?</a:t>
            </a:r>
          </a:p>
          <a:p>
            <a:endParaRPr lang="en-US" kern="0" dirty="0"/>
          </a:p>
          <a:p>
            <a:endParaRPr lang="en-US" sz="2800" kern="0" dirty="0"/>
          </a:p>
          <a:p>
            <a:pPr marL="457200" indent="-457200">
              <a:buFont typeface="Arial" panose="020B0604020202020204" pitchFamily="34" charset="0"/>
              <a:buChar char="•"/>
            </a:pPr>
            <a:r>
              <a:rPr lang="en-US" sz="2800" kern="0" dirty="0"/>
              <a:t>Hybrid and multicloud?</a:t>
            </a:r>
          </a:p>
          <a:p>
            <a:pPr marL="457200" indent="-457200">
              <a:buFont typeface="Arial" panose="020B0604020202020204" pitchFamily="34" charset="0"/>
              <a:buChar char="•"/>
            </a:pPr>
            <a:r>
              <a:rPr lang="en-US" sz="2800" dirty="0"/>
              <a:t>C</a:t>
            </a:r>
            <a:r>
              <a:rPr lang="en-US" sz="2800" kern="0" dirty="0"/>
              <a:t>an the model be fine-</a:t>
            </a:r>
            <a:br>
              <a:rPr lang="en-US" sz="2800" kern="0" dirty="0"/>
            </a:br>
            <a:r>
              <a:rPr lang="en-US" sz="2800" kern="0" dirty="0"/>
              <a:t>tuned with clients’ data?</a:t>
            </a:r>
          </a:p>
          <a:p>
            <a:pPr marL="457200" indent="-457200">
              <a:buFont typeface="Arial" panose="020B0604020202020204" pitchFamily="34" charset="0"/>
              <a:buChar char="•"/>
            </a:pPr>
            <a:r>
              <a:rPr lang="en-US" sz="2800" kern="0" dirty="0"/>
              <a:t>How can clients update, </a:t>
            </a:r>
            <a:br>
              <a:rPr lang="en-US" sz="2800" kern="0" dirty="0"/>
            </a:br>
            <a:r>
              <a:rPr lang="en-US" sz="2800" kern="0" dirty="0"/>
              <a:t>and extend the model </a:t>
            </a:r>
            <a:br>
              <a:rPr lang="en-US" sz="2800" kern="0" dirty="0"/>
            </a:br>
            <a:r>
              <a:rPr lang="en-US" sz="2800" kern="0" dirty="0"/>
              <a:t>to make it more suitable </a:t>
            </a:r>
            <a:br>
              <a:rPr lang="en-US" sz="2800" kern="0" dirty="0"/>
            </a:br>
            <a:r>
              <a:rPr lang="en-US" sz="2800" kern="0" dirty="0"/>
              <a:t>for their use cases?</a:t>
            </a:r>
          </a:p>
          <a:p>
            <a:pPr marL="457200" indent="-457200">
              <a:buFont typeface="Arial" panose="020B0604020202020204" pitchFamily="34" charset="0"/>
              <a:buChar char="•"/>
            </a:pPr>
            <a:r>
              <a:rPr lang="en-US" sz="2800" kern="0" dirty="0"/>
              <a:t>How to integrate with applications? What </a:t>
            </a:r>
            <a:br>
              <a:rPr lang="en-US" sz="2800" kern="0" dirty="0"/>
            </a:br>
            <a:r>
              <a:rPr lang="en-US" sz="2800" kern="0" dirty="0"/>
              <a:t>APIs are in place? </a:t>
            </a:r>
          </a:p>
          <a:p>
            <a:endParaRPr lang="en-US" sz="3200" dirty="0"/>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26"/>
          </p:nvPr>
        </p:nvSpPr>
        <p:spPr>
          <a:xfrm>
            <a:off x="6665976" y="576072"/>
            <a:ext cx="5192772" cy="5145084"/>
          </a:xfrm>
          <a:prstGeom prst="rect">
            <a:avLst/>
          </a:prstGeom>
        </p:spPr>
        <p:txBody>
          <a:bodyPr/>
          <a:lstStyle/>
          <a:p>
            <a:r>
              <a:rPr lang="en-US" kern="0" dirty="0">
                <a:solidFill>
                  <a:schemeClr val="accent1"/>
                </a:solidFill>
                <a:latin typeface="+mn-lt"/>
              </a:rPr>
              <a:t>How was it trained? </a:t>
            </a:r>
          </a:p>
          <a:p>
            <a:pPr marL="457200" indent="-457200">
              <a:buFont typeface="Arial" panose="020B0604020202020204" pitchFamily="34" charset="0"/>
              <a:buChar char="•"/>
            </a:pPr>
            <a:endParaRPr lang="en-US" kern="0" dirty="0">
              <a:latin typeface="+mn-lt"/>
            </a:endParaRPr>
          </a:p>
          <a:p>
            <a:pPr marL="457200" indent="-457200">
              <a:buFont typeface="Arial" panose="020B0604020202020204" pitchFamily="34" charset="0"/>
              <a:buChar char="•"/>
            </a:pPr>
            <a:endParaRPr lang="en-US" sz="2800" dirty="0">
              <a:latin typeface="+mn-lt"/>
            </a:endParaRPr>
          </a:p>
          <a:p>
            <a:pPr marL="457200" indent="-457200">
              <a:buFont typeface="Arial" panose="020B0604020202020204" pitchFamily="34" charset="0"/>
              <a:buChar char="•"/>
            </a:pPr>
            <a:r>
              <a:rPr lang="en-US" sz="2800" kern="0" dirty="0">
                <a:latin typeface="+mn-lt"/>
              </a:rPr>
              <a:t>Garbage in </a:t>
            </a:r>
            <a:r>
              <a:rPr lang="en-US" sz="2800" dirty="0">
                <a:latin typeface="+mn-lt"/>
                <a:sym typeface="Wingdings" pitchFamily="2" charset="2"/>
              </a:rPr>
              <a:t></a:t>
            </a:r>
            <a:r>
              <a:rPr lang="en-US" sz="2800" kern="0" dirty="0">
                <a:latin typeface="+mn-lt"/>
              </a:rPr>
              <a:t> garbage out</a:t>
            </a:r>
          </a:p>
          <a:p>
            <a:pPr marL="457200" indent="-457200">
              <a:buFont typeface="Arial" panose="020B0604020202020204" pitchFamily="34" charset="0"/>
              <a:buChar char="•"/>
            </a:pPr>
            <a:r>
              <a:rPr lang="en-US" sz="2800" kern="0" dirty="0">
                <a:latin typeface="+mn-lt"/>
              </a:rPr>
              <a:t>An enterprise cannot use a foundation model trained with </a:t>
            </a:r>
            <a:r>
              <a:rPr lang="en-US" sz="2800" dirty="0">
                <a:latin typeface="+mn-lt"/>
              </a:rPr>
              <a:t>Web</a:t>
            </a:r>
            <a:r>
              <a:rPr lang="en-US" sz="2800" kern="0" dirty="0">
                <a:latin typeface="+mn-lt"/>
              </a:rPr>
              <a:t> crawl</a:t>
            </a:r>
          </a:p>
          <a:p>
            <a:pPr marL="457200" indent="-457200">
              <a:buFont typeface="Arial" panose="020B0604020202020204" pitchFamily="34" charset="0"/>
              <a:buChar char="•"/>
            </a:pPr>
            <a:r>
              <a:rPr lang="en-US" sz="2800" kern="0" dirty="0">
                <a:latin typeface="+mn-lt"/>
              </a:rPr>
              <a:t>The training material needs to be huge and comprehensive but must also be curated </a:t>
            </a:r>
          </a:p>
          <a:p>
            <a:endParaRPr lang="en-US" sz="2800" dirty="0"/>
          </a:p>
        </p:txBody>
      </p:sp>
      <p:sp>
        <p:nvSpPr>
          <p:cNvPr id="6" name="Text Placeholder 5">
            <a:extLst>
              <a:ext uri="{FF2B5EF4-FFF2-40B4-BE49-F238E27FC236}">
                <a16:creationId xmlns:a16="http://schemas.microsoft.com/office/drawing/2014/main" id="{EA26F7D5-A28D-782E-2D98-C9B79BA17108}"/>
              </a:ext>
            </a:extLst>
          </p:cNvPr>
          <p:cNvSpPr>
            <a:spLocks noGrp="1"/>
          </p:cNvSpPr>
          <p:nvPr>
            <p:ph type="body" sz="quarter" idx="27"/>
          </p:nvPr>
        </p:nvSpPr>
        <p:spPr>
          <a:xfrm>
            <a:off x="6665976" y="6667497"/>
            <a:ext cx="5192772" cy="5575295"/>
          </a:xfrm>
          <a:prstGeom prst="rect">
            <a:avLst/>
          </a:prstGeom>
        </p:spPr>
        <p:txBody>
          <a:bodyPr/>
          <a:lstStyle/>
          <a:p>
            <a:r>
              <a:rPr lang="en-US" kern="0" dirty="0">
                <a:solidFill>
                  <a:schemeClr val="accent1"/>
                </a:solidFill>
                <a:latin typeface="+mn-lt"/>
              </a:rPr>
              <a:t>Does it support </a:t>
            </a:r>
            <a:br>
              <a:rPr lang="en-US" kern="0" dirty="0">
                <a:solidFill>
                  <a:schemeClr val="accent1"/>
                </a:solidFill>
                <a:latin typeface="+mn-lt"/>
              </a:rPr>
            </a:br>
            <a:r>
              <a:rPr lang="en-US" kern="0" dirty="0">
                <a:solidFill>
                  <a:schemeClr val="accent1"/>
                </a:solidFill>
                <a:latin typeface="+mn-lt"/>
              </a:rPr>
              <a:t>regulatory compliance?</a:t>
            </a:r>
          </a:p>
          <a:p>
            <a:endParaRPr lang="en-US" sz="2800" kern="0" dirty="0">
              <a:latin typeface="+mn-lt"/>
            </a:endParaRPr>
          </a:p>
          <a:p>
            <a:pPr marL="457200" indent="-457200">
              <a:buFont typeface="Arial" panose="020B0604020202020204" pitchFamily="34" charset="0"/>
              <a:buChar char="•"/>
            </a:pPr>
            <a:r>
              <a:rPr lang="en-US" sz="2800" kern="0" dirty="0">
                <a:latin typeface="+mn-lt"/>
              </a:rPr>
              <a:t>How do foundation models and their usage comply </a:t>
            </a:r>
            <a:br>
              <a:rPr lang="en-US" sz="2800" kern="0" dirty="0">
                <a:latin typeface="+mn-lt"/>
              </a:rPr>
            </a:br>
            <a:r>
              <a:rPr lang="en-US" sz="2800" kern="0" dirty="0">
                <a:latin typeface="+mn-lt"/>
              </a:rPr>
              <a:t>with privacy and </a:t>
            </a:r>
            <a:br>
              <a:rPr lang="en-US" sz="2800" kern="0" dirty="0">
                <a:latin typeface="+mn-lt"/>
              </a:rPr>
            </a:br>
            <a:r>
              <a:rPr lang="en-US" sz="2800" kern="0" dirty="0">
                <a:latin typeface="+mn-lt"/>
              </a:rPr>
              <a:t>government regulations?</a:t>
            </a:r>
          </a:p>
          <a:p>
            <a:pPr marL="457200" indent="-457200">
              <a:buFont typeface="Arial" panose="020B0604020202020204" pitchFamily="34" charset="0"/>
              <a:buChar char="•"/>
            </a:pPr>
            <a:r>
              <a:rPr lang="en-US" sz="2800" kern="0" dirty="0">
                <a:latin typeface="+mn-lt"/>
              </a:rPr>
              <a:t>What are the guardrails?</a:t>
            </a:r>
          </a:p>
          <a:p>
            <a:pPr marL="457200" indent="-457200">
              <a:buFont typeface="Arial" panose="020B0604020202020204" pitchFamily="34" charset="0"/>
              <a:buChar char="•"/>
            </a:pPr>
            <a:r>
              <a:rPr lang="en-US" sz="2800" dirty="0">
                <a:latin typeface="+mn-lt"/>
              </a:rPr>
              <a:t>W</a:t>
            </a:r>
            <a:r>
              <a:rPr lang="en-US" sz="2800" kern="0" dirty="0">
                <a:latin typeface="+mn-lt"/>
              </a:rPr>
              <a:t>ho is responsible for an inadvertently exposed </a:t>
            </a:r>
            <a:br>
              <a:rPr lang="en-US" sz="2800" kern="0" dirty="0">
                <a:latin typeface="+mn-lt"/>
              </a:rPr>
            </a:br>
            <a:r>
              <a:rPr lang="en-US" sz="2800" kern="0" dirty="0">
                <a:latin typeface="+mn-lt"/>
              </a:rPr>
              <a:t>PII or a “wrong answer”?</a:t>
            </a:r>
          </a:p>
          <a:p>
            <a:endParaRPr lang="en-US" sz="3200" dirty="0"/>
          </a:p>
        </p:txBody>
      </p:sp>
      <p:cxnSp>
        <p:nvCxnSpPr>
          <p:cNvPr id="12" name="Straight Connector 11">
            <a:extLst>
              <a:ext uri="{FF2B5EF4-FFF2-40B4-BE49-F238E27FC236}">
                <a16:creationId xmlns:a16="http://schemas.microsoft.com/office/drawing/2014/main" id="{7C7047D2-6E81-B507-EF57-648E688410D8}"/>
              </a:ext>
            </a:extLst>
          </p:cNvPr>
          <p:cNvCxnSpPr>
            <a:cxnSpLocks/>
          </p:cNvCxnSpPr>
          <p:nvPr/>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A1FC618-5F1A-2B5D-EE07-198B43896724}"/>
              </a:ext>
            </a:extLst>
          </p:cNvPr>
          <p:cNvCxnSpPr/>
          <p:nvPr/>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2E1F10B-84A4-D1CF-97C8-33416C0D7F38}"/>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p:nvPr/>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itle 1">
            <a:extLst>
              <a:ext uri="{FF2B5EF4-FFF2-40B4-BE49-F238E27FC236}">
                <a16:creationId xmlns:a16="http://schemas.microsoft.com/office/drawing/2014/main" id="{B9D20B53-E556-3C58-7A6E-42FE75E72B4B}"/>
              </a:ext>
            </a:extLst>
          </p:cNvPr>
          <p:cNvSpPr txBox="1">
            <a:spLocks/>
          </p:cNvSpPr>
          <p:nvPr/>
        </p:nvSpPr>
        <p:spPr>
          <a:xfrm>
            <a:off x="576072" y="577850"/>
            <a:ext cx="4949825" cy="3841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dirty="0"/>
              <a:t>Generative AI platform questions</a:t>
            </a:r>
          </a:p>
        </p:txBody>
      </p:sp>
    </p:spTree>
    <p:extLst>
      <p:ext uri="{BB962C8B-B14F-4D97-AF65-F5344CB8AC3E}">
        <p14:creationId xmlns:p14="http://schemas.microsoft.com/office/powerpoint/2010/main" val="10437331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831A13-C928-D711-9566-1B2B159AF5CA}"/>
              </a:ext>
            </a:extLst>
          </p:cNvPr>
          <p:cNvSpPr/>
          <p:nvPr/>
        </p:nvSpPr>
        <p:spPr bwMode="auto">
          <a:xfrm>
            <a:off x="1141747" y="5784111"/>
            <a:ext cx="22100506" cy="2718543"/>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5" name="Rectangle 14">
            <a:extLst>
              <a:ext uri="{FF2B5EF4-FFF2-40B4-BE49-F238E27FC236}">
                <a16:creationId xmlns:a16="http://schemas.microsoft.com/office/drawing/2014/main" id="{06CF59A7-B2B1-374D-02AB-2BDAB7E9C5C4}"/>
              </a:ext>
            </a:extLst>
          </p:cNvPr>
          <p:cNvSpPr/>
          <p:nvPr/>
        </p:nvSpPr>
        <p:spPr bwMode="auto">
          <a:xfrm>
            <a:off x="1141747" y="7982640"/>
            <a:ext cx="22100506" cy="713317"/>
          </a:xfrm>
          <a:prstGeom prst="rect">
            <a:avLst/>
          </a:prstGeom>
          <a:solidFill>
            <a:schemeClr val="accent1">
              <a:lumMod val="40000"/>
              <a:lumOff val="6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grpSp>
        <p:nvGrpSpPr>
          <p:cNvPr id="3" name="Group 2">
            <a:extLst>
              <a:ext uri="{FF2B5EF4-FFF2-40B4-BE49-F238E27FC236}">
                <a16:creationId xmlns:a16="http://schemas.microsoft.com/office/drawing/2014/main" id="{257EB525-A457-A910-4B87-E24EEE11844A}"/>
              </a:ext>
            </a:extLst>
          </p:cNvPr>
          <p:cNvGrpSpPr/>
          <p:nvPr/>
        </p:nvGrpSpPr>
        <p:grpSpPr>
          <a:xfrm>
            <a:off x="2574707" y="5963966"/>
            <a:ext cx="19563249" cy="1785360"/>
            <a:chOff x="2572200" y="6520752"/>
            <a:chExt cx="19568343" cy="1785825"/>
          </a:xfrm>
        </p:grpSpPr>
        <p:sp>
          <p:nvSpPr>
            <p:cNvPr id="5" name="TextBox 4">
              <a:extLst>
                <a:ext uri="{FF2B5EF4-FFF2-40B4-BE49-F238E27FC236}">
                  <a16:creationId xmlns:a16="http://schemas.microsoft.com/office/drawing/2014/main" id="{411DBC60-FDF5-7589-D904-0016E6134876}"/>
                </a:ext>
              </a:extLst>
            </p:cNvPr>
            <p:cNvSpPr txBox="1"/>
            <p:nvPr/>
          </p:nvSpPr>
          <p:spPr>
            <a:xfrm>
              <a:off x="9125722" y="7475363"/>
              <a:ext cx="3655965" cy="831213"/>
            </a:xfrm>
            <a:prstGeom prst="rect">
              <a:avLst/>
            </a:prstGeom>
            <a:noFill/>
          </p:spPr>
          <p:txBody>
            <a:bodyPr wrap="square">
              <a:spAutoFit/>
            </a:bodyPr>
            <a:lstStyle/>
            <a:p>
              <a:pPr defTabSz="1828506">
                <a:spcBef>
                  <a:spcPts val="2667"/>
                </a:spcBef>
              </a:pPr>
              <a:r>
                <a:rPr lang="en-US" sz="2400" b="1" dirty="0">
                  <a:solidFill>
                    <a:schemeClr val="bg1"/>
                  </a:solidFill>
                  <a:latin typeface="IBM Plex Sans Light"/>
                </a:rPr>
                <a:t>Scale AI workloads, for all your data, anywhere</a:t>
              </a:r>
            </a:p>
          </p:txBody>
        </p:sp>
        <p:sp>
          <p:nvSpPr>
            <p:cNvPr id="6" name="TextBox 5">
              <a:extLst>
                <a:ext uri="{FF2B5EF4-FFF2-40B4-BE49-F238E27FC236}">
                  <a16:creationId xmlns:a16="http://schemas.microsoft.com/office/drawing/2014/main" id="{2964FCE9-E071-AA95-C4AA-60DCC1A4FE5A}"/>
                </a:ext>
              </a:extLst>
            </p:cNvPr>
            <p:cNvSpPr txBox="1"/>
            <p:nvPr/>
          </p:nvSpPr>
          <p:spPr>
            <a:xfrm>
              <a:off x="2572200" y="7475364"/>
              <a:ext cx="3402011" cy="831213"/>
            </a:xfrm>
            <a:prstGeom prst="rect">
              <a:avLst/>
            </a:prstGeom>
            <a:noFill/>
          </p:spPr>
          <p:txBody>
            <a:bodyPr wrap="square">
              <a:spAutoFit/>
            </a:bodyPr>
            <a:lstStyle/>
            <a:p>
              <a:pPr defTabSz="1828506">
                <a:spcBef>
                  <a:spcPts val="2667"/>
                </a:spcBef>
              </a:pPr>
              <a:r>
                <a:rPr lang="en-US" sz="2400" b="1" dirty="0">
                  <a:solidFill>
                    <a:schemeClr val="bg1"/>
                  </a:solidFill>
                  <a:latin typeface="IBM Plex Sans Light"/>
                </a:rPr>
                <a:t>Train, validate, tune and deploy AI models</a:t>
              </a:r>
            </a:p>
          </p:txBody>
        </p:sp>
        <p:sp>
          <p:nvSpPr>
            <p:cNvPr id="7" name="TextBox 6">
              <a:extLst>
                <a:ext uri="{FF2B5EF4-FFF2-40B4-BE49-F238E27FC236}">
                  <a16:creationId xmlns:a16="http://schemas.microsoft.com/office/drawing/2014/main" id="{E414EDD4-34B6-B58A-D053-B0032F2CB66C}"/>
                </a:ext>
              </a:extLst>
            </p:cNvPr>
            <p:cNvSpPr txBox="1"/>
            <p:nvPr/>
          </p:nvSpPr>
          <p:spPr>
            <a:xfrm>
              <a:off x="16215848" y="7425158"/>
              <a:ext cx="5577852" cy="831213"/>
            </a:xfrm>
            <a:prstGeom prst="rect">
              <a:avLst/>
            </a:prstGeom>
            <a:noFill/>
          </p:spPr>
          <p:txBody>
            <a:bodyPr wrap="square">
              <a:spAutoFit/>
            </a:bodyPr>
            <a:lstStyle/>
            <a:p>
              <a:pPr defTabSz="1828506">
                <a:spcBef>
                  <a:spcPts val="2667"/>
                </a:spcBef>
              </a:pPr>
              <a:r>
                <a:rPr lang="en-US" sz="2400" b="1" dirty="0">
                  <a:solidFill>
                    <a:schemeClr val="bg1"/>
                  </a:solidFill>
                  <a:latin typeface="IBM Plex Sans Light"/>
                </a:rPr>
                <a:t>Enable responsible, transparent and explainable data and AI workflows</a:t>
              </a:r>
            </a:p>
          </p:txBody>
        </p:sp>
        <p:sp>
          <p:nvSpPr>
            <p:cNvPr id="8" name="TextBox 7">
              <a:extLst>
                <a:ext uri="{FF2B5EF4-FFF2-40B4-BE49-F238E27FC236}">
                  <a16:creationId xmlns:a16="http://schemas.microsoft.com/office/drawing/2014/main" id="{4FE9547C-8A88-438D-324A-0A8A0007115E}"/>
                </a:ext>
              </a:extLst>
            </p:cNvPr>
            <p:cNvSpPr txBox="1"/>
            <p:nvPr/>
          </p:nvSpPr>
          <p:spPr>
            <a:xfrm>
              <a:off x="2856059" y="6520752"/>
              <a:ext cx="5895975" cy="9144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972">
                <a:spcBef>
                  <a:spcPts val="2901"/>
                </a:spcBef>
                <a:buSzPct val="100000"/>
              </a:pPr>
              <a:r>
                <a:rPr lang="en-US" sz="4400" kern="0" dirty="0" err="1">
                  <a:solidFill>
                    <a:schemeClr val="bg1"/>
                  </a:solidFill>
                  <a:latin typeface="IBM Plex Sans SmBld" panose="020B0503050203000203" pitchFamily="34" charset="0"/>
                  <a:ea typeface="+mj-ea"/>
                  <a:cs typeface="+mj-cs"/>
                  <a:sym typeface="IBM Plex Sans Light"/>
                </a:rPr>
                <a:t>watsonx.ai</a:t>
              </a:r>
              <a:endParaRPr lang="en-US" sz="4400" kern="0" dirty="0">
                <a:solidFill>
                  <a:schemeClr val="bg1"/>
                </a:solidFill>
                <a:latin typeface="IBM Plex Sans SmBld" panose="020B0503050203000203" pitchFamily="34" charset="0"/>
                <a:ea typeface="+mj-ea"/>
                <a:cs typeface="+mj-cs"/>
                <a:sym typeface="IBM Plex Sans Light"/>
              </a:endParaRPr>
            </a:p>
          </p:txBody>
        </p:sp>
        <p:sp>
          <p:nvSpPr>
            <p:cNvPr id="9" name="TextBox 8">
              <a:extLst>
                <a:ext uri="{FF2B5EF4-FFF2-40B4-BE49-F238E27FC236}">
                  <a16:creationId xmlns:a16="http://schemas.microsoft.com/office/drawing/2014/main" id="{85166AE6-6983-1AFD-771F-DA5C19CEE708}"/>
                </a:ext>
              </a:extLst>
            </p:cNvPr>
            <p:cNvSpPr txBox="1"/>
            <p:nvPr/>
          </p:nvSpPr>
          <p:spPr>
            <a:xfrm>
              <a:off x="9244010" y="6522346"/>
              <a:ext cx="5895975" cy="9144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972">
                <a:spcBef>
                  <a:spcPts val="2901"/>
                </a:spcBef>
                <a:buSzPct val="100000"/>
              </a:pPr>
              <a:r>
                <a:rPr lang="en-US" sz="4400" kern="0" dirty="0">
                  <a:solidFill>
                    <a:schemeClr val="bg1"/>
                  </a:solidFill>
                  <a:latin typeface="IBM Plex Sans SmBld" panose="020B0503050203000203" pitchFamily="34" charset="0"/>
                  <a:ea typeface="+mj-ea"/>
                  <a:cs typeface="+mj-cs"/>
                  <a:sym typeface="IBM Plex Sans Light"/>
                </a:rPr>
                <a:t>watsonx.data</a:t>
              </a:r>
            </a:p>
          </p:txBody>
        </p:sp>
        <p:sp>
          <p:nvSpPr>
            <p:cNvPr id="10" name="TextBox 9">
              <a:extLst>
                <a:ext uri="{FF2B5EF4-FFF2-40B4-BE49-F238E27FC236}">
                  <a16:creationId xmlns:a16="http://schemas.microsoft.com/office/drawing/2014/main" id="{D322DB31-BECE-CB16-D843-E213E0AE0D4B}"/>
                </a:ext>
              </a:extLst>
            </p:cNvPr>
            <p:cNvSpPr txBox="1"/>
            <p:nvPr/>
          </p:nvSpPr>
          <p:spPr>
            <a:xfrm>
              <a:off x="16244568" y="6520752"/>
              <a:ext cx="5895975" cy="9144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972">
                <a:spcBef>
                  <a:spcPts val="2901"/>
                </a:spcBef>
                <a:buSzPct val="100000"/>
              </a:pPr>
              <a:r>
                <a:rPr lang="en-US" sz="4400" kern="0" dirty="0">
                  <a:solidFill>
                    <a:schemeClr val="bg1"/>
                  </a:solidFill>
                  <a:latin typeface="IBM Plex Sans SmBld" panose="020B0503050203000203" pitchFamily="34" charset="0"/>
                  <a:ea typeface="+mj-ea"/>
                  <a:cs typeface="+mj-cs"/>
                  <a:sym typeface="IBM Plex Sans Light"/>
                </a:rPr>
                <a:t>watsonx.governance</a:t>
              </a:r>
            </a:p>
          </p:txBody>
        </p:sp>
      </p:grpSp>
      <p:sp>
        <p:nvSpPr>
          <p:cNvPr id="11" name="Title 1">
            <a:extLst>
              <a:ext uri="{FF2B5EF4-FFF2-40B4-BE49-F238E27FC236}">
                <a16:creationId xmlns:a16="http://schemas.microsoft.com/office/drawing/2014/main" id="{59D85AB5-8D63-5207-38E7-CDA365F2FA51}"/>
              </a:ext>
            </a:extLst>
          </p:cNvPr>
          <p:cNvSpPr txBox="1">
            <a:spLocks/>
          </p:cNvSpPr>
          <p:nvPr/>
        </p:nvSpPr>
        <p:spPr>
          <a:xfrm>
            <a:off x="576072" y="1734310"/>
            <a:ext cx="20551456" cy="1167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solidFill>
                  <a:schemeClr val="tx1"/>
                </a:solidFill>
                <a:latin typeface="+mn-lt"/>
              </a:rPr>
              <a:t>Scale and accelerate the impact of AI with trusted data on hybrid cloud</a:t>
            </a:r>
          </a:p>
        </p:txBody>
      </p:sp>
      <p:sp>
        <p:nvSpPr>
          <p:cNvPr id="13" name="TextBox 12">
            <a:extLst>
              <a:ext uri="{FF2B5EF4-FFF2-40B4-BE49-F238E27FC236}">
                <a16:creationId xmlns:a16="http://schemas.microsoft.com/office/drawing/2014/main" id="{B42AF2E5-195E-788B-CD59-8AE43B062C48}"/>
              </a:ext>
            </a:extLst>
          </p:cNvPr>
          <p:cNvSpPr txBox="1"/>
          <p:nvPr/>
        </p:nvSpPr>
        <p:spPr>
          <a:xfrm>
            <a:off x="6350621" y="8093076"/>
            <a:ext cx="10655161" cy="4924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ctr" defTabSz="2437972">
              <a:spcBef>
                <a:spcPts val="2901"/>
              </a:spcBef>
              <a:buSzPct val="100000"/>
            </a:pPr>
            <a:r>
              <a:rPr lang="en-US" sz="3200" b="1" kern="0" dirty="0">
                <a:solidFill>
                  <a:schemeClr val="tx1">
                    <a:lumMod val="95000"/>
                    <a:lumOff val="5000"/>
                  </a:schemeClr>
                </a:solidFill>
                <a:latin typeface="IBM Plex Sans SmBld" panose="020B0503050203000203" pitchFamily="34" charset="0"/>
                <a:ea typeface="+mj-ea"/>
                <a:cs typeface="+mj-cs"/>
                <a:sym typeface="IBM Plex Sans Light"/>
              </a:rPr>
              <a:t>Red Hat OpenShift </a:t>
            </a:r>
            <a:r>
              <a:rPr lang="en-US" sz="3200" kern="0" dirty="0">
                <a:solidFill>
                  <a:schemeClr val="tx1">
                    <a:lumMod val="95000"/>
                    <a:lumOff val="5000"/>
                  </a:schemeClr>
                </a:solidFill>
                <a:latin typeface="IBM Plex Sans SmBld" panose="020B0503050203000203" pitchFamily="34" charset="0"/>
                <a:ea typeface="+mj-ea"/>
                <a:cs typeface="+mj-cs"/>
                <a:sym typeface="IBM Plex Sans Light"/>
              </a:rPr>
              <a:t>provides scalability, hybrid capability</a:t>
            </a:r>
          </a:p>
        </p:txBody>
      </p:sp>
      <p:sp>
        <p:nvSpPr>
          <p:cNvPr id="2" name="Title 1">
            <a:extLst>
              <a:ext uri="{FF2B5EF4-FFF2-40B4-BE49-F238E27FC236}">
                <a16:creationId xmlns:a16="http://schemas.microsoft.com/office/drawing/2014/main" id="{A38FE921-C708-3E1E-1354-ED93551B7268}"/>
              </a:ext>
            </a:extLst>
          </p:cNvPr>
          <p:cNvSpPr>
            <a:spLocks noGrp="1"/>
          </p:cNvSpPr>
          <p:nvPr>
            <p:ph type="title"/>
          </p:nvPr>
        </p:nvSpPr>
        <p:spPr>
          <a:xfrm>
            <a:off x="576072" y="385200"/>
            <a:ext cx="11615928" cy="1527048"/>
          </a:xfrm>
        </p:spPr>
        <p:txBody>
          <a:bodyPr/>
          <a:lstStyle/>
          <a:p>
            <a:r>
              <a:rPr lang="en-US" sz="6400" dirty="0">
                <a:latin typeface="+mn-lt"/>
              </a:rPr>
              <a:t>Put AI to work with </a:t>
            </a:r>
            <a:r>
              <a:rPr lang="en-US" sz="6400" b="1" kern="0" dirty="0">
                <a:latin typeface="+mn-lt"/>
              </a:rPr>
              <a:t>watson</a:t>
            </a:r>
            <a:r>
              <a:rPr lang="en-US" sz="6400" b="1" kern="0" dirty="0">
                <a:solidFill>
                  <a:srgbClr val="0F62FE"/>
                </a:solidFill>
                <a:latin typeface="+mn-lt"/>
              </a:rPr>
              <a:t>x</a:t>
            </a:r>
            <a:endParaRPr lang="en-US" dirty="0">
              <a:latin typeface="+mn-lt"/>
            </a:endParaRPr>
          </a:p>
        </p:txBody>
      </p:sp>
    </p:spTree>
    <p:extLst>
      <p:ext uri="{BB962C8B-B14F-4D97-AF65-F5344CB8AC3E}">
        <p14:creationId xmlns:p14="http://schemas.microsoft.com/office/powerpoint/2010/main" val="1308680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electric blue, design&#10;&#10;Description automatically generated">
            <a:extLst>
              <a:ext uri="{FF2B5EF4-FFF2-40B4-BE49-F238E27FC236}">
                <a16:creationId xmlns:a16="http://schemas.microsoft.com/office/drawing/2014/main" id="{016AB497-71F4-7A8D-0F0E-5D7B876BAC2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10034" y="6271859"/>
            <a:ext cx="6674536" cy="4431819"/>
          </a:xfrm>
          <a:prstGeom prst="rect">
            <a:avLst/>
          </a:prstGeom>
        </p:spPr>
      </p:pic>
      <p:sp>
        <p:nvSpPr>
          <p:cNvPr id="4" name="TextBox 3">
            <a:extLst>
              <a:ext uri="{FF2B5EF4-FFF2-40B4-BE49-F238E27FC236}">
                <a16:creationId xmlns:a16="http://schemas.microsoft.com/office/drawing/2014/main" id="{DDF14032-CDBC-6C91-2D10-E82E4CF69EBF}"/>
              </a:ext>
            </a:extLst>
          </p:cNvPr>
          <p:cNvSpPr txBox="1"/>
          <p:nvPr/>
        </p:nvSpPr>
        <p:spPr>
          <a:xfrm>
            <a:off x="349567" y="1362707"/>
            <a:ext cx="6774173" cy="7429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75" indent="-446760" defTabSz="2438460">
              <a:spcBef>
                <a:spcPts val="2901"/>
              </a:spcBef>
              <a:buSzPct val="100000"/>
              <a:buFontTx/>
              <a:buChar char="–"/>
            </a:pPr>
            <a:endParaRPr lang="en-US" sz="1349" kern="0" dirty="0">
              <a:solidFill>
                <a:srgbClr val="000000"/>
              </a:solidFill>
              <a:ea typeface="+mj-ea"/>
              <a:cs typeface="+mj-cs"/>
              <a:sym typeface="IBM Plex Sans Light"/>
            </a:endParaRPr>
          </a:p>
        </p:txBody>
      </p:sp>
      <p:pic>
        <p:nvPicPr>
          <p:cNvPr id="5" name="Picture 4" descr="A picture containing screenshot, diagram, electric blue, design&#10;&#10;Description automatically generated">
            <a:extLst>
              <a:ext uri="{FF2B5EF4-FFF2-40B4-BE49-F238E27FC236}">
                <a16:creationId xmlns:a16="http://schemas.microsoft.com/office/drawing/2014/main" id="{B7517B74-94CD-01EF-55B2-6FFFF258501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85" b="89971" l="9895" r="89914"/>
                    </a14:imgEffect>
                  </a14:imgLayer>
                </a14:imgProps>
              </a:ext>
              <a:ext uri="{28A0092B-C50C-407E-A947-70E740481C1C}">
                <a14:useLocalDpi xmlns:a14="http://schemas.microsoft.com/office/drawing/2010/main"/>
              </a:ext>
            </a:extLst>
          </a:blip>
          <a:srcRect/>
          <a:stretch/>
        </p:blipFill>
        <p:spPr>
          <a:xfrm>
            <a:off x="8135066" y="8321485"/>
            <a:ext cx="6674536" cy="4431819"/>
          </a:xfrm>
          <a:prstGeom prst="rect">
            <a:avLst/>
          </a:prstGeom>
        </p:spPr>
      </p:pic>
      <p:grpSp>
        <p:nvGrpSpPr>
          <p:cNvPr id="6" name="Group 5">
            <a:extLst>
              <a:ext uri="{FF2B5EF4-FFF2-40B4-BE49-F238E27FC236}">
                <a16:creationId xmlns:a16="http://schemas.microsoft.com/office/drawing/2014/main" id="{96D398E3-0B24-94D9-8981-C6A561ED740A}"/>
              </a:ext>
            </a:extLst>
          </p:cNvPr>
          <p:cNvGrpSpPr/>
          <p:nvPr/>
        </p:nvGrpSpPr>
        <p:grpSpPr>
          <a:xfrm>
            <a:off x="8010426" y="10362280"/>
            <a:ext cx="1429741" cy="1178187"/>
            <a:chOff x="10381194" y="11725405"/>
            <a:chExt cx="1430113" cy="1178494"/>
          </a:xfrm>
        </p:grpSpPr>
        <p:cxnSp>
          <p:nvCxnSpPr>
            <p:cNvPr id="7" name="Straight Connector 6">
              <a:extLst>
                <a:ext uri="{FF2B5EF4-FFF2-40B4-BE49-F238E27FC236}">
                  <a16:creationId xmlns:a16="http://schemas.microsoft.com/office/drawing/2014/main" id="{4F7CFE17-7741-531A-3010-F52408CBDA79}"/>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860C38E-06CD-D46F-9F9B-6CB5FAA55FA7}"/>
                </a:ext>
              </a:extLst>
            </p:cNvPr>
            <p:cNvSpPr txBox="1"/>
            <p:nvPr/>
          </p:nvSpPr>
          <p:spPr>
            <a:xfrm>
              <a:off x="10381194" y="12545020"/>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Fine-tuning</a:t>
              </a:r>
            </a:p>
          </p:txBody>
        </p:sp>
      </p:grpSp>
      <p:grpSp>
        <p:nvGrpSpPr>
          <p:cNvPr id="9" name="Group 8">
            <a:extLst>
              <a:ext uri="{FF2B5EF4-FFF2-40B4-BE49-F238E27FC236}">
                <a16:creationId xmlns:a16="http://schemas.microsoft.com/office/drawing/2014/main" id="{621CB139-4197-2F1A-3C3A-1F1F0C97E7F2}"/>
              </a:ext>
            </a:extLst>
          </p:cNvPr>
          <p:cNvGrpSpPr/>
          <p:nvPr/>
        </p:nvGrpSpPr>
        <p:grpSpPr>
          <a:xfrm>
            <a:off x="4596314" y="8419099"/>
            <a:ext cx="1429741" cy="1178187"/>
            <a:chOff x="10381194" y="11725405"/>
            <a:chExt cx="1430113" cy="1178494"/>
          </a:xfrm>
        </p:grpSpPr>
        <p:cxnSp>
          <p:nvCxnSpPr>
            <p:cNvPr id="10" name="Straight Connector 9">
              <a:extLst>
                <a:ext uri="{FF2B5EF4-FFF2-40B4-BE49-F238E27FC236}">
                  <a16:creationId xmlns:a16="http://schemas.microsoft.com/office/drawing/2014/main" id="{1D84987F-54A9-D39E-631B-11B1159A5495}"/>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AAAAD6-D8D2-B6EE-D795-579BE44E38F9}"/>
                </a:ext>
              </a:extLst>
            </p:cNvPr>
            <p:cNvSpPr txBox="1"/>
            <p:nvPr/>
          </p:nvSpPr>
          <p:spPr>
            <a:xfrm>
              <a:off x="10381194" y="12545020"/>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Prompting</a:t>
              </a:r>
            </a:p>
          </p:txBody>
        </p:sp>
      </p:grpSp>
      <p:grpSp>
        <p:nvGrpSpPr>
          <p:cNvPr id="12" name="Group 11">
            <a:extLst>
              <a:ext uri="{FF2B5EF4-FFF2-40B4-BE49-F238E27FC236}">
                <a16:creationId xmlns:a16="http://schemas.microsoft.com/office/drawing/2014/main" id="{49450870-E29C-28D3-B715-CAEB3C4C0C27}"/>
              </a:ext>
            </a:extLst>
          </p:cNvPr>
          <p:cNvGrpSpPr/>
          <p:nvPr/>
        </p:nvGrpSpPr>
        <p:grpSpPr>
          <a:xfrm>
            <a:off x="6268543" y="9390592"/>
            <a:ext cx="1429741" cy="1178187"/>
            <a:chOff x="10381194" y="11725405"/>
            <a:chExt cx="1430113" cy="1178494"/>
          </a:xfrm>
        </p:grpSpPr>
        <p:cxnSp>
          <p:nvCxnSpPr>
            <p:cNvPr id="13" name="Straight Connector 12">
              <a:extLst>
                <a:ext uri="{FF2B5EF4-FFF2-40B4-BE49-F238E27FC236}">
                  <a16:creationId xmlns:a16="http://schemas.microsoft.com/office/drawing/2014/main" id="{EEA68EB4-DAEA-78C6-C6C2-630A89ABBDB3}"/>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D17882-67C8-594C-8BE9-4987A0BEC63E}"/>
                </a:ext>
              </a:extLst>
            </p:cNvPr>
            <p:cNvSpPr txBox="1"/>
            <p:nvPr/>
          </p:nvSpPr>
          <p:spPr>
            <a:xfrm>
              <a:off x="10381194" y="12545020"/>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Prompt Tuning</a:t>
              </a:r>
            </a:p>
          </p:txBody>
        </p:sp>
      </p:grpSp>
      <p:sp>
        <p:nvSpPr>
          <p:cNvPr id="15" name="Parallelogram 14">
            <a:extLst>
              <a:ext uri="{FF2B5EF4-FFF2-40B4-BE49-F238E27FC236}">
                <a16:creationId xmlns:a16="http://schemas.microsoft.com/office/drawing/2014/main" id="{8A6082BD-EE92-C36E-4ED9-8E70B33F8D96}"/>
              </a:ext>
            </a:extLst>
          </p:cNvPr>
          <p:cNvSpPr/>
          <p:nvPr/>
        </p:nvSpPr>
        <p:spPr bwMode="auto">
          <a:xfrm rot="8962255" flipV="1">
            <a:off x="8942538" y="4598729"/>
            <a:ext cx="10196872" cy="3157128"/>
          </a:xfrm>
          <a:prstGeom prst="parallelogram">
            <a:avLst>
              <a:gd name="adj" fmla="val 56325"/>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ln>
                <a:solidFill>
                  <a:schemeClr val="accent1"/>
                </a:solidFill>
              </a:ln>
              <a:solidFill>
                <a:schemeClr val="bg1"/>
              </a:solidFill>
            </a:endParaRPr>
          </a:p>
        </p:txBody>
      </p:sp>
      <p:sp>
        <p:nvSpPr>
          <p:cNvPr id="16" name="Parallelogram 15">
            <a:extLst>
              <a:ext uri="{FF2B5EF4-FFF2-40B4-BE49-F238E27FC236}">
                <a16:creationId xmlns:a16="http://schemas.microsoft.com/office/drawing/2014/main" id="{C7721AC0-4084-6F4C-7C76-DD605923256B}"/>
              </a:ext>
            </a:extLst>
          </p:cNvPr>
          <p:cNvSpPr/>
          <p:nvPr/>
        </p:nvSpPr>
        <p:spPr bwMode="auto">
          <a:xfrm rot="8962255" flipV="1">
            <a:off x="9001742" y="4908387"/>
            <a:ext cx="7543189" cy="3374293"/>
          </a:xfrm>
          <a:prstGeom prst="parallelogram">
            <a:avLst>
              <a:gd name="adj" fmla="val 56325"/>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ln>
                <a:solidFill>
                  <a:schemeClr val="accent1"/>
                </a:solidFill>
              </a:ln>
              <a:solidFill>
                <a:schemeClr val="bg1"/>
              </a:solidFill>
            </a:endParaRPr>
          </a:p>
        </p:txBody>
      </p:sp>
      <p:grpSp>
        <p:nvGrpSpPr>
          <p:cNvPr id="17" name="Group 16">
            <a:extLst>
              <a:ext uri="{FF2B5EF4-FFF2-40B4-BE49-F238E27FC236}">
                <a16:creationId xmlns:a16="http://schemas.microsoft.com/office/drawing/2014/main" id="{02EBE4AB-27F0-2619-9DB3-7271761EA9AE}"/>
              </a:ext>
            </a:extLst>
          </p:cNvPr>
          <p:cNvGrpSpPr/>
          <p:nvPr/>
        </p:nvGrpSpPr>
        <p:grpSpPr>
          <a:xfrm>
            <a:off x="4303587" y="9216963"/>
            <a:ext cx="358784" cy="367344"/>
            <a:chOff x="11887938" y="11337309"/>
            <a:chExt cx="358879" cy="367439"/>
          </a:xfrm>
        </p:grpSpPr>
        <p:sp>
          <p:nvSpPr>
            <p:cNvPr id="18" name="Oval 17">
              <a:extLst>
                <a:ext uri="{FF2B5EF4-FFF2-40B4-BE49-F238E27FC236}">
                  <a16:creationId xmlns:a16="http://schemas.microsoft.com/office/drawing/2014/main" id="{1A36ECF2-4F82-43B0-4AE2-8B3672AC112D}"/>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19" name="TextBox 18">
              <a:extLst>
                <a:ext uri="{FF2B5EF4-FFF2-40B4-BE49-F238E27FC236}">
                  <a16:creationId xmlns:a16="http://schemas.microsoft.com/office/drawing/2014/main" id="{B22E7456-819F-223F-20D5-FB86F33AE88D}"/>
                </a:ext>
              </a:extLst>
            </p:cNvPr>
            <p:cNvSpPr txBox="1"/>
            <p:nvPr/>
          </p:nvSpPr>
          <p:spPr>
            <a:xfrm>
              <a:off x="12005771" y="11399940"/>
              <a:ext cx="203314" cy="304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1</a:t>
              </a:r>
            </a:p>
          </p:txBody>
        </p:sp>
      </p:grpSp>
      <p:grpSp>
        <p:nvGrpSpPr>
          <p:cNvPr id="20" name="Group 19">
            <a:extLst>
              <a:ext uri="{FF2B5EF4-FFF2-40B4-BE49-F238E27FC236}">
                <a16:creationId xmlns:a16="http://schemas.microsoft.com/office/drawing/2014/main" id="{6BE895DE-A7F9-01FB-BF56-BDDC08523EE6}"/>
              </a:ext>
            </a:extLst>
          </p:cNvPr>
          <p:cNvGrpSpPr/>
          <p:nvPr/>
        </p:nvGrpSpPr>
        <p:grpSpPr>
          <a:xfrm>
            <a:off x="6141512" y="10178608"/>
            <a:ext cx="358784" cy="367344"/>
            <a:chOff x="11887938" y="11337309"/>
            <a:chExt cx="358879" cy="367439"/>
          </a:xfrm>
        </p:grpSpPr>
        <p:sp>
          <p:nvSpPr>
            <p:cNvPr id="21" name="Oval 20">
              <a:extLst>
                <a:ext uri="{FF2B5EF4-FFF2-40B4-BE49-F238E27FC236}">
                  <a16:creationId xmlns:a16="http://schemas.microsoft.com/office/drawing/2014/main" id="{23CC41EF-4BC5-0F63-A5F9-AE2DE2DE1ACE}"/>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22" name="TextBox 21">
              <a:extLst>
                <a:ext uri="{FF2B5EF4-FFF2-40B4-BE49-F238E27FC236}">
                  <a16:creationId xmlns:a16="http://schemas.microsoft.com/office/drawing/2014/main" id="{2B3DD62E-C96D-1B4E-267C-EE5F33355649}"/>
                </a:ext>
              </a:extLst>
            </p:cNvPr>
            <p:cNvSpPr txBox="1"/>
            <p:nvPr/>
          </p:nvSpPr>
          <p:spPr>
            <a:xfrm>
              <a:off x="12005771" y="11399940"/>
              <a:ext cx="203314" cy="304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2</a:t>
              </a:r>
            </a:p>
          </p:txBody>
        </p:sp>
      </p:grpSp>
      <p:grpSp>
        <p:nvGrpSpPr>
          <p:cNvPr id="23" name="Group 22">
            <a:extLst>
              <a:ext uri="{FF2B5EF4-FFF2-40B4-BE49-F238E27FC236}">
                <a16:creationId xmlns:a16="http://schemas.microsoft.com/office/drawing/2014/main" id="{C08A6049-E5C5-DEA3-5D8E-620BEF64CA6F}"/>
              </a:ext>
            </a:extLst>
          </p:cNvPr>
          <p:cNvGrpSpPr/>
          <p:nvPr/>
        </p:nvGrpSpPr>
        <p:grpSpPr>
          <a:xfrm>
            <a:off x="7658475" y="11136864"/>
            <a:ext cx="358784" cy="367344"/>
            <a:chOff x="11887938" y="11337309"/>
            <a:chExt cx="358879" cy="367439"/>
          </a:xfrm>
        </p:grpSpPr>
        <p:sp>
          <p:nvSpPr>
            <p:cNvPr id="24" name="Oval 23">
              <a:extLst>
                <a:ext uri="{FF2B5EF4-FFF2-40B4-BE49-F238E27FC236}">
                  <a16:creationId xmlns:a16="http://schemas.microsoft.com/office/drawing/2014/main" id="{2E6E81FA-BF7B-6652-A750-B722D93BAD57}"/>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25" name="TextBox 24">
              <a:extLst>
                <a:ext uri="{FF2B5EF4-FFF2-40B4-BE49-F238E27FC236}">
                  <a16:creationId xmlns:a16="http://schemas.microsoft.com/office/drawing/2014/main" id="{43245E51-2805-D11B-30CB-48616517C884}"/>
                </a:ext>
              </a:extLst>
            </p:cNvPr>
            <p:cNvSpPr txBox="1"/>
            <p:nvPr/>
          </p:nvSpPr>
          <p:spPr>
            <a:xfrm>
              <a:off x="12005771" y="11399940"/>
              <a:ext cx="203314" cy="3048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3</a:t>
              </a:r>
            </a:p>
          </p:txBody>
        </p:sp>
      </p:grpSp>
      <p:grpSp>
        <p:nvGrpSpPr>
          <p:cNvPr id="26" name="Group 25">
            <a:extLst>
              <a:ext uri="{FF2B5EF4-FFF2-40B4-BE49-F238E27FC236}">
                <a16:creationId xmlns:a16="http://schemas.microsoft.com/office/drawing/2014/main" id="{EE69AF71-D9B5-547E-5D7C-0E03DAA44233}"/>
              </a:ext>
            </a:extLst>
          </p:cNvPr>
          <p:cNvGrpSpPr/>
          <p:nvPr/>
        </p:nvGrpSpPr>
        <p:grpSpPr>
          <a:xfrm>
            <a:off x="9532958" y="11974549"/>
            <a:ext cx="358784" cy="367344"/>
            <a:chOff x="11887938" y="11337309"/>
            <a:chExt cx="358879" cy="367439"/>
          </a:xfrm>
        </p:grpSpPr>
        <p:sp>
          <p:nvSpPr>
            <p:cNvPr id="27" name="Oval 26">
              <a:extLst>
                <a:ext uri="{FF2B5EF4-FFF2-40B4-BE49-F238E27FC236}">
                  <a16:creationId xmlns:a16="http://schemas.microsoft.com/office/drawing/2014/main" id="{22256A62-805B-5B65-3D88-4B09A5827400}"/>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28" name="TextBox 27">
              <a:extLst>
                <a:ext uri="{FF2B5EF4-FFF2-40B4-BE49-F238E27FC236}">
                  <a16:creationId xmlns:a16="http://schemas.microsoft.com/office/drawing/2014/main" id="{7445786D-FA46-3300-5514-7840221A2AC9}"/>
                </a:ext>
              </a:extLst>
            </p:cNvPr>
            <p:cNvSpPr txBox="1"/>
            <p:nvPr/>
          </p:nvSpPr>
          <p:spPr>
            <a:xfrm>
              <a:off x="11984423" y="11399941"/>
              <a:ext cx="246011" cy="30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4</a:t>
              </a:r>
            </a:p>
          </p:txBody>
        </p:sp>
      </p:grpSp>
      <p:grpSp>
        <p:nvGrpSpPr>
          <p:cNvPr id="29" name="Group 28">
            <a:extLst>
              <a:ext uri="{FF2B5EF4-FFF2-40B4-BE49-F238E27FC236}">
                <a16:creationId xmlns:a16="http://schemas.microsoft.com/office/drawing/2014/main" id="{5C7528DC-57E2-4F7A-2D42-99063A2DD77F}"/>
              </a:ext>
            </a:extLst>
          </p:cNvPr>
          <p:cNvGrpSpPr/>
          <p:nvPr/>
        </p:nvGrpSpPr>
        <p:grpSpPr>
          <a:xfrm>
            <a:off x="10015831" y="11087715"/>
            <a:ext cx="1429741" cy="1178187"/>
            <a:chOff x="10381194" y="11725405"/>
            <a:chExt cx="1430113" cy="1178494"/>
          </a:xfrm>
        </p:grpSpPr>
        <p:cxnSp>
          <p:nvCxnSpPr>
            <p:cNvPr id="30" name="Straight Connector 29">
              <a:extLst>
                <a:ext uri="{FF2B5EF4-FFF2-40B4-BE49-F238E27FC236}">
                  <a16:creationId xmlns:a16="http://schemas.microsoft.com/office/drawing/2014/main" id="{1DEF1F44-4377-5322-C9A9-5CEF492E7595}"/>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11D1A20-1060-5C06-19E3-CF42CD992C34}"/>
                </a:ext>
              </a:extLst>
            </p:cNvPr>
            <p:cNvSpPr txBox="1"/>
            <p:nvPr/>
          </p:nvSpPr>
          <p:spPr>
            <a:xfrm>
              <a:off x="10381194" y="12545020"/>
              <a:ext cx="1430113" cy="358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Training from scratch</a:t>
              </a:r>
            </a:p>
          </p:txBody>
        </p:sp>
      </p:grpSp>
      <p:sp>
        <p:nvSpPr>
          <p:cNvPr id="32" name="Title 1">
            <a:extLst>
              <a:ext uri="{FF2B5EF4-FFF2-40B4-BE49-F238E27FC236}">
                <a16:creationId xmlns:a16="http://schemas.microsoft.com/office/drawing/2014/main" id="{B27DFE92-0742-9CE8-9047-7E2BB1F41D7F}"/>
              </a:ext>
            </a:extLst>
          </p:cNvPr>
          <p:cNvSpPr txBox="1">
            <a:spLocks/>
          </p:cNvSpPr>
          <p:nvPr/>
        </p:nvSpPr>
        <p:spPr>
          <a:xfrm>
            <a:off x="13291522" y="5389150"/>
            <a:ext cx="3651560" cy="1705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400" b="1" kern="0" dirty="0" err="1">
                <a:solidFill>
                  <a:schemeClr val="tx1"/>
                </a:solidFill>
                <a:latin typeface="IBM Plex Sans SmBld" panose="020B0503050203000203" pitchFamily="34" charset="0"/>
              </a:rPr>
              <a:t>watsonx.ai</a:t>
            </a:r>
            <a:br>
              <a:rPr lang="en-US" sz="2400" b="1" kern="0" dirty="0">
                <a:solidFill>
                  <a:schemeClr val="accent1">
                    <a:lumMod val="60000"/>
                    <a:lumOff val="40000"/>
                  </a:schemeClr>
                </a:solidFill>
                <a:latin typeface="IBM Plex Sans SmBld" panose="020B05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br>
            <a:endParaRPr lang="en-US" sz="2400" kern="0" dirty="0"/>
          </a:p>
        </p:txBody>
      </p:sp>
      <p:sp>
        <p:nvSpPr>
          <p:cNvPr id="33" name="Title 1">
            <a:extLst>
              <a:ext uri="{FF2B5EF4-FFF2-40B4-BE49-F238E27FC236}">
                <a16:creationId xmlns:a16="http://schemas.microsoft.com/office/drawing/2014/main" id="{A4B08F25-99B2-8CA5-C24A-50671299A31A}"/>
              </a:ext>
            </a:extLst>
          </p:cNvPr>
          <p:cNvSpPr txBox="1">
            <a:spLocks/>
          </p:cNvSpPr>
          <p:nvPr/>
        </p:nvSpPr>
        <p:spPr>
          <a:xfrm>
            <a:off x="15009436" y="4472134"/>
            <a:ext cx="3651560" cy="1705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400" b="1" kern="0" dirty="0">
                <a:solidFill>
                  <a:schemeClr val="tx1"/>
                </a:solidFill>
                <a:latin typeface="IBM Plex Sans SmBld" panose="020B0503050203000203" pitchFamily="34" charset="0"/>
              </a:rPr>
              <a:t>watsonx.governance</a:t>
            </a:r>
            <a:br>
              <a:rPr lang="en-US" sz="2400" kern="0" dirty="0">
                <a:solidFill>
                  <a:schemeClr val="accent1">
                    <a:lumMod val="75000"/>
                  </a:schemeClr>
                </a:solidFill>
                <a:latin typeface="IBM Plex Sans ExtLt" panose="020B03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br>
            <a:endParaRPr lang="en-US" sz="2400" kern="0" dirty="0"/>
          </a:p>
        </p:txBody>
      </p:sp>
      <p:sp>
        <p:nvSpPr>
          <p:cNvPr id="34" name="Parallelogram 33">
            <a:extLst>
              <a:ext uri="{FF2B5EF4-FFF2-40B4-BE49-F238E27FC236}">
                <a16:creationId xmlns:a16="http://schemas.microsoft.com/office/drawing/2014/main" id="{0F836CD1-B93C-FA79-2DB6-C89D569AABB3}"/>
              </a:ext>
            </a:extLst>
          </p:cNvPr>
          <p:cNvSpPr/>
          <p:nvPr/>
        </p:nvSpPr>
        <p:spPr bwMode="auto">
          <a:xfrm rot="8962255" flipV="1">
            <a:off x="9169062" y="5237152"/>
            <a:ext cx="5152117" cy="3401237"/>
          </a:xfrm>
          <a:prstGeom prst="parallelogram">
            <a:avLst>
              <a:gd name="adj" fmla="val 56325"/>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ln>
                <a:solidFill>
                  <a:schemeClr val="accent1"/>
                </a:solidFill>
              </a:ln>
              <a:solidFill>
                <a:schemeClr val="bg1"/>
              </a:solidFill>
            </a:endParaRPr>
          </a:p>
        </p:txBody>
      </p:sp>
      <p:sp>
        <p:nvSpPr>
          <p:cNvPr id="35" name="Title 1">
            <a:extLst>
              <a:ext uri="{FF2B5EF4-FFF2-40B4-BE49-F238E27FC236}">
                <a16:creationId xmlns:a16="http://schemas.microsoft.com/office/drawing/2014/main" id="{751A6E9C-3062-EFF2-BA76-0BEE70E061FC}"/>
              </a:ext>
            </a:extLst>
          </p:cNvPr>
          <p:cNvSpPr txBox="1">
            <a:spLocks/>
          </p:cNvSpPr>
          <p:nvPr/>
        </p:nvSpPr>
        <p:spPr>
          <a:xfrm>
            <a:off x="10730700" y="6588280"/>
            <a:ext cx="3651560" cy="17051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400" b="1" kern="0" dirty="0" err="1">
                <a:solidFill>
                  <a:schemeClr val="tx1"/>
                </a:solidFill>
                <a:latin typeface="IBM Plex Sans SmBld" panose="020B0503050203000203" pitchFamily="34" charset="0"/>
              </a:rPr>
              <a:t>watsonx.data</a:t>
            </a:r>
            <a:br>
              <a:rPr lang="en-US" sz="2400" b="1" kern="0" dirty="0">
                <a:solidFill>
                  <a:schemeClr val="accent1">
                    <a:lumMod val="60000"/>
                    <a:lumOff val="40000"/>
                  </a:schemeClr>
                </a:solidFill>
                <a:latin typeface="IBM Plex Sans SmBld" panose="020B05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br>
            <a:endParaRPr lang="en-US" sz="2400" kern="0" dirty="0"/>
          </a:p>
        </p:txBody>
      </p:sp>
      <p:graphicFrame>
        <p:nvGraphicFramePr>
          <p:cNvPr id="36" name="Table 35">
            <a:extLst>
              <a:ext uri="{FF2B5EF4-FFF2-40B4-BE49-F238E27FC236}">
                <a16:creationId xmlns:a16="http://schemas.microsoft.com/office/drawing/2014/main" id="{1D39DFB1-92D8-12E3-54A8-2C6168F2A63A}"/>
              </a:ext>
            </a:extLst>
          </p:cNvPr>
          <p:cNvGraphicFramePr>
            <a:graphicFrameLocks noGrp="1"/>
          </p:cNvGraphicFramePr>
          <p:nvPr>
            <p:extLst>
              <p:ext uri="{D42A27DB-BD31-4B8C-83A1-F6EECF244321}">
                <p14:modId xmlns:p14="http://schemas.microsoft.com/office/powerpoint/2010/main" val="758579961"/>
              </p:ext>
            </p:extLst>
          </p:nvPr>
        </p:nvGraphicFramePr>
        <p:xfrm>
          <a:off x="13660391" y="9432835"/>
          <a:ext cx="10155432" cy="2720475"/>
        </p:xfrm>
        <a:graphic>
          <a:graphicData uri="http://schemas.openxmlformats.org/drawingml/2006/table">
            <a:tbl>
              <a:tblPr firstRow="1" bandRow="1">
                <a:tableStyleId>{5C22544A-7EE6-4342-B048-85BDC9FD1C3A}</a:tableStyleId>
              </a:tblPr>
              <a:tblGrid>
                <a:gridCol w="2949824">
                  <a:extLst>
                    <a:ext uri="{9D8B030D-6E8A-4147-A177-3AD203B41FA5}">
                      <a16:colId xmlns:a16="http://schemas.microsoft.com/office/drawing/2014/main" val="1218306245"/>
                    </a:ext>
                  </a:extLst>
                </a:gridCol>
                <a:gridCol w="3281384">
                  <a:extLst>
                    <a:ext uri="{9D8B030D-6E8A-4147-A177-3AD203B41FA5}">
                      <a16:colId xmlns:a16="http://schemas.microsoft.com/office/drawing/2014/main" val="2737296876"/>
                    </a:ext>
                  </a:extLst>
                </a:gridCol>
                <a:gridCol w="3924224">
                  <a:extLst>
                    <a:ext uri="{9D8B030D-6E8A-4147-A177-3AD203B41FA5}">
                      <a16:colId xmlns:a16="http://schemas.microsoft.com/office/drawing/2014/main" val="3102081073"/>
                    </a:ext>
                  </a:extLst>
                </a:gridCol>
              </a:tblGrid>
              <a:tr h="2720475">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200" b="1" i="0" u="none" strike="noStrike" cap="none" spc="0" baseline="0" dirty="0" err="1">
                          <a:solidFill>
                            <a:sysClr val="windowText" lastClr="000000"/>
                          </a:solidFill>
                          <a:effectLst/>
                          <a:uFillTx/>
                          <a:latin typeface="+mn-lt"/>
                          <a:ea typeface="+mn-ea"/>
                          <a:cs typeface="+mn-cs"/>
                          <a:sym typeface="IBM Plex Sans"/>
                        </a:rPr>
                        <a:t>wa</a:t>
                      </a:r>
                      <a:r>
                        <a:rPr lang="en-US" sz="2200" b="1" i="0" u="none" strike="noStrike" cap="none" spc="0" baseline="0" dirty="0" err="1">
                          <a:solidFill>
                            <a:schemeClr val="tx1"/>
                          </a:solidFill>
                          <a:effectLst/>
                          <a:uFillTx/>
                          <a:latin typeface="+mn-lt"/>
                          <a:ea typeface="+mn-ea"/>
                          <a:cs typeface="+mn-cs"/>
                          <a:sym typeface="IBM Plex Sans"/>
                        </a:rPr>
                        <a:t>tsonx.</a:t>
                      </a:r>
                      <a:r>
                        <a:rPr lang="en-US" sz="2200" b="1" i="0" u="none" strike="noStrike" cap="none" spc="0" baseline="0" dirty="0" err="1">
                          <a:solidFill>
                            <a:sysClr val="windowText" lastClr="000000"/>
                          </a:solidFill>
                          <a:effectLst/>
                          <a:uFillTx/>
                          <a:latin typeface="+mn-lt"/>
                          <a:ea typeface="+mn-ea"/>
                          <a:cs typeface="+mn-cs"/>
                          <a:sym typeface="IBM Plex Sans"/>
                        </a:rPr>
                        <a:t>data</a:t>
                      </a:r>
                      <a:br>
                        <a:rPr lang="en-US" sz="2200" b="0" i="0" u="none" strike="noStrike" cap="none" spc="0" baseline="0" dirty="0">
                          <a:solidFill>
                            <a:sysClr val="windowText" lastClr="000000"/>
                          </a:solidFill>
                          <a:effectLst/>
                          <a:uFillTx/>
                          <a:latin typeface="+mn-lt"/>
                          <a:ea typeface="+mn-ea"/>
                          <a:cs typeface="+mn-cs"/>
                          <a:sym typeface="IBM Plex Sans"/>
                        </a:rPr>
                      </a:br>
                      <a:endParaRPr lang="en-US" sz="2200" b="0" i="0" u="none" strike="noStrike" cap="none" spc="0" baseline="0" dirty="0">
                        <a:solidFill>
                          <a:sysClr val="windowText" lastClr="000000"/>
                        </a:solidFill>
                        <a:effectLst/>
                        <a:uFillTx/>
                        <a:latin typeface="+mn-lt"/>
                        <a:ea typeface="+mn-ea"/>
                        <a:cs typeface="+mn-cs"/>
                        <a:sym typeface="IBM Plex Sans"/>
                      </a:endParaRP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2200" b="0" i="0" u="none" strike="noStrike" kern="0" cap="none" spc="0" normalizeH="0" baseline="0" noProof="0" dirty="0">
                          <a:ln>
                            <a:noFill/>
                          </a:ln>
                          <a:solidFill>
                            <a:sysClr val="windowText" lastClr="000000"/>
                          </a:solidFill>
                          <a:effectLst/>
                          <a:uLnTx/>
                          <a:uFillTx/>
                          <a:latin typeface="+mn-lt"/>
                          <a:ea typeface="+mn-ea"/>
                          <a:cs typeface="+mn-cs"/>
                          <a:sym typeface="IBM Plex Sans"/>
                        </a:rPr>
                        <a:t>Scale a workloads, for all your data, anywhere</a:t>
                      </a:r>
                    </a:p>
                  </a:txBody>
                  <a:tcPr marL="274285" marR="365712" marT="274285"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200" b="1" i="0" u="none" strike="noStrike" cap="none" spc="0" baseline="0" dirty="0" err="1">
                          <a:solidFill>
                            <a:schemeClr val="tx1"/>
                          </a:solidFill>
                          <a:effectLst/>
                          <a:uFillTx/>
                          <a:latin typeface="+mn-lt"/>
                          <a:ea typeface="+mn-ea"/>
                          <a:cs typeface="+mn-cs"/>
                          <a:sym typeface="IBM Plex Sans"/>
                        </a:rPr>
                        <a:t>watsonx.ai</a:t>
                      </a:r>
                      <a:br>
                        <a:rPr lang="en-US" sz="2200" b="0" i="0" u="none" strike="noStrike" cap="none" spc="0" baseline="0" dirty="0">
                          <a:solidFill>
                            <a:sysClr val="windowText" lastClr="000000"/>
                          </a:solidFill>
                          <a:effectLst/>
                          <a:uFillTx/>
                          <a:latin typeface="+mn-lt"/>
                          <a:ea typeface="+mn-ea"/>
                          <a:cs typeface="+mn-cs"/>
                          <a:sym typeface="IBM Plex Sans"/>
                        </a:rPr>
                      </a:br>
                      <a:endParaRPr lang="en-US" sz="2200" b="0" i="0" u="none" strike="noStrike" cap="none" spc="0" baseline="0" dirty="0">
                        <a:solidFill>
                          <a:sysClr val="windowText" lastClr="000000"/>
                        </a:solidFill>
                        <a:effectLst/>
                        <a:uFillTx/>
                        <a:latin typeface="+mn-lt"/>
                        <a:ea typeface="+mn-ea"/>
                        <a:cs typeface="+mn-cs"/>
                        <a:sym typeface="IBM Plex Sans"/>
                      </a:endParaRP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2200" b="0" i="0" u="none" strike="noStrike" kern="0" cap="none" spc="0" normalizeH="0" baseline="0" noProof="0" dirty="0">
                          <a:ln>
                            <a:noFill/>
                          </a:ln>
                          <a:solidFill>
                            <a:sysClr val="windowText" lastClr="000000"/>
                          </a:solidFill>
                          <a:effectLst/>
                          <a:uLnTx/>
                          <a:uFillTx/>
                          <a:latin typeface="+mn-lt"/>
                          <a:ea typeface="+mn-ea"/>
                          <a:cs typeface="+mn-cs"/>
                          <a:sym typeface="IBM Plex Sans"/>
                        </a:rPr>
                        <a:t>Train, validate, tune and deploy AI models</a:t>
                      </a:r>
                    </a:p>
                    <a:p>
                      <a:pPr marL="0" marR="0" lvl="0" indent="0" algn="l" defTabSz="1829287" rtl="0" eaLnBrk="1" fontAlgn="auto" latinLnBrk="0" hangingPunct="1">
                        <a:lnSpc>
                          <a:spcPct val="110000"/>
                        </a:lnSpc>
                        <a:spcBef>
                          <a:spcPts val="600"/>
                        </a:spcBef>
                        <a:spcAft>
                          <a:spcPts val="0"/>
                        </a:spcAft>
                        <a:buClrTx/>
                        <a:buSzPct val="90000"/>
                        <a:buFontTx/>
                        <a:buNone/>
                        <a:tabLst/>
                        <a:defRPr/>
                      </a:pPr>
                      <a:endParaRPr kumimoji="0" lang="en-US" sz="2100" b="0" i="0" u="none" strike="noStrike" kern="0" cap="none" spc="0" normalizeH="0" baseline="0" noProof="0" dirty="0">
                        <a:ln>
                          <a:noFill/>
                        </a:ln>
                        <a:solidFill>
                          <a:sysClr val="windowText" lastClr="000000"/>
                        </a:solidFill>
                        <a:effectLst/>
                        <a:uLnTx/>
                        <a:uFillTx/>
                        <a:latin typeface="IBM Plex Sans Light" panose="020B0403050203000203" pitchFamily="34" charset="0"/>
                        <a:ea typeface="+mn-ea"/>
                        <a:cs typeface="+mn-cs"/>
                        <a:sym typeface="IBM Plex Sans"/>
                      </a:endParaRPr>
                    </a:p>
                  </a:txBody>
                  <a:tcPr marL="274285" marR="365712" marT="274285"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200" b="1" i="0" u="none" strike="noStrike" cap="none" spc="0" baseline="0" dirty="0" err="1">
                          <a:solidFill>
                            <a:schemeClr val="tx1"/>
                          </a:solidFill>
                          <a:effectLst/>
                          <a:uFillTx/>
                          <a:latin typeface="+mn-lt"/>
                          <a:ea typeface="+mn-ea"/>
                          <a:cs typeface="+mn-cs"/>
                          <a:sym typeface="IBM Plex Sans"/>
                        </a:rPr>
                        <a:t>watsonx.governance</a:t>
                      </a:r>
                      <a:endParaRPr lang="en-US" sz="2200" b="1" i="0" u="none" strike="noStrike" cap="none" spc="0" baseline="0" dirty="0">
                        <a:solidFill>
                          <a:schemeClr val="tx1"/>
                        </a:solidFill>
                        <a:effectLst/>
                        <a:uFillTx/>
                        <a:latin typeface="+mn-lt"/>
                        <a:ea typeface="+mn-ea"/>
                        <a:cs typeface="+mn-cs"/>
                        <a:sym typeface="IBM Plex Sans"/>
                      </a:endParaRPr>
                    </a:p>
                    <a:p>
                      <a:pPr marL="0" marR="0" lvl="0" indent="0" algn="l" defTabSz="1829287" rtl="0" eaLnBrk="1" fontAlgn="auto" latinLnBrk="0" hangingPunct="1">
                        <a:lnSpc>
                          <a:spcPct val="110000"/>
                        </a:lnSpc>
                        <a:spcBef>
                          <a:spcPts val="0"/>
                        </a:spcBef>
                        <a:spcAft>
                          <a:spcPts val="0"/>
                        </a:spcAft>
                        <a:buClrTx/>
                        <a:buSzPct val="90000"/>
                        <a:buFontTx/>
                        <a:buNone/>
                        <a:tabLst/>
                        <a:defRPr/>
                      </a:pPr>
                      <a:endParaRPr kumimoji="0" lang="en-US" sz="2200" b="0" i="0" u="none" strike="noStrike" kern="0" cap="none" spc="0" normalizeH="0" baseline="0" noProof="0" dirty="0">
                        <a:ln>
                          <a:noFill/>
                        </a:ln>
                        <a:solidFill>
                          <a:sysClr val="windowText" lastClr="000000"/>
                        </a:solidFill>
                        <a:effectLst/>
                        <a:uLnTx/>
                        <a:uFillTx/>
                        <a:latin typeface="+mn-lt"/>
                        <a:ea typeface="+mn-ea"/>
                        <a:cs typeface="+mn-cs"/>
                        <a:sym typeface="IBM Plex Sans"/>
                      </a:endParaRPr>
                    </a:p>
                    <a:p>
                      <a:pPr marL="0" marR="0" lvl="0" indent="0" algn="l" defTabSz="1829287" rtl="0" eaLnBrk="1" fontAlgn="auto" latinLnBrk="0" hangingPunct="1">
                        <a:lnSpc>
                          <a:spcPct val="110000"/>
                        </a:lnSpc>
                        <a:spcBef>
                          <a:spcPts val="0"/>
                        </a:spcBef>
                        <a:spcAft>
                          <a:spcPts val="0"/>
                        </a:spcAft>
                        <a:buClrTx/>
                        <a:buSzPct val="90000"/>
                        <a:buFontTx/>
                        <a:buNone/>
                        <a:tabLst/>
                        <a:defRPr/>
                      </a:pPr>
                      <a:r>
                        <a:rPr kumimoji="0" lang="en-US" sz="2200" b="0" i="0" u="none" strike="noStrike" kern="0" cap="none" spc="0" normalizeH="0" baseline="0" noProof="0" dirty="0">
                          <a:ln>
                            <a:noFill/>
                          </a:ln>
                          <a:solidFill>
                            <a:sysClr val="windowText" lastClr="000000"/>
                          </a:solidFill>
                          <a:effectLst/>
                          <a:uLnTx/>
                          <a:uFillTx/>
                          <a:latin typeface="+mn-lt"/>
                          <a:ea typeface="+mn-ea"/>
                          <a:cs typeface="+mn-cs"/>
                          <a:sym typeface="IBM Plex Sans"/>
                        </a:rPr>
                        <a:t>Enable responsible, transparent and explainable AI workflows</a:t>
                      </a:r>
                    </a:p>
                  </a:txBody>
                  <a:tcPr marL="274285" marR="457141" marT="274285" marB="0">
                    <a:lnL w="12700" cap="flat" cmpd="sng" algn="ctr">
                      <a:solidFill>
                        <a:schemeClr val="accent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3436618"/>
                  </a:ext>
                </a:extLst>
              </a:tr>
            </a:tbl>
          </a:graphicData>
        </a:graphic>
      </p:graphicFrame>
      <p:sp>
        <p:nvSpPr>
          <p:cNvPr id="37" name="Title 1">
            <a:extLst>
              <a:ext uri="{FF2B5EF4-FFF2-40B4-BE49-F238E27FC236}">
                <a16:creationId xmlns:a16="http://schemas.microsoft.com/office/drawing/2014/main" id="{FDFFC8AC-D8D9-68A6-75ED-040611F25865}"/>
              </a:ext>
            </a:extLst>
          </p:cNvPr>
          <p:cNvSpPr txBox="1">
            <a:spLocks/>
          </p:cNvSpPr>
          <p:nvPr/>
        </p:nvSpPr>
        <p:spPr>
          <a:xfrm>
            <a:off x="820702" y="2320155"/>
            <a:ext cx="5170240" cy="2141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The platform</a:t>
            </a:r>
            <a:br>
              <a:rPr lang="en-US" sz="4400" kern="0" dirty="0">
                <a:latin typeface="IBM Plex Sans Light" panose="020B0403050203000203" pitchFamily="34" charset="0"/>
              </a:rPr>
            </a:br>
            <a:r>
              <a:rPr lang="en-US" sz="4400" kern="0" dirty="0">
                <a:latin typeface="IBM Plex Sans Light" panose="020B0403050203000203" pitchFamily="34" charset="0"/>
              </a:rPr>
              <a:t>for AI and data</a:t>
            </a:r>
          </a:p>
        </p:txBody>
      </p:sp>
      <p:sp>
        <p:nvSpPr>
          <p:cNvPr id="38" name="Title 1">
            <a:extLst>
              <a:ext uri="{FF2B5EF4-FFF2-40B4-BE49-F238E27FC236}">
                <a16:creationId xmlns:a16="http://schemas.microsoft.com/office/drawing/2014/main" id="{2FC51929-7222-6DA4-7845-5FC2456BA85A}"/>
              </a:ext>
            </a:extLst>
          </p:cNvPr>
          <p:cNvSpPr txBox="1">
            <a:spLocks/>
          </p:cNvSpPr>
          <p:nvPr/>
        </p:nvSpPr>
        <p:spPr>
          <a:xfrm>
            <a:off x="820703" y="862567"/>
            <a:ext cx="4948536" cy="8570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6600" b="1" kern="0" dirty="0" err="1">
                <a:latin typeface="IBM Plex Sans SmBld" panose="020B0503050203000203" pitchFamily="34" charset="0"/>
              </a:rPr>
              <a:t>watson</a:t>
            </a:r>
            <a:r>
              <a:rPr lang="en-US" sz="6600" b="1" kern="0" dirty="0" err="1">
                <a:solidFill>
                  <a:schemeClr val="accent1"/>
                </a:solidFill>
                <a:latin typeface="IBM Plex Sans SmBld" panose="020B0503050203000203" pitchFamily="34" charset="0"/>
              </a:rPr>
              <a:t>x</a:t>
            </a:r>
            <a:br>
              <a:rPr lang="en-US" sz="17200" b="1" kern="0" dirty="0">
                <a:solidFill>
                  <a:schemeClr val="accent1">
                    <a:lumMod val="60000"/>
                    <a:lumOff val="40000"/>
                  </a:schemeClr>
                </a:solidFill>
                <a:latin typeface="IBM Plex Sans SmBld" panose="020B0503050203000203" pitchFamily="34" charset="0"/>
              </a:rPr>
            </a:br>
            <a:br>
              <a:rPr lang="en-US" sz="3600" kern="0" dirty="0">
                <a:solidFill>
                  <a:schemeClr val="accent1">
                    <a:lumMod val="75000"/>
                  </a:schemeClr>
                </a:solidFill>
                <a:latin typeface="IBM Plex Sans ExtLt" panose="020B0303050203000203" pitchFamily="34" charset="0"/>
              </a:rPr>
            </a:br>
            <a:br>
              <a:rPr lang="en-US" sz="3600" kern="0" dirty="0">
                <a:solidFill>
                  <a:schemeClr val="accent1">
                    <a:lumMod val="75000"/>
                  </a:schemeClr>
                </a:solidFill>
                <a:latin typeface="IBM Plex Sans ExtLt" panose="020B0303050203000203" pitchFamily="34" charset="0"/>
              </a:rPr>
            </a:br>
            <a:br>
              <a:rPr lang="en-US" sz="4400" kern="0" dirty="0"/>
            </a:br>
            <a:endParaRPr lang="en-US" sz="3200" kern="0" dirty="0"/>
          </a:p>
        </p:txBody>
      </p:sp>
      <p:sp>
        <p:nvSpPr>
          <p:cNvPr id="39" name="Title 1">
            <a:extLst>
              <a:ext uri="{FF2B5EF4-FFF2-40B4-BE49-F238E27FC236}">
                <a16:creationId xmlns:a16="http://schemas.microsoft.com/office/drawing/2014/main" id="{ED8CD234-7CDB-6DDD-67AF-75566ECFC9C0}"/>
              </a:ext>
            </a:extLst>
          </p:cNvPr>
          <p:cNvSpPr txBox="1">
            <a:spLocks/>
          </p:cNvSpPr>
          <p:nvPr/>
        </p:nvSpPr>
        <p:spPr>
          <a:xfrm>
            <a:off x="931554" y="4283167"/>
            <a:ext cx="4948536" cy="8570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3600" kern="0" dirty="0">
                <a:solidFill>
                  <a:schemeClr val="accent1">
                    <a:lumMod val="75000"/>
                  </a:schemeClr>
                </a:solidFill>
                <a:latin typeface="IBM Plex Sans ExtLt" panose="020B0303050203000203" pitchFamily="34" charset="0"/>
              </a:rPr>
              <a:t>Scale and </a:t>
            </a:r>
            <a:br>
              <a:rPr lang="en-US" sz="3600" kern="0" dirty="0">
                <a:solidFill>
                  <a:schemeClr val="accent1">
                    <a:lumMod val="75000"/>
                  </a:schemeClr>
                </a:solidFill>
                <a:latin typeface="IBM Plex Sans ExtLt" panose="020B0303050203000203" pitchFamily="34" charset="0"/>
              </a:rPr>
            </a:br>
            <a:r>
              <a:rPr lang="en-US" sz="3600" kern="0" dirty="0">
                <a:solidFill>
                  <a:schemeClr val="accent1">
                    <a:lumMod val="75000"/>
                  </a:schemeClr>
                </a:solidFill>
                <a:latin typeface="IBM Plex Sans ExtLt" panose="020B0303050203000203" pitchFamily="34" charset="0"/>
              </a:rPr>
              <a:t>accelerate the </a:t>
            </a:r>
            <a:br>
              <a:rPr lang="en-US" sz="3600" kern="0" dirty="0">
                <a:solidFill>
                  <a:schemeClr val="accent1">
                    <a:lumMod val="75000"/>
                  </a:schemeClr>
                </a:solidFill>
                <a:latin typeface="IBM Plex Sans ExtLt" panose="020B0303050203000203" pitchFamily="34" charset="0"/>
              </a:rPr>
            </a:br>
            <a:r>
              <a:rPr lang="en-US" sz="3600" kern="0" dirty="0">
                <a:solidFill>
                  <a:schemeClr val="accent1">
                    <a:lumMod val="75000"/>
                  </a:schemeClr>
                </a:solidFill>
                <a:latin typeface="IBM Plex Sans ExtLt" panose="020B0303050203000203" pitchFamily="34" charset="0"/>
              </a:rPr>
              <a:t>impact of AI                  with trusted data.</a:t>
            </a:r>
            <a:br>
              <a:rPr lang="en-US" sz="3600" kern="0" dirty="0">
                <a:solidFill>
                  <a:schemeClr val="accent1">
                    <a:lumMod val="75000"/>
                  </a:schemeClr>
                </a:solidFill>
                <a:latin typeface="IBM Plex Sans ExtLt" panose="020B0303050203000203" pitchFamily="34" charset="0"/>
              </a:rPr>
            </a:br>
            <a:br>
              <a:rPr lang="en-US" sz="4400" kern="0" dirty="0"/>
            </a:br>
            <a:endParaRPr lang="en-US" sz="3200" kern="0" dirty="0"/>
          </a:p>
        </p:txBody>
      </p:sp>
      <p:sp>
        <p:nvSpPr>
          <p:cNvPr id="40" name="TextBox 39">
            <a:extLst>
              <a:ext uri="{FF2B5EF4-FFF2-40B4-BE49-F238E27FC236}">
                <a16:creationId xmlns:a16="http://schemas.microsoft.com/office/drawing/2014/main" id="{48DD4D63-25FE-EA93-A010-C2897D5041D8}"/>
              </a:ext>
            </a:extLst>
          </p:cNvPr>
          <p:cNvSpPr txBox="1"/>
          <p:nvPr/>
        </p:nvSpPr>
        <p:spPr>
          <a:xfrm>
            <a:off x="8729655" y="2721571"/>
            <a:ext cx="3826824" cy="1846562"/>
          </a:xfrm>
          <a:prstGeom prst="rect">
            <a:avLst/>
          </a:prstGeom>
          <a:noFill/>
        </p:spPr>
        <p:txBody>
          <a:bodyPr wrap="square" lIns="182832" tIns="182832" rIns="182832" bIns="182832" rtlCol="0" anchor="t">
            <a:spAutoFit/>
          </a:bodyPr>
          <a:lstStyle/>
          <a:p>
            <a:pPr defTabSz="1372014">
              <a:spcBef>
                <a:spcPts val="1200"/>
              </a:spcBef>
              <a:defRPr/>
            </a:pPr>
            <a:r>
              <a:rPr lang="en-US" sz="2400" dirty="0">
                <a:solidFill>
                  <a:srgbClr val="000000"/>
                </a:solidFill>
                <a:latin typeface="IBM Plex Sans Light"/>
                <a:ea typeface="IBM Plex Sans" charset="0"/>
                <a:cs typeface="IBM Plex Sans" charset="0"/>
              </a:rPr>
              <a:t>Leverage foundation models to automate data search, discovery, and linking in </a:t>
            </a:r>
            <a:r>
              <a:rPr lang="en-US" sz="2400" b="1" dirty="0">
                <a:solidFill>
                  <a:srgbClr val="000000"/>
                </a:solidFill>
                <a:latin typeface="IBM Plex Sans Light"/>
                <a:ea typeface="IBM Plex Sans" charset="0"/>
                <a:cs typeface="IBM Plex Sans" charset="0"/>
              </a:rPr>
              <a:t>watsonx.data </a:t>
            </a:r>
            <a:endParaRPr lang="en-US" sz="2400" b="1" dirty="0">
              <a:solidFill>
                <a:srgbClr val="FF0000"/>
              </a:solidFill>
              <a:latin typeface="IBM Plex Sans Light"/>
              <a:ea typeface="IBM Plex Sans" charset="0"/>
              <a:cs typeface="IBM Plex Sans" charset="0"/>
            </a:endParaRPr>
          </a:p>
        </p:txBody>
      </p:sp>
      <p:cxnSp>
        <p:nvCxnSpPr>
          <p:cNvPr id="41" name="Elbow Connector 40">
            <a:extLst>
              <a:ext uri="{FF2B5EF4-FFF2-40B4-BE49-F238E27FC236}">
                <a16:creationId xmlns:a16="http://schemas.microsoft.com/office/drawing/2014/main" id="{F9BFEA0C-97B9-0B38-D9A0-60A7891A445A}"/>
              </a:ext>
            </a:extLst>
          </p:cNvPr>
          <p:cNvCxnSpPr>
            <a:cxnSpLocks/>
          </p:cNvCxnSpPr>
          <p:nvPr/>
        </p:nvCxnSpPr>
        <p:spPr bwMode="auto">
          <a:xfrm rot="5400000" flipH="1" flipV="1">
            <a:off x="10252051" y="3944403"/>
            <a:ext cx="1500421" cy="2979024"/>
          </a:xfrm>
          <a:prstGeom prst="bentConnector2">
            <a:avLst/>
          </a:prstGeom>
          <a:ln w="6350">
            <a:solidFill>
              <a:schemeClr val="tx1"/>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D67989B-124F-E5ED-3B7C-72251BFCF818}"/>
              </a:ext>
            </a:extLst>
          </p:cNvPr>
          <p:cNvSpPr txBox="1"/>
          <p:nvPr/>
        </p:nvSpPr>
        <p:spPr>
          <a:xfrm>
            <a:off x="15524142" y="7258157"/>
            <a:ext cx="4905435" cy="1846562"/>
          </a:xfrm>
          <a:prstGeom prst="rect">
            <a:avLst/>
          </a:prstGeom>
          <a:noFill/>
        </p:spPr>
        <p:txBody>
          <a:bodyPr wrap="square" lIns="182832" tIns="182832" rIns="182832" bIns="182832" rtlCol="0" anchor="t">
            <a:spAutoFit/>
          </a:bodyPr>
          <a:lstStyle/>
          <a:p>
            <a:pPr defTabSz="1372014">
              <a:spcBef>
                <a:spcPts val="1200"/>
              </a:spcBef>
              <a:defRPr/>
            </a:pPr>
            <a:r>
              <a:rPr lang="en-US" sz="2400" dirty="0">
                <a:solidFill>
                  <a:srgbClr val="000000"/>
                </a:solidFill>
                <a:latin typeface="IBM Plex Sans Light"/>
                <a:ea typeface="IBM Plex Sans" charset="0"/>
                <a:cs typeface="IBM Plex Sans" charset="0"/>
              </a:rPr>
              <a:t>Leverage governed enterprise data in </a:t>
            </a:r>
            <a:r>
              <a:rPr lang="en-US" sz="2400" b="1" dirty="0">
                <a:solidFill>
                  <a:srgbClr val="000000"/>
                </a:solidFill>
                <a:latin typeface="IBM Plex Sans Light"/>
                <a:ea typeface="IBM Plex Sans" charset="0"/>
                <a:cs typeface="IBM Plex Sans" charset="0"/>
              </a:rPr>
              <a:t>watsonx.data </a:t>
            </a:r>
            <a:r>
              <a:rPr lang="en-US" sz="2400" dirty="0">
                <a:solidFill>
                  <a:srgbClr val="000000"/>
                </a:solidFill>
                <a:latin typeface="IBM Plex Sans Light"/>
                <a:ea typeface="IBM Plex Sans" charset="0"/>
                <a:cs typeface="IBM Plex Sans" charset="0"/>
              </a:rPr>
              <a:t>to seamlessly train or fine-tune foundation models</a:t>
            </a:r>
            <a:endParaRPr lang="en-US" sz="2400" dirty="0">
              <a:solidFill>
                <a:srgbClr val="FF0000"/>
              </a:solidFill>
              <a:latin typeface="IBM Plex Sans Light"/>
              <a:ea typeface="IBM Plex Sans" charset="0"/>
              <a:cs typeface="IBM Plex Sans" charset="0"/>
            </a:endParaRPr>
          </a:p>
        </p:txBody>
      </p:sp>
      <p:cxnSp>
        <p:nvCxnSpPr>
          <p:cNvPr id="43" name="Elbow Connector 42">
            <a:extLst>
              <a:ext uri="{FF2B5EF4-FFF2-40B4-BE49-F238E27FC236}">
                <a16:creationId xmlns:a16="http://schemas.microsoft.com/office/drawing/2014/main" id="{36A92361-B499-E098-0405-6D2E9171ABC0}"/>
              </a:ext>
            </a:extLst>
          </p:cNvPr>
          <p:cNvCxnSpPr>
            <a:cxnSpLocks/>
          </p:cNvCxnSpPr>
          <p:nvPr/>
        </p:nvCxnSpPr>
        <p:spPr bwMode="auto">
          <a:xfrm rot="10800000" flipV="1">
            <a:off x="13279711" y="6881151"/>
            <a:ext cx="2241261" cy="1119416"/>
          </a:xfrm>
          <a:prstGeom prst="bentConnector3">
            <a:avLst>
              <a:gd name="adj1" fmla="val -771"/>
            </a:avLst>
          </a:prstGeom>
          <a:ln w="6350">
            <a:solidFill>
              <a:schemeClr val="tx1"/>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6B30E2F-C49C-2D23-4131-28994A41DAD4}"/>
              </a:ext>
            </a:extLst>
          </p:cNvPr>
          <p:cNvSpPr txBox="1"/>
          <p:nvPr/>
        </p:nvSpPr>
        <p:spPr>
          <a:xfrm>
            <a:off x="12665886" y="1040988"/>
            <a:ext cx="4850080" cy="1846562"/>
          </a:xfrm>
          <a:prstGeom prst="rect">
            <a:avLst/>
          </a:prstGeom>
          <a:noFill/>
        </p:spPr>
        <p:txBody>
          <a:bodyPr wrap="square" lIns="182832" tIns="182832" rIns="182832" bIns="182832" rtlCol="0" anchor="t">
            <a:spAutoFit/>
          </a:bodyPr>
          <a:lstStyle/>
          <a:p>
            <a:pPr defTabSz="1372014">
              <a:spcBef>
                <a:spcPts val="1200"/>
              </a:spcBef>
              <a:defRPr/>
            </a:pPr>
            <a:r>
              <a:rPr lang="en-US" sz="2400" dirty="0">
                <a:solidFill>
                  <a:srgbClr val="000000"/>
                </a:solidFill>
                <a:latin typeface="IBM Plex Sans Light"/>
                <a:ea typeface="IBM Plex Sans" charset="0"/>
                <a:cs typeface="IBM Plex Sans" charset="0"/>
              </a:rPr>
              <a:t>Enable fine-tuned models to be managed through market leading governance and lifecycle management capabilities</a:t>
            </a:r>
            <a:endParaRPr lang="en-US" sz="2400" dirty="0">
              <a:solidFill>
                <a:srgbClr val="FF0000"/>
              </a:solidFill>
              <a:latin typeface="IBM Plex Sans Light"/>
              <a:ea typeface="IBM Plex Sans" charset="0"/>
              <a:cs typeface="IBM Plex Sans" charset="0"/>
            </a:endParaRPr>
          </a:p>
        </p:txBody>
      </p:sp>
      <p:cxnSp>
        <p:nvCxnSpPr>
          <p:cNvPr id="45" name="Elbow Connector 44">
            <a:extLst>
              <a:ext uri="{FF2B5EF4-FFF2-40B4-BE49-F238E27FC236}">
                <a16:creationId xmlns:a16="http://schemas.microsoft.com/office/drawing/2014/main" id="{559BEA29-2B7C-9AED-9961-7C9711A0A59D}"/>
              </a:ext>
            </a:extLst>
          </p:cNvPr>
          <p:cNvCxnSpPr>
            <a:cxnSpLocks/>
          </p:cNvCxnSpPr>
          <p:nvPr/>
        </p:nvCxnSpPr>
        <p:spPr bwMode="auto">
          <a:xfrm flipV="1">
            <a:off x="12932688" y="3274997"/>
            <a:ext cx="2610059" cy="1185360"/>
          </a:xfrm>
          <a:prstGeom prst="bentConnector3">
            <a:avLst>
              <a:gd name="adj1" fmla="val 174"/>
            </a:avLst>
          </a:prstGeom>
          <a:ln w="63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68636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3AFE93-0A9F-AACA-0DEF-24A8B46E6534}"/>
              </a:ext>
            </a:extLst>
          </p:cNvPr>
          <p:cNvSpPr>
            <a:spLocks noGrp="1"/>
          </p:cNvSpPr>
          <p:nvPr>
            <p:ph type="body" sz="quarter" idx="20"/>
          </p:nvPr>
        </p:nvSpPr>
        <p:spPr>
          <a:xfrm>
            <a:off x="14337139" y="3627208"/>
            <a:ext cx="7467600" cy="1231106"/>
          </a:xfrm>
        </p:spPr>
        <p:txBody>
          <a:bodyPr/>
          <a:lstStyle/>
          <a:p>
            <a:pPr algn="ctr"/>
            <a:r>
              <a:rPr lang="en-US" sz="4400" dirty="0"/>
              <a:t> Plus, a proven studio            for machine learning</a:t>
            </a:r>
          </a:p>
        </p:txBody>
      </p:sp>
      <p:sp>
        <p:nvSpPr>
          <p:cNvPr id="5" name="TextBox 4">
            <a:extLst>
              <a:ext uri="{FF2B5EF4-FFF2-40B4-BE49-F238E27FC236}">
                <a16:creationId xmlns:a16="http://schemas.microsoft.com/office/drawing/2014/main" id="{4CE51D80-E68E-5CC2-B8BB-AB6DDB6D4BB1}"/>
              </a:ext>
            </a:extLst>
          </p:cNvPr>
          <p:cNvSpPr txBox="1"/>
          <p:nvPr/>
        </p:nvSpPr>
        <p:spPr>
          <a:xfrm>
            <a:off x="339548" y="1658849"/>
            <a:ext cx="15928266" cy="1600438"/>
          </a:xfrm>
          <a:prstGeom prst="rect">
            <a:avLst/>
          </a:prstGeom>
          <a:noFill/>
        </p:spPr>
        <p:txBody>
          <a:bodyPr rot="0" spcFirstLastPara="0" vertOverflow="overflow" horzOverflow="overflow" vert="horz" wrap="square" lIns="243840" tIns="121920" rIns="243840" bIns="121920" numCol="1" spcCol="0" rtlCol="0" fromWordArt="0" anchor="t" anchorCtr="0" forceAA="0" compatLnSpc="1">
            <a:prstTxWarp prst="textNoShape">
              <a:avLst/>
            </a:prstTxWarp>
            <a:spAutoFit/>
          </a:bodyPr>
          <a:lstStyle/>
          <a:p>
            <a:r>
              <a:rPr lang="en-US" sz="4400" dirty="0">
                <a:ea typeface="IBM Plex Sans" charset="0"/>
                <a:cs typeface="IBM Plex Sans" charset="0"/>
              </a:rPr>
              <a:t>Train, validate, tune, and deploy AI models with confidence</a:t>
            </a:r>
            <a:br>
              <a:rPr lang="en-US" sz="4400" dirty="0"/>
            </a:br>
            <a:endParaRPr lang="en-US" sz="4400" dirty="0">
              <a:ea typeface="IBM Plex Sans" charset="0"/>
              <a:cs typeface="IBM Plex Sans" charset="0"/>
            </a:endParaRPr>
          </a:p>
        </p:txBody>
      </p:sp>
      <p:sp>
        <p:nvSpPr>
          <p:cNvPr id="6" name="Text Placeholder 5">
            <a:extLst>
              <a:ext uri="{FF2B5EF4-FFF2-40B4-BE49-F238E27FC236}">
                <a16:creationId xmlns:a16="http://schemas.microsoft.com/office/drawing/2014/main" id="{3D907975-1842-B2EA-8545-907C0ABDBA55}"/>
              </a:ext>
            </a:extLst>
          </p:cNvPr>
          <p:cNvSpPr txBox="1">
            <a:spLocks noGrp="1"/>
          </p:cNvSpPr>
          <p:nvPr>
            <p:ph type="body" sz="quarter" idx="21"/>
          </p:nvPr>
        </p:nvSpPr>
        <p:spPr>
          <a:xfrm>
            <a:off x="3319041" y="3628286"/>
            <a:ext cx="5943600" cy="1354217"/>
          </a:xfrm>
          <a:prstGeom prst="rect">
            <a:avLst/>
          </a:prstGeom>
          <a:noFill/>
        </p:spPr>
        <p:txBody>
          <a:bodyPr wrap="square">
            <a:spAutoFit/>
          </a:bodyPr>
          <a:lstStyle/>
          <a:p>
            <a:pPr algn="ctr"/>
            <a:r>
              <a:rPr lang="en-US" sz="4400" dirty="0"/>
              <a:t>Generative AI capabilities </a:t>
            </a:r>
            <a:endParaRPr lang="en-US" sz="4267" u="sng" dirty="0"/>
          </a:p>
        </p:txBody>
      </p:sp>
      <p:pic>
        <p:nvPicPr>
          <p:cNvPr id="7" name="Picture 6">
            <a:extLst>
              <a:ext uri="{FF2B5EF4-FFF2-40B4-BE49-F238E27FC236}">
                <a16:creationId xmlns:a16="http://schemas.microsoft.com/office/drawing/2014/main" id="{349E32FB-CC52-45F2-6332-9C8C400F84C1}"/>
              </a:ext>
            </a:extLst>
          </p:cNvPr>
          <p:cNvPicPr>
            <a:picLocks noChangeAspect="1"/>
          </p:cNvPicPr>
          <p:nvPr/>
        </p:nvPicPr>
        <p:blipFill>
          <a:blip r:embed="rId3"/>
          <a:stretch>
            <a:fillRect/>
          </a:stretch>
        </p:blipFill>
        <p:spPr>
          <a:xfrm>
            <a:off x="15291661" y="5124094"/>
            <a:ext cx="1697801" cy="1483965"/>
          </a:xfrm>
          <a:prstGeom prst="rect">
            <a:avLst/>
          </a:prstGeom>
        </p:spPr>
      </p:pic>
      <p:pic>
        <p:nvPicPr>
          <p:cNvPr id="8" name="Picture 7">
            <a:extLst>
              <a:ext uri="{FF2B5EF4-FFF2-40B4-BE49-F238E27FC236}">
                <a16:creationId xmlns:a16="http://schemas.microsoft.com/office/drawing/2014/main" id="{7D3A4EB3-A55D-66AC-8E40-F05BBBDCB54B}"/>
              </a:ext>
            </a:extLst>
          </p:cNvPr>
          <p:cNvPicPr>
            <a:picLocks noChangeAspect="1"/>
          </p:cNvPicPr>
          <p:nvPr/>
        </p:nvPicPr>
        <p:blipFill>
          <a:blip r:embed="rId4"/>
          <a:stretch>
            <a:fillRect/>
          </a:stretch>
        </p:blipFill>
        <p:spPr>
          <a:xfrm>
            <a:off x="15121122" y="7132059"/>
            <a:ext cx="2117914" cy="1483965"/>
          </a:xfrm>
          <a:prstGeom prst="rect">
            <a:avLst/>
          </a:prstGeom>
        </p:spPr>
      </p:pic>
      <p:pic>
        <p:nvPicPr>
          <p:cNvPr id="10" name="Picture 9">
            <a:extLst>
              <a:ext uri="{FF2B5EF4-FFF2-40B4-BE49-F238E27FC236}">
                <a16:creationId xmlns:a16="http://schemas.microsoft.com/office/drawing/2014/main" id="{D0C88C1A-7660-04D7-0211-EBF3236CD439}"/>
              </a:ext>
            </a:extLst>
          </p:cNvPr>
          <p:cNvPicPr>
            <a:picLocks noChangeAspect="1"/>
          </p:cNvPicPr>
          <p:nvPr/>
        </p:nvPicPr>
        <p:blipFill>
          <a:blip r:embed="rId5"/>
          <a:stretch>
            <a:fillRect/>
          </a:stretch>
        </p:blipFill>
        <p:spPr>
          <a:xfrm>
            <a:off x="15291661" y="9012952"/>
            <a:ext cx="1862705" cy="1231106"/>
          </a:xfrm>
          <a:prstGeom prst="rect">
            <a:avLst/>
          </a:prstGeom>
        </p:spPr>
      </p:pic>
      <p:sp>
        <p:nvSpPr>
          <p:cNvPr id="11" name="TextBox 10">
            <a:extLst>
              <a:ext uri="{FF2B5EF4-FFF2-40B4-BE49-F238E27FC236}">
                <a16:creationId xmlns:a16="http://schemas.microsoft.com/office/drawing/2014/main" id="{126A775C-8D49-721F-8B2E-2DDE208A0DCF}"/>
              </a:ext>
            </a:extLst>
          </p:cNvPr>
          <p:cNvSpPr txBox="1"/>
          <p:nvPr/>
        </p:nvSpPr>
        <p:spPr>
          <a:xfrm>
            <a:off x="17560577" y="5297800"/>
            <a:ext cx="3130336"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ModelOps</a:t>
            </a:r>
          </a:p>
        </p:txBody>
      </p:sp>
      <p:sp>
        <p:nvSpPr>
          <p:cNvPr id="12" name="TextBox 11">
            <a:extLst>
              <a:ext uri="{FF2B5EF4-FFF2-40B4-BE49-F238E27FC236}">
                <a16:creationId xmlns:a16="http://schemas.microsoft.com/office/drawing/2014/main" id="{EF6A4469-2535-B7F8-4DA0-60ED45FA9E46}"/>
              </a:ext>
            </a:extLst>
          </p:cNvPr>
          <p:cNvSpPr txBox="1"/>
          <p:nvPr/>
        </p:nvSpPr>
        <p:spPr>
          <a:xfrm>
            <a:off x="17598040" y="7138402"/>
            <a:ext cx="4384319" cy="1354217"/>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Automated development</a:t>
            </a:r>
          </a:p>
        </p:txBody>
      </p:sp>
      <p:sp>
        <p:nvSpPr>
          <p:cNvPr id="14" name="TextBox 13">
            <a:extLst>
              <a:ext uri="{FF2B5EF4-FFF2-40B4-BE49-F238E27FC236}">
                <a16:creationId xmlns:a16="http://schemas.microsoft.com/office/drawing/2014/main" id="{7CA07B00-9C3C-0A0A-B689-9C6729FFD060}"/>
              </a:ext>
            </a:extLst>
          </p:cNvPr>
          <p:cNvSpPr txBox="1"/>
          <p:nvPr/>
        </p:nvSpPr>
        <p:spPr>
          <a:xfrm>
            <a:off x="17598040" y="9022078"/>
            <a:ext cx="3284395" cy="1354217"/>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Decision optimization</a:t>
            </a:r>
          </a:p>
        </p:txBody>
      </p:sp>
      <p:pic>
        <p:nvPicPr>
          <p:cNvPr id="15" name="Picture 14">
            <a:extLst>
              <a:ext uri="{FF2B5EF4-FFF2-40B4-BE49-F238E27FC236}">
                <a16:creationId xmlns:a16="http://schemas.microsoft.com/office/drawing/2014/main" id="{B0EE5490-6693-94CF-B9E2-30C4AA69BD31}"/>
              </a:ext>
            </a:extLst>
          </p:cNvPr>
          <p:cNvPicPr>
            <a:picLocks noChangeAspect="1"/>
          </p:cNvPicPr>
          <p:nvPr/>
        </p:nvPicPr>
        <p:blipFill>
          <a:blip r:embed="rId6"/>
          <a:stretch>
            <a:fillRect/>
          </a:stretch>
        </p:blipFill>
        <p:spPr>
          <a:xfrm>
            <a:off x="4247467" y="7240498"/>
            <a:ext cx="1413051" cy="1263028"/>
          </a:xfrm>
          <a:prstGeom prst="rect">
            <a:avLst/>
          </a:prstGeom>
        </p:spPr>
      </p:pic>
      <p:pic>
        <p:nvPicPr>
          <p:cNvPr id="16" name="Picture 15">
            <a:extLst>
              <a:ext uri="{FF2B5EF4-FFF2-40B4-BE49-F238E27FC236}">
                <a16:creationId xmlns:a16="http://schemas.microsoft.com/office/drawing/2014/main" id="{B8EF5FC2-A2DB-1F18-7732-B69A7218EA3B}"/>
              </a:ext>
            </a:extLst>
          </p:cNvPr>
          <p:cNvPicPr>
            <a:picLocks noChangeAspect="1"/>
          </p:cNvPicPr>
          <p:nvPr/>
        </p:nvPicPr>
        <p:blipFill>
          <a:blip r:embed="rId7"/>
          <a:stretch>
            <a:fillRect/>
          </a:stretch>
        </p:blipFill>
        <p:spPr>
          <a:xfrm>
            <a:off x="4206022" y="5299438"/>
            <a:ext cx="1556142" cy="1263027"/>
          </a:xfrm>
          <a:prstGeom prst="rect">
            <a:avLst/>
          </a:prstGeom>
        </p:spPr>
      </p:pic>
      <p:sp>
        <p:nvSpPr>
          <p:cNvPr id="17" name="TextBox 16">
            <a:extLst>
              <a:ext uri="{FF2B5EF4-FFF2-40B4-BE49-F238E27FC236}">
                <a16:creationId xmlns:a16="http://schemas.microsoft.com/office/drawing/2014/main" id="{167655EC-D1AA-C05C-0BC6-1E3019EBF6BC}"/>
              </a:ext>
            </a:extLst>
          </p:cNvPr>
          <p:cNvSpPr txBox="1"/>
          <p:nvPr/>
        </p:nvSpPr>
        <p:spPr>
          <a:xfrm>
            <a:off x="5990522" y="5253842"/>
            <a:ext cx="3984313" cy="1354217"/>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Foundation model library</a:t>
            </a:r>
          </a:p>
        </p:txBody>
      </p:sp>
      <p:sp>
        <p:nvSpPr>
          <p:cNvPr id="18" name="TextBox 17">
            <a:extLst>
              <a:ext uri="{FF2B5EF4-FFF2-40B4-BE49-F238E27FC236}">
                <a16:creationId xmlns:a16="http://schemas.microsoft.com/office/drawing/2014/main" id="{A984BA6A-CF9A-8721-968B-B7D711C2029A}"/>
              </a:ext>
            </a:extLst>
          </p:cNvPr>
          <p:cNvSpPr txBox="1"/>
          <p:nvPr/>
        </p:nvSpPr>
        <p:spPr>
          <a:xfrm>
            <a:off x="5990522" y="7356293"/>
            <a:ext cx="3914377"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Prompt lab</a:t>
            </a:r>
          </a:p>
        </p:txBody>
      </p:sp>
      <p:pic>
        <p:nvPicPr>
          <p:cNvPr id="19" name="Picture 18">
            <a:extLst>
              <a:ext uri="{FF2B5EF4-FFF2-40B4-BE49-F238E27FC236}">
                <a16:creationId xmlns:a16="http://schemas.microsoft.com/office/drawing/2014/main" id="{4D35C142-3D09-8CFB-E142-C3BAC8B7FB00}"/>
              </a:ext>
            </a:extLst>
          </p:cNvPr>
          <p:cNvPicPr>
            <a:picLocks noChangeAspect="1"/>
          </p:cNvPicPr>
          <p:nvPr/>
        </p:nvPicPr>
        <p:blipFill>
          <a:blip r:embed="rId8"/>
          <a:stretch>
            <a:fillRect/>
          </a:stretch>
        </p:blipFill>
        <p:spPr>
          <a:xfrm>
            <a:off x="3907464" y="9000543"/>
            <a:ext cx="2023499" cy="1364721"/>
          </a:xfrm>
          <a:prstGeom prst="rect">
            <a:avLst/>
          </a:prstGeom>
        </p:spPr>
      </p:pic>
      <p:sp>
        <p:nvSpPr>
          <p:cNvPr id="20" name="TextBox 19">
            <a:extLst>
              <a:ext uri="{FF2B5EF4-FFF2-40B4-BE49-F238E27FC236}">
                <a16:creationId xmlns:a16="http://schemas.microsoft.com/office/drawing/2014/main" id="{2C70DCF5-3AE8-FA52-BBE5-857AA9B79D00}"/>
              </a:ext>
            </a:extLst>
          </p:cNvPr>
          <p:cNvSpPr txBox="1"/>
          <p:nvPr/>
        </p:nvSpPr>
        <p:spPr>
          <a:xfrm>
            <a:off x="5990521" y="9237522"/>
            <a:ext cx="3984313"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Tuning studio</a:t>
            </a:r>
            <a:endParaRPr lang="en-US" sz="2800" baseline="30000" dirty="0">
              <a:ea typeface="IBM Plex Sans" charset="0"/>
              <a:cs typeface="IBM Plex Sans" charset="0"/>
            </a:endParaRPr>
          </a:p>
        </p:txBody>
      </p:sp>
      <p:grpSp>
        <p:nvGrpSpPr>
          <p:cNvPr id="25" name="Group 24">
            <a:extLst>
              <a:ext uri="{FF2B5EF4-FFF2-40B4-BE49-F238E27FC236}">
                <a16:creationId xmlns:a16="http://schemas.microsoft.com/office/drawing/2014/main" id="{29E944D1-A003-F83D-4E25-7FC72C5CE8DD}"/>
              </a:ext>
            </a:extLst>
          </p:cNvPr>
          <p:cNvGrpSpPr/>
          <p:nvPr/>
        </p:nvGrpSpPr>
        <p:grpSpPr>
          <a:xfrm>
            <a:off x="7105976" y="11311630"/>
            <a:ext cx="13595359" cy="1476057"/>
            <a:chOff x="8053754" y="11294045"/>
            <a:chExt cx="13595359" cy="1476057"/>
          </a:xfrm>
        </p:grpSpPr>
        <p:sp>
          <p:nvSpPr>
            <p:cNvPr id="22" name="TextBox 21">
              <a:extLst>
                <a:ext uri="{FF2B5EF4-FFF2-40B4-BE49-F238E27FC236}">
                  <a16:creationId xmlns:a16="http://schemas.microsoft.com/office/drawing/2014/main" id="{AE016B3E-52D0-BD90-6084-529181E9AE0B}"/>
                </a:ext>
              </a:extLst>
            </p:cNvPr>
            <p:cNvSpPr txBox="1"/>
            <p:nvPr/>
          </p:nvSpPr>
          <p:spPr>
            <a:xfrm>
              <a:off x="8053754" y="1232681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pic>
          <p:nvPicPr>
            <p:cNvPr id="23" name="Picture 22">
              <a:extLst>
                <a:ext uri="{FF2B5EF4-FFF2-40B4-BE49-F238E27FC236}">
                  <a16:creationId xmlns:a16="http://schemas.microsoft.com/office/drawing/2014/main" id="{54ED9EB5-10D9-63AC-E2CE-4DC0F7A1872B}"/>
                </a:ext>
              </a:extLst>
            </p:cNvPr>
            <p:cNvPicPr>
              <a:picLocks noChangeAspect="1"/>
            </p:cNvPicPr>
            <p:nvPr/>
          </p:nvPicPr>
          <p:blipFill>
            <a:blip r:embed="rId9"/>
            <a:stretch>
              <a:fillRect/>
            </a:stretch>
          </p:blipFill>
          <p:spPr>
            <a:xfrm>
              <a:off x="8384328" y="11294045"/>
              <a:ext cx="2494260" cy="1476057"/>
            </a:xfrm>
            <a:prstGeom prst="rect">
              <a:avLst/>
            </a:prstGeom>
          </p:spPr>
        </p:pic>
        <p:sp>
          <p:nvSpPr>
            <p:cNvPr id="24" name="TextBox 23">
              <a:extLst>
                <a:ext uri="{FF2B5EF4-FFF2-40B4-BE49-F238E27FC236}">
                  <a16:creationId xmlns:a16="http://schemas.microsoft.com/office/drawing/2014/main" id="{96011F9F-3D27-77A3-ADF9-3F0381B39426}"/>
                </a:ext>
              </a:extLst>
            </p:cNvPr>
            <p:cNvSpPr txBox="1"/>
            <p:nvPr/>
          </p:nvSpPr>
          <p:spPr>
            <a:xfrm>
              <a:off x="10142567" y="11570408"/>
              <a:ext cx="11506546"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Team collaboration and data preparation</a:t>
              </a:r>
            </a:p>
          </p:txBody>
        </p:sp>
      </p:grpSp>
      <p:sp>
        <p:nvSpPr>
          <p:cNvPr id="28" name="Title 1">
            <a:extLst>
              <a:ext uri="{FF2B5EF4-FFF2-40B4-BE49-F238E27FC236}">
                <a16:creationId xmlns:a16="http://schemas.microsoft.com/office/drawing/2014/main" id="{ECEA2D7C-61E2-6B7C-6C1F-4BF399EDADCE}"/>
              </a:ext>
            </a:extLst>
          </p:cNvPr>
          <p:cNvSpPr>
            <a:spLocks noGrp="1"/>
          </p:cNvSpPr>
          <p:nvPr>
            <p:ph type="title"/>
          </p:nvPr>
        </p:nvSpPr>
        <p:spPr>
          <a:xfrm>
            <a:off x="576072" y="385200"/>
            <a:ext cx="23471555" cy="1108851"/>
          </a:xfrm>
        </p:spPr>
        <p:txBody>
          <a:bodyPr/>
          <a:lstStyle/>
          <a:p>
            <a:r>
              <a:rPr lang="en-US" sz="6400" b="1" dirty="0">
                <a:latin typeface="+mn-lt"/>
              </a:rPr>
              <a:t>watson</a:t>
            </a:r>
            <a:r>
              <a:rPr lang="en-US" sz="6400" b="1" dirty="0">
                <a:solidFill>
                  <a:srgbClr val="0D62FE"/>
                </a:solidFill>
                <a:latin typeface="+mn-lt"/>
              </a:rPr>
              <a:t>x</a:t>
            </a:r>
            <a:r>
              <a:rPr lang="en-US" sz="6400" b="1" dirty="0">
                <a:latin typeface="+mn-lt"/>
              </a:rPr>
              <a:t>.ai </a:t>
            </a:r>
            <a:r>
              <a:rPr lang="en-US" sz="6400" dirty="0">
                <a:latin typeface="+mn-lt"/>
              </a:rPr>
              <a:t>– generative AI with traditional AI features</a:t>
            </a:r>
            <a:br>
              <a:rPr lang="en-US" sz="6400" dirty="0">
                <a:latin typeface="+mn-lt"/>
              </a:rPr>
            </a:br>
            <a:endParaRPr lang="en-US" sz="6400" dirty="0">
              <a:latin typeface="+mn-lt"/>
            </a:endParaRPr>
          </a:p>
        </p:txBody>
      </p:sp>
    </p:spTree>
    <p:extLst>
      <p:ext uri="{BB962C8B-B14F-4D97-AF65-F5344CB8AC3E}">
        <p14:creationId xmlns:p14="http://schemas.microsoft.com/office/powerpoint/2010/main" val="8361575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Elbow Connector 52">
            <a:extLst>
              <a:ext uri="{FF2B5EF4-FFF2-40B4-BE49-F238E27FC236}">
                <a16:creationId xmlns:a16="http://schemas.microsoft.com/office/drawing/2014/main" id="{A46689D8-196D-E01B-9C7E-5252FF67E922}"/>
              </a:ext>
            </a:extLst>
          </p:cNvPr>
          <p:cNvCxnSpPr>
            <a:cxnSpLocks/>
          </p:cNvCxnSpPr>
          <p:nvPr/>
        </p:nvCxnSpPr>
        <p:spPr bwMode="auto">
          <a:xfrm>
            <a:off x="15497438" y="5590867"/>
            <a:ext cx="1152000" cy="2125"/>
          </a:xfrm>
          <a:prstGeom prst="bentConnector3">
            <a:avLst>
              <a:gd name="adj1" fmla="val 50000"/>
            </a:avLst>
          </a:prstGeom>
          <a:ln w="12700">
            <a:solidFill>
              <a:srgbClr val="BD7E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DE359BDC-43D1-B2EE-485F-B2228A9F1AA7}"/>
              </a:ext>
            </a:extLst>
          </p:cNvPr>
          <p:cNvSpPr/>
          <p:nvPr/>
        </p:nvSpPr>
        <p:spPr bwMode="auto">
          <a:xfrm>
            <a:off x="2290284" y="4874621"/>
            <a:ext cx="2491546" cy="1410390"/>
          </a:xfrm>
          <a:prstGeom prst="rect">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400" b="1" i="0" u="none" strike="noStrike" cap="none" normalizeH="0" baseline="0" dirty="0">
                <a:ln>
                  <a:noFill/>
                </a:ln>
                <a:solidFill>
                  <a:srgbClr val="009D9A"/>
                </a:solidFill>
                <a:effectLst/>
              </a:rPr>
              <a:t>Data collection and extraction</a:t>
            </a:r>
            <a:endParaRPr lang="en-US" sz="2400" b="1" i="0" u="none" strike="noStrike" cap="none" normalizeH="0" baseline="0" dirty="0">
              <a:ln>
                <a:noFill/>
              </a:ln>
              <a:solidFill>
                <a:srgbClr val="009D9A"/>
              </a:solidFill>
              <a:effectLst/>
            </a:endParaRPr>
          </a:p>
        </p:txBody>
      </p:sp>
      <p:sp>
        <p:nvSpPr>
          <p:cNvPr id="10" name="Multidocument 9">
            <a:extLst>
              <a:ext uri="{FF2B5EF4-FFF2-40B4-BE49-F238E27FC236}">
                <a16:creationId xmlns:a16="http://schemas.microsoft.com/office/drawing/2014/main" id="{47221D9B-1DCC-F4E5-473B-4F232347BB3B}"/>
              </a:ext>
            </a:extLst>
          </p:cNvPr>
          <p:cNvSpPr/>
          <p:nvPr/>
        </p:nvSpPr>
        <p:spPr bwMode="auto">
          <a:xfrm>
            <a:off x="1011827" y="3328829"/>
            <a:ext cx="1944386" cy="1483254"/>
          </a:xfrm>
          <a:prstGeom prst="flowChartMultidocument">
            <a:avLst/>
          </a:prstGeom>
          <a:solidFill>
            <a:schemeClr val="accent4">
              <a:lumMod val="20000"/>
              <a:lumOff val="80000"/>
            </a:schemeClr>
          </a:solidFill>
          <a:ln w="28575">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800" b="1" i="0" u="none" strike="noStrike" cap="none" normalizeH="0" baseline="0" dirty="0">
                <a:ln>
                  <a:noFill/>
                </a:ln>
                <a:solidFill>
                  <a:srgbClr val="009D9A"/>
                </a:solidFill>
                <a:effectLst/>
              </a:rPr>
              <a:t>External Datasets</a:t>
            </a:r>
            <a:endParaRPr lang="en-US" sz="1800" b="1" i="0" u="none" strike="noStrike" cap="none" normalizeH="0" baseline="0" dirty="0">
              <a:ln>
                <a:noFill/>
              </a:ln>
              <a:solidFill>
                <a:srgbClr val="009D9A"/>
              </a:solidFill>
              <a:effectLst/>
            </a:endParaRPr>
          </a:p>
        </p:txBody>
      </p:sp>
      <p:sp>
        <p:nvSpPr>
          <p:cNvPr id="11" name="Multidocument 10">
            <a:extLst>
              <a:ext uri="{FF2B5EF4-FFF2-40B4-BE49-F238E27FC236}">
                <a16:creationId xmlns:a16="http://schemas.microsoft.com/office/drawing/2014/main" id="{2E58DF4D-52F6-E562-970F-245F0EBA6188}"/>
              </a:ext>
            </a:extLst>
          </p:cNvPr>
          <p:cNvSpPr/>
          <p:nvPr/>
        </p:nvSpPr>
        <p:spPr bwMode="auto">
          <a:xfrm>
            <a:off x="1038349" y="6593646"/>
            <a:ext cx="1944386" cy="1486912"/>
          </a:xfrm>
          <a:prstGeom prst="flowChartMultidocument">
            <a:avLst/>
          </a:prstGeom>
          <a:solidFill>
            <a:schemeClr val="accent4">
              <a:lumMod val="20000"/>
              <a:lumOff val="80000"/>
            </a:schemeClr>
          </a:solidFill>
          <a:ln w="28575">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800" b="1" i="0" u="none" strike="noStrike" cap="none" normalizeH="0" baseline="0" dirty="0">
                <a:ln>
                  <a:noFill/>
                </a:ln>
                <a:solidFill>
                  <a:srgbClr val="009D9A"/>
                </a:solidFill>
                <a:effectLst/>
              </a:rPr>
              <a:t>IBM Internal Datasets</a:t>
            </a:r>
            <a:endParaRPr lang="en-US" sz="1800" b="1" i="0" u="none" strike="noStrike" cap="none" normalizeH="0" baseline="0" dirty="0">
              <a:ln>
                <a:noFill/>
              </a:ln>
              <a:solidFill>
                <a:srgbClr val="009D9A"/>
              </a:solidFill>
              <a:effectLst/>
            </a:endParaRPr>
          </a:p>
        </p:txBody>
      </p:sp>
      <p:cxnSp>
        <p:nvCxnSpPr>
          <p:cNvPr id="13" name="Elbow Connector 12">
            <a:extLst>
              <a:ext uri="{FF2B5EF4-FFF2-40B4-BE49-F238E27FC236}">
                <a16:creationId xmlns:a16="http://schemas.microsoft.com/office/drawing/2014/main" id="{B19D2045-2A65-6E80-7D69-F9C445BED2EA}"/>
              </a:ext>
            </a:extLst>
          </p:cNvPr>
          <p:cNvCxnSpPr>
            <a:cxnSpLocks/>
            <a:stCxn id="10" idx="3"/>
            <a:endCxn id="9" idx="0"/>
          </p:cNvCxnSpPr>
          <p:nvPr/>
        </p:nvCxnSpPr>
        <p:spPr bwMode="auto">
          <a:xfrm>
            <a:off x="2956213" y="4070456"/>
            <a:ext cx="579844" cy="804165"/>
          </a:xfrm>
          <a:prstGeom prst="bentConnector2">
            <a:avLst/>
          </a:prstGeom>
          <a:ln w="1270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A83CC821-0DA3-B46C-5736-C4872835BA23}"/>
              </a:ext>
            </a:extLst>
          </p:cNvPr>
          <p:cNvCxnSpPr>
            <a:cxnSpLocks/>
            <a:stCxn id="11" idx="3"/>
            <a:endCxn id="9" idx="2"/>
          </p:cNvCxnSpPr>
          <p:nvPr/>
        </p:nvCxnSpPr>
        <p:spPr bwMode="auto">
          <a:xfrm flipV="1">
            <a:off x="2982735" y="6285011"/>
            <a:ext cx="553322" cy="1052091"/>
          </a:xfrm>
          <a:prstGeom prst="bentConnector2">
            <a:avLst/>
          </a:prstGeom>
          <a:ln w="1270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7E18D732-3372-6706-0543-053638A57082}"/>
              </a:ext>
            </a:extLst>
          </p:cNvPr>
          <p:cNvSpPr/>
          <p:nvPr/>
        </p:nvSpPr>
        <p:spPr bwMode="auto">
          <a:xfrm>
            <a:off x="8472981" y="4852209"/>
            <a:ext cx="3358807" cy="1410390"/>
          </a:xfrm>
          <a:prstGeom prst="rect">
            <a:avLst/>
          </a:prstGeom>
          <a:solidFill>
            <a:srgbClr val="FFB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400" b="1" i="0" u="none" strike="noStrike" cap="none" normalizeH="0" baseline="0" dirty="0">
                <a:ln>
                  <a:noFill/>
                </a:ln>
                <a:solidFill>
                  <a:srgbClr val="945200"/>
                </a:solidFill>
                <a:effectLst/>
              </a:rPr>
              <a:t>Data Deduplication</a:t>
            </a:r>
          </a:p>
        </p:txBody>
      </p:sp>
      <p:sp>
        <p:nvSpPr>
          <p:cNvPr id="33" name="Rectangle 32">
            <a:extLst>
              <a:ext uri="{FF2B5EF4-FFF2-40B4-BE49-F238E27FC236}">
                <a16:creationId xmlns:a16="http://schemas.microsoft.com/office/drawing/2014/main" id="{31D9E312-F82F-6417-9335-869596B45470}"/>
              </a:ext>
            </a:extLst>
          </p:cNvPr>
          <p:cNvSpPr/>
          <p:nvPr/>
        </p:nvSpPr>
        <p:spPr bwMode="auto">
          <a:xfrm>
            <a:off x="21108506" y="4895370"/>
            <a:ext cx="2491546" cy="1410390"/>
          </a:xfrm>
          <a:prstGeom prst="rect">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2400" b="1" dirty="0">
                <a:solidFill>
                  <a:schemeClr val="tx1">
                    <a:lumMod val="50000"/>
                    <a:lumOff val="50000"/>
                  </a:schemeClr>
                </a:solidFill>
              </a:rPr>
              <a:t>Tokenization</a:t>
            </a:r>
          </a:p>
        </p:txBody>
      </p:sp>
      <p:sp>
        <p:nvSpPr>
          <p:cNvPr id="38" name="Rectangle 37">
            <a:extLst>
              <a:ext uri="{FF2B5EF4-FFF2-40B4-BE49-F238E27FC236}">
                <a16:creationId xmlns:a16="http://schemas.microsoft.com/office/drawing/2014/main" id="{C27CFEB4-DC6F-124B-7178-84FAA9CD93F8}"/>
              </a:ext>
            </a:extLst>
          </p:cNvPr>
          <p:cNvSpPr/>
          <p:nvPr/>
        </p:nvSpPr>
        <p:spPr bwMode="auto">
          <a:xfrm>
            <a:off x="21095294" y="9363028"/>
            <a:ext cx="2517970" cy="928664"/>
          </a:xfrm>
          <a:prstGeom prst="rect">
            <a:avLst/>
          </a:prstGeom>
          <a:solidFill>
            <a:schemeClr val="accent6">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2400" b="1" dirty="0">
                <a:solidFill>
                  <a:schemeClr val="tx1">
                    <a:lumMod val="50000"/>
                    <a:lumOff val="50000"/>
                  </a:schemeClr>
                </a:solidFill>
              </a:rPr>
              <a:t>FM training</a:t>
            </a:r>
          </a:p>
        </p:txBody>
      </p:sp>
      <p:sp>
        <p:nvSpPr>
          <p:cNvPr id="3079" name="Rectangle 3078">
            <a:extLst>
              <a:ext uri="{FF2B5EF4-FFF2-40B4-BE49-F238E27FC236}">
                <a16:creationId xmlns:a16="http://schemas.microsoft.com/office/drawing/2014/main" id="{DFA7A57E-D662-4E18-28C6-72C591F58637}"/>
              </a:ext>
            </a:extLst>
          </p:cNvPr>
          <p:cNvSpPr/>
          <p:nvPr/>
        </p:nvSpPr>
        <p:spPr bwMode="auto">
          <a:xfrm>
            <a:off x="16737570" y="4852209"/>
            <a:ext cx="2491546" cy="1410390"/>
          </a:xfrm>
          <a:prstGeom prst="rect">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400" b="1" i="0" u="none" strike="noStrike" cap="none" normalizeH="0" baseline="0" dirty="0">
                <a:ln>
                  <a:noFill/>
                </a:ln>
                <a:solidFill>
                  <a:srgbClr val="0F62FE"/>
                </a:solidFill>
                <a:effectLst/>
              </a:rPr>
              <a:t>Data</a:t>
            </a:r>
            <a:r>
              <a:rPr kumimoji="0" lang="en-US" sz="2400" b="1" i="0" u="none" strike="noStrike" cap="none" normalizeH="0" dirty="0">
                <a:ln>
                  <a:noFill/>
                </a:ln>
                <a:solidFill>
                  <a:srgbClr val="0F62FE"/>
                </a:solidFill>
                <a:effectLst/>
              </a:rPr>
              <a:t> Filtering</a:t>
            </a:r>
            <a:endParaRPr kumimoji="0" lang="en-US" sz="2400" b="1" i="0" u="none" strike="noStrike" cap="none" normalizeH="0" baseline="0" dirty="0">
              <a:ln>
                <a:noFill/>
              </a:ln>
              <a:solidFill>
                <a:srgbClr val="0F62FE"/>
              </a:solidFill>
              <a:effectLst/>
            </a:endParaRPr>
          </a:p>
        </p:txBody>
      </p:sp>
      <p:cxnSp>
        <p:nvCxnSpPr>
          <p:cNvPr id="3095" name="Straight Connector 3094">
            <a:extLst>
              <a:ext uri="{FF2B5EF4-FFF2-40B4-BE49-F238E27FC236}">
                <a16:creationId xmlns:a16="http://schemas.microsoft.com/office/drawing/2014/main" id="{6253B339-F92C-BBB1-1240-BF897227FEA6}"/>
              </a:ext>
            </a:extLst>
          </p:cNvPr>
          <p:cNvCxnSpPr>
            <a:cxnSpLocks/>
          </p:cNvCxnSpPr>
          <p:nvPr/>
        </p:nvCxnSpPr>
        <p:spPr bwMode="auto">
          <a:xfrm flipV="1">
            <a:off x="807995" y="11921892"/>
            <a:ext cx="5432705" cy="50645"/>
          </a:xfrm>
          <a:prstGeom prst="line">
            <a:avLst/>
          </a:prstGeom>
          <a:ln w="76200">
            <a:solidFill>
              <a:srgbClr val="3DDBD9"/>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97" name="Straight Connector 3096">
            <a:extLst>
              <a:ext uri="{FF2B5EF4-FFF2-40B4-BE49-F238E27FC236}">
                <a16:creationId xmlns:a16="http://schemas.microsoft.com/office/drawing/2014/main" id="{44A4B359-17BA-B0DB-AFE9-CFF4CA8EBF7E}"/>
              </a:ext>
            </a:extLst>
          </p:cNvPr>
          <p:cNvCxnSpPr>
            <a:cxnSpLocks/>
          </p:cNvCxnSpPr>
          <p:nvPr/>
        </p:nvCxnSpPr>
        <p:spPr bwMode="auto">
          <a:xfrm>
            <a:off x="6682258" y="11906574"/>
            <a:ext cx="11910542" cy="0"/>
          </a:xfrm>
          <a:prstGeom prst="line">
            <a:avLst/>
          </a:prstGeom>
          <a:ln w="762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03" name="Straight Connector 3102">
            <a:extLst>
              <a:ext uri="{FF2B5EF4-FFF2-40B4-BE49-F238E27FC236}">
                <a16:creationId xmlns:a16="http://schemas.microsoft.com/office/drawing/2014/main" id="{3F7E39B6-420C-91A4-F9CA-C3A49BDB6838}"/>
              </a:ext>
            </a:extLst>
          </p:cNvPr>
          <p:cNvCxnSpPr>
            <a:cxnSpLocks/>
          </p:cNvCxnSpPr>
          <p:nvPr/>
        </p:nvCxnSpPr>
        <p:spPr bwMode="auto">
          <a:xfrm>
            <a:off x="19151226" y="11909095"/>
            <a:ext cx="4558210" cy="0"/>
          </a:xfrm>
          <a:prstGeom prst="line">
            <a:avLst/>
          </a:prstGeom>
          <a:ln w="76200">
            <a:solidFill>
              <a:schemeClr val="accent1">
                <a:lumMod val="40000"/>
                <a:lumOff val="6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C721B03A-ED50-F643-9267-D7E511013216}"/>
              </a:ext>
            </a:extLst>
          </p:cNvPr>
          <p:cNvCxnSpPr>
            <a:cxnSpLocks/>
          </p:cNvCxnSpPr>
          <p:nvPr/>
        </p:nvCxnSpPr>
        <p:spPr bwMode="auto">
          <a:xfrm flipV="1">
            <a:off x="11903759" y="5579073"/>
            <a:ext cx="936000" cy="743"/>
          </a:xfrm>
          <a:prstGeom prst="bentConnector3">
            <a:avLst>
              <a:gd name="adj1" fmla="val 50000"/>
            </a:avLst>
          </a:prstGeom>
          <a:ln w="12700">
            <a:solidFill>
              <a:srgbClr val="BD7E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6896442-1FE7-48EE-E821-F39C8CCCF8F5}"/>
              </a:ext>
            </a:extLst>
          </p:cNvPr>
          <p:cNvSpPr/>
          <p:nvPr/>
        </p:nvSpPr>
        <p:spPr bwMode="auto">
          <a:xfrm>
            <a:off x="12910131" y="4831249"/>
            <a:ext cx="2491546" cy="1410390"/>
          </a:xfrm>
          <a:prstGeom prst="rect">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2400" b="1" dirty="0">
                <a:solidFill>
                  <a:srgbClr val="945200"/>
                </a:solidFill>
              </a:rPr>
              <a:t>Data Annotation</a:t>
            </a:r>
          </a:p>
        </p:txBody>
      </p:sp>
      <p:pic>
        <p:nvPicPr>
          <p:cNvPr id="44" name="Picture 2" descr="Getting Started with IBM Cloud Object Storage | SP Educational Assessment  Blog">
            <a:extLst>
              <a:ext uri="{FF2B5EF4-FFF2-40B4-BE49-F238E27FC236}">
                <a16:creationId xmlns:a16="http://schemas.microsoft.com/office/drawing/2014/main" id="{189976E3-B59D-D5AE-4F49-4FB8CB2A45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7558" r="27031"/>
          <a:stretch/>
        </p:blipFill>
        <p:spPr bwMode="auto">
          <a:xfrm>
            <a:off x="5281033" y="5096754"/>
            <a:ext cx="1032817" cy="114891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Elbow Connector 3081">
            <a:extLst>
              <a:ext uri="{FF2B5EF4-FFF2-40B4-BE49-F238E27FC236}">
                <a16:creationId xmlns:a16="http://schemas.microsoft.com/office/drawing/2014/main" id="{28B2A273-D419-E5B5-C3F3-3BE9A55B8882}"/>
              </a:ext>
            </a:extLst>
          </p:cNvPr>
          <p:cNvCxnSpPr>
            <a:cxnSpLocks/>
            <a:stCxn id="38" idx="1"/>
            <a:endCxn id="3079" idx="2"/>
          </p:cNvCxnSpPr>
          <p:nvPr/>
        </p:nvCxnSpPr>
        <p:spPr bwMode="auto">
          <a:xfrm rot="10800000">
            <a:off x="17983344" y="6262600"/>
            <a:ext cx="3111951" cy="3564761"/>
          </a:xfrm>
          <a:prstGeom prst="bentConnector2">
            <a:avLst/>
          </a:prstGeom>
          <a:ln w="12700">
            <a:solidFill>
              <a:schemeClr val="accent5">
                <a:lumMod val="60000"/>
                <a:lumOff val="40000"/>
              </a:schemeClr>
            </a:solidFill>
            <a:prstDash val="lgDash"/>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43" name="TextBox 3142">
            <a:extLst>
              <a:ext uri="{FF2B5EF4-FFF2-40B4-BE49-F238E27FC236}">
                <a16:creationId xmlns:a16="http://schemas.microsoft.com/office/drawing/2014/main" id="{92A0B3CC-7A50-121C-BB4F-B6D42D40B3FC}"/>
              </a:ext>
            </a:extLst>
          </p:cNvPr>
          <p:cNvSpPr txBox="1"/>
          <p:nvPr/>
        </p:nvSpPr>
        <p:spPr>
          <a:xfrm>
            <a:off x="2195334" y="12080836"/>
            <a:ext cx="283731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8400">
              <a:spcBef>
                <a:spcPts val="2900"/>
              </a:spcBef>
              <a:buSzPct val="100000"/>
            </a:pPr>
            <a:r>
              <a:rPr lang="en-US" sz="2400" b="1" kern="0" dirty="0">
                <a:solidFill>
                  <a:srgbClr val="009D9A"/>
                </a:solidFill>
                <a:ea typeface="+mj-ea"/>
                <a:cs typeface="+mj-cs"/>
                <a:sym typeface="IBM Plex Sans Light"/>
              </a:rPr>
              <a:t>Dataset Acquisition</a:t>
            </a:r>
            <a:endParaRPr lang="en-US" sz="2400" b="1" kern="0" dirty="0">
              <a:solidFill>
                <a:srgbClr val="009D9A"/>
              </a:solidFill>
              <a:ea typeface="+mj-ea"/>
              <a:cs typeface="+mj-cs"/>
            </a:endParaRPr>
          </a:p>
        </p:txBody>
      </p:sp>
      <p:sp>
        <p:nvSpPr>
          <p:cNvPr id="3144" name="TextBox 3143">
            <a:extLst>
              <a:ext uri="{FF2B5EF4-FFF2-40B4-BE49-F238E27FC236}">
                <a16:creationId xmlns:a16="http://schemas.microsoft.com/office/drawing/2014/main" id="{237C866A-09EF-6654-66D0-A47252F45385}"/>
              </a:ext>
            </a:extLst>
          </p:cNvPr>
          <p:cNvSpPr txBox="1"/>
          <p:nvPr/>
        </p:nvSpPr>
        <p:spPr>
          <a:xfrm>
            <a:off x="10524951" y="12042717"/>
            <a:ext cx="3879627"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8400">
              <a:spcBef>
                <a:spcPts val="2900"/>
              </a:spcBef>
              <a:buSzPct val="100000"/>
            </a:pPr>
            <a:r>
              <a:rPr lang="en-US" sz="2400" b="1" kern="0" dirty="0">
                <a:solidFill>
                  <a:srgbClr val="BD7E00"/>
                </a:solidFill>
                <a:ea typeface="+mj-ea"/>
                <a:cs typeface="+mj-cs"/>
                <a:sym typeface="IBM Plex Sans Light"/>
              </a:rPr>
              <a:t>Dataset Preprocessing (model neutral)</a:t>
            </a:r>
            <a:endParaRPr lang="en-US" sz="2400" b="1" kern="0" dirty="0">
              <a:solidFill>
                <a:srgbClr val="BD7E00"/>
              </a:solidFill>
              <a:ea typeface="+mj-ea"/>
              <a:cs typeface="+mj-cs"/>
            </a:endParaRPr>
          </a:p>
        </p:txBody>
      </p:sp>
      <p:sp>
        <p:nvSpPr>
          <p:cNvPr id="3145" name="TextBox 3144">
            <a:extLst>
              <a:ext uri="{FF2B5EF4-FFF2-40B4-BE49-F238E27FC236}">
                <a16:creationId xmlns:a16="http://schemas.microsoft.com/office/drawing/2014/main" id="{EBBBA627-DFE8-73A5-5641-97DD9609E67E}"/>
              </a:ext>
            </a:extLst>
          </p:cNvPr>
          <p:cNvSpPr txBox="1"/>
          <p:nvPr/>
        </p:nvSpPr>
        <p:spPr>
          <a:xfrm>
            <a:off x="19649268" y="12042717"/>
            <a:ext cx="3562126"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algn="ctr" defTabSz="2438400">
              <a:spcBef>
                <a:spcPts val="2900"/>
              </a:spcBef>
              <a:buSzPct val="100000"/>
            </a:pPr>
            <a:r>
              <a:rPr lang="en-US" sz="2400" b="1" kern="0" dirty="0">
                <a:solidFill>
                  <a:schemeClr val="accent1"/>
                </a:solidFill>
                <a:ea typeface="+mj-ea"/>
                <a:cs typeface="+mj-cs"/>
                <a:sym typeface="IBM Plex Sans Light"/>
              </a:rPr>
              <a:t>Data Preprocessing (model specific)</a:t>
            </a:r>
            <a:endParaRPr lang="en-US" sz="2400" b="1" kern="0" dirty="0">
              <a:solidFill>
                <a:schemeClr val="accent1"/>
              </a:solidFill>
              <a:ea typeface="+mj-ea"/>
              <a:cs typeface="+mj-cs"/>
            </a:endParaRPr>
          </a:p>
        </p:txBody>
      </p:sp>
      <p:pic>
        <p:nvPicPr>
          <p:cNvPr id="3142" name="Picture 2" descr="Getting Started with IBM Cloud Object Storage | SP Educational Assessment  Blog">
            <a:extLst>
              <a:ext uri="{FF2B5EF4-FFF2-40B4-BE49-F238E27FC236}">
                <a16:creationId xmlns:a16="http://schemas.microsoft.com/office/drawing/2014/main" id="{14A370B7-2FBE-E003-4784-CF60D03201E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7558" r="27031"/>
          <a:stretch/>
        </p:blipFill>
        <p:spPr bwMode="auto">
          <a:xfrm>
            <a:off x="21908925" y="6759347"/>
            <a:ext cx="890708" cy="990829"/>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a:extLst>
              <a:ext uri="{FF2B5EF4-FFF2-40B4-BE49-F238E27FC236}">
                <a16:creationId xmlns:a16="http://schemas.microsoft.com/office/drawing/2014/main" id="{FEC233E7-2DF7-243A-6A99-E20C76F1245B}"/>
              </a:ext>
            </a:extLst>
          </p:cNvPr>
          <p:cNvCxnSpPr>
            <a:cxnSpLocks/>
          </p:cNvCxnSpPr>
          <p:nvPr/>
        </p:nvCxnSpPr>
        <p:spPr bwMode="auto">
          <a:xfrm>
            <a:off x="4907441" y="5564461"/>
            <a:ext cx="348487" cy="0"/>
          </a:xfrm>
          <a:prstGeom prst="straightConnector1">
            <a:avLst/>
          </a:prstGeom>
          <a:ln w="1270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81" name="TextBox 3180">
            <a:extLst>
              <a:ext uri="{FF2B5EF4-FFF2-40B4-BE49-F238E27FC236}">
                <a16:creationId xmlns:a16="http://schemas.microsoft.com/office/drawing/2014/main" id="{792C21F6-E2AE-9456-4E3A-91686BE46C45}"/>
              </a:ext>
            </a:extLst>
          </p:cNvPr>
          <p:cNvSpPr txBox="1"/>
          <p:nvPr/>
        </p:nvSpPr>
        <p:spPr>
          <a:xfrm>
            <a:off x="8472981" y="6736474"/>
            <a:ext cx="3598604"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marL="342900" indent="-342900" algn="l" defTabSz="2438400">
              <a:buSzPct val="100000"/>
              <a:buFont typeface="Arial"/>
              <a:buChar char="•"/>
            </a:pPr>
            <a:r>
              <a:rPr lang="en-US" sz="2400" kern="0" dirty="0">
                <a:ea typeface="+mj-ea"/>
                <a:cs typeface="+mj-cs"/>
                <a:sym typeface="IBM Plex Sans Light"/>
              </a:rPr>
              <a:t>Document id generation</a:t>
            </a:r>
            <a:endParaRPr lang="en-US" sz="2400" kern="0" dirty="0">
              <a:ea typeface="+mj-ea"/>
              <a:cs typeface="+mj-cs"/>
            </a:endParaRPr>
          </a:p>
          <a:p>
            <a:pPr marL="342900" indent="-342900" algn="l" defTabSz="2438400">
              <a:buSzPct val="100000"/>
              <a:buFont typeface="Arial" panose="020B0604020202020204" pitchFamily="34" charset="0"/>
              <a:buChar char="•"/>
            </a:pPr>
            <a:r>
              <a:rPr lang="en-US" sz="2400" kern="0" dirty="0">
                <a:ea typeface="+mj-ea"/>
                <a:cs typeface="+mj-cs"/>
                <a:sym typeface="IBM Plex Sans Light"/>
              </a:rPr>
              <a:t>Exact dedup</a:t>
            </a:r>
            <a:endParaRPr lang="en-US" sz="2400" kern="0" dirty="0">
              <a:ea typeface="+mj-ea"/>
              <a:cs typeface="+mj-cs"/>
            </a:endParaRPr>
          </a:p>
          <a:p>
            <a:pPr marL="342900" indent="-342900" algn="l" defTabSz="2438400">
              <a:buSzPct val="100000"/>
              <a:buFont typeface="Arial" panose="020B0604020202020204" pitchFamily="34" charset="0"/>
              <a:buChar char="•"/>
            </a:pPr>
            <a:r>
              <a:rPr lang="en-US" sz="2400" kern="0" dirty="0">
                <a:ea typeface="+mj-ea"/>
                <a:cs typeface="+mj-cs"/>
                <a:sym typeface="IBM Plex Sans Light"/>
              </a:rPr>
              <a:t>Fuzzy dedup (threshold)</a:t>
            </a:r>
            <a:endParaRPr lang="en-US" sz="2400" kern="0" dirty="0">
              <a:ea typeface="+mj-ea"/>
              <a:cs typeface="+mj-cs"/>
            </a:endParaRPr>
          </a:p>
          <a:p>
            <a:pPr marL="342900" indent="-342900" defTabSz="2438400">
              <a:buSzPct val="100000"/>
              <a:buFont typeface="Arial" panose="020B0604020202020204" pitchFamily="34" charset="0"/>
              <a:buChar char="•"/>
            </a:pPr>
            <a:r>
              <a:rPr lang="en-US" sz="2400" kern="0" dirty="0">
                <a:ea typeface="+mj-ea"/>
                <a:cs typeface="+mj-cs"/>
                <a:sym typeface="IBM Plex Sans Light"/>
              </a:rPr>
              <a:t>Sentence splitting</a:t>
            </a:r>
            <a:endParaRPr lang="en-US" sz="2400" kern="0" dirty="0">
              <a:ea typeface="+mj-ea"/>
              <a:cs typeface="+mj-cs"/>
            </a:endParaRPr>
          </a:p>
        </p:txBody>
      </p:sp>
      <p:cxnSp>
        <p:nvCxnSpPr>
          <p:cNvPr id="3187" name="Straight Arrow Connector 3186">
            <a:extLst>
              <a:ext uri="{FF2B5EF4-FFF2-40B4-BE49-F238E27FC236}">
                <a16:creationId xmlns:a16="http://schemas.microsoft.com/office/drawing/2014/main" id="{9F31CB60-CF34-FCB4-6E74-CB76C08B5926}"/>
              </a:ext>
            </a:extLst>
          </p:cNvPr>
          <p:cNvCxnSpPr>
            <a:cxnSpLocks/>
          </p:cNvCxnSpPr>
          <p:nvPr/>
        </p:nvCxnSpPr>
        <p:spPr bwMode="auto">
          <a:xfrm flipV="1">
            <a:off x="7460171" y="5585419"/>
            <a:ext cx="949015" cy="15146"/>
          </a:xfrm>
          <a:prstGeom prst="straightConnector1">
            <a:avLst/>
          </a:prstGeom>
          <a:ln w="1270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FCC8A307-6021-1482-0FAA-24189D1BF8BD}"/>
              </a:ext>
            </a:extLst>
          </p:cNvPr>
          <p:cNvCxnSpPr>
            <a:cxnSpLocks/>
          </p:cNvCxnSpPr>
          <p:nvPr/>
        </p:nvCxnSpPr>
        <p:spPr bwMode="auto">
          <a:xfrm>
            <a:off x="22354279" y="6465254"/>
            <a:ext cx="0" cy="171553"/>
          </a:xfrm>
          <a:prstGeom prst="straightConnector1">
            <a:avLst/>
          </a:prstGeom>
          <a:ln w="127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5EBBF61A-9E7A-BE75-F3A3-2B8CE100D184}"/>
              </a:ext>
            </a:extLst>
          </p:cNvPr>
          <p:cNvSpPr/>
          <p:nvPr/>
        </p:nvSpPr>
        <p:spPr bwMode="auto">
          <a:xfrm>
            <a:off x="21095294" y="10397243"/>
            <a:ext cx="2517970" cy="928664"/>
          </a:xfrm>
          <a:prstGeom prst="rect">
            <a:avLst/>
          </a:prstGeom>
          <a:solidFill>
            <a:schemeClr val="accent6">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2400" b="1" dirty="0">
                <a:solidFill>
                  <a:schemeClr val="tx1">
                    <a:lumMod val="50000"/>
                    <a:lumOff val="50000"/>
                  </a:schemeClr>
                </a:solidFill>
              </a:rPr>
              <a:t>Tuning and Customization</a:t>
            </a:r>
          </a:p>
        </p:txBody>
      </p:sp>
      <p:cxnSp>
        <p:nvCxnSpPr>
          <p:cNvPr id="54" name="Straight Arrow Connector 53">
            <a:extLst>
              <a:ext uri="{FF2B5EF4-FFF2-40B4-BE49-F238E27FC236}">
                <a16:creationId xmlns:a16="http://schemas.microsoft.com/office/drawing/2014/main" id="{F84CACC7-020F-AFBB-5A41-70CED11EE627}"/>
              </a:ext>
            </a:extLst>
          </p:cNvPr>
          <p:cNvCxnSpPr>
            <a:cxnSpLocks/>
          </p:cNvCxnSpPr>
          <p:nvPr/>
        </p:nvCxnSpPr>
        <p:spPr bwMode="auto">
          <a:xfrm>
            <a:off x="22354279" y="7872717"/>
            <a:ext cx="0" cy="171553"/>
          </a:xfrm>
          <a:prstGeom prst="straightConnector1">
            <a:avLst/>
          </a:prstGeom>
          <a:ln w="127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6" name="Multidocument 55">
            <a:extLst>
              <a:ext uri="{FF2B5EF4-FFF2-40B4-BE49-F238E27FC236}">
                <a16:creationId xmlns:a16="http://schemas.microsoft.com/office/drawing/2014/main" id="{6E818336-86C6-829F-6F0A-75691F733FDA}"/>
              </a:ext>
            </a:extLst>
          </p:cNvPr>
          <p:cNvSpPr/>
          <p:nvPr/>
        </p:nvSpPr>
        <p:spPr bwMode="auto">
          <a:xfrm>
            <a:off x="1038349" y="10118119"/>
            <a:ext cx="1944386" cy="1486912"/>
          </a:xfrm>
          <a:prstGeom prst="flowChartMultidocument">
            <a:avLst/>
          </a:prstGeom>
          <a:solidFill>
            <a:schemeClr val="accent6">
              <a:lumMod val="20000"/>
              <a:lumOff val="80000"/>
            </a:schemeClr>
          </a:solidFill>
          <a:ln w="28575">
            <a:solidFill>
              <a:schemeClr val="accent5">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800" b="1" i="0" u="none" strike="noStrike" cap="none" normalizeH="0" baseline="0" dirty="0">
                <a:ln>
                  <a:noFill/>
                </a:ln>
                <a:solidFill>
                  <a:schemeClr val="accent5">
                    <a:lumMod val="75000"/>
                  </a:schemeClr>
                </a:solidFill>
                <a:effectLst/>
              </a:rPr>
              <a:t>Customer </a:t>
            </a: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800" b="1" dirty="0">
                <a:solidFill>
                  <a:schemeClr val="accent5">
                    <a:lumMod val="75000"/>
                  </a:schemeClr>
                </a:solidFill>
              </a:rPr>
              <a:t>Datasets</a:t>
            </a:r>
            <a:endParaRPr lang="en-US" sz="1800" b="1" i="0" u="none" strike="noStrike" cap="none" normalizeH="0" baseline="0" dirty="0">
              <a:ln>
                <a:noFill/>
              </a:ln>
              <a:solidFill>
                <a:schemeClr val="accent5">
                  <a:lumMod val="75000"/>
                </a:schemeClr>
              </a:solidFill>
              <a:effectLst/>
            </a:endParaRPr>
          </a:p>
        </p:txBody>
      </p:sp>
      <p:cxnSp>
        <p:nvCxnSpPr>
          <p:cNvPr id="3136" name="Elbow Connector 18">
            <a:extLst>
              <a:ext uri="{FF2B5EF4-FFF2-40B4-BE49-F238E27FC236}">
                <a16:creationId xmlns:a16="http://schemas.microsoft.com/office/drawing/2014/main" id="{9A133830-3E49-797F-CF05-1F82E81B38F9}"/>
              </a:ext>
            </a:extLst>
          </p:cNvPr>
          <p:cNvCxnSpPr>
            <a:cxnSpLocks/>
            <a:stCxn id="48" idx="1"/>
            <a:endCxn id="56" idx="3"/>
          </p:cNvCxnSpPr>
          <p:nvPr/>
        </p:nvCxnSpPr>
        <p:spPr bwMode="auto">
          <a:xfrm rot="10800000">
            <a:off x="2982736" y="10861575"/>
            <a:ext cx="18112559" cy="12700"/>
          </a:xfrm>
          <a:prstGeom prst="bentConnector3">
            <a:avLst>
              <a:gd name="adj1" fmla="val 50000"/>
            </a:avLst>
          </a:prstGeom>
          <a:ln w="12700">
            <a:solidFill>
              <a:schemeClr val="accent5">
                <a:lumMod val="60000"/>
                <a:lumOff val="40000"/>
              </a:schemeClr>
            </a:solidFill>
            <a:prstDash val="lgDash"/>
            <a:headEnd type="triangle" w="med" len="med"/>
            <a:tailEnd type="none" w="med" len="med"/>
          </a:ln>
          <a:effectLst/>
        </p:spPr>
        <p:style>
          <a:lnRef idx="1">
            <a:schemeClr val="dk1"/>
          </a:lnRef>
          <a:fillRef idx="0">
            <a:schemeClr val="dk1"/>
          </a:fillRef>
          <a:effectRef idx="0">
            <a:schemeClr val="dk1"/>
          </a:effectRef>
          <a:fontRef idx="minor">
            <a:schemeClr val="tx1"/>
          </a:fontRef>
        </p:style>
      </p:cxnSp>
      <p:sp>
        <p:nvSpPr>
          <p:cNvPr id="3154" name="TextBox 3153">
            <a:extLst>
              <a:ext uri="{FF2B5EF4-FFF2-40B4-BE49-F238E27FC236}">
                <a16:creationId xmlns:a16="http://schemas.microsoft.com/office/drawing/2014/main" id="{32A22EF5-C153-71BD-0AB7-310C8B9286EC}"/>
              </a:ext>
            </a:extLst>
          </p:cNvPr>
          <p:cNvSpPr txBox="1"/>
          <p:nvPr/>
        </p:nvSpPr>
        <p:spPr>
          <a:xfrm>
            <a:off x="8286698" y="673647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3170" name="Title 1">
            <a:extLst>
              <a:ext uri="{FF2B5EF4-FFF2-40B4-BE49-F238E27FC236}">
                <a16:creationId xmlns:a16="http://schemas.microsoft.com/office/drawing/2014/main" id="{E4AC14BF-8FF4-65C8-47EE-CB4359D1B17C}"/>
              </a:ext>
            </a:extLst>
          </p:cNvPr>
          <p:cNvSpPr>
            <a:spLocks noGrp="1"/>
          </p:cNvSpPr>
          <p:nvPr>
            <p:ph type="title"/>
          </p:nvPr>
        </p:nvSpPr>
        <p:spPr>
          <a:xfrm>
            <a:off x="583260" y="384048"/>
            <a:ext cx="23089539" cy="1674325"/>
          </a:xfrm>
        </p:spPr>
        <p:txBody>
          <a:bodyPr lIns="0" tIns="0" rIns="457200" bIns="0" anchor="t">
            <a:normAutofit fontScale="90000"/>
          </a:bodyPr>
          <a:lstStyle/>
          <a:p>
            <a:pPr>
              <a:spcBef>
                <a:spcPts val="400"/>
              </a:spcBef>
              <a:spcAft>
                <a:spcPts val="400"/>
              </a:spcAft>
            </a:pPr>
            <a:r>
              <a:rPr lang="en-US" sz="7100" b="1" dirty="0">
                <a:solidFill>
                  <a:schemeClr val="tx1"/>
                </a:solidFill>
                <a:latin typeface="IBM Plex Sans SmBld" panose="020B0503050203000203" pitchFamily="34" charset="0"/>
              </a:rPr>
              <a:t>watson</a:t>
            </a:r>
            <a:r>
              <a:rPr lang="en-US" sz="7100" b="1" dirty="0">
                <a:solidFill>
                  <a:schemeClr val="accent1"/>
                </a:solidFill>
                <a:latin typeface="IBM Plex Sans SmBld" panose="020B0503050203000203" pitchFamily="34" charset="0"/>
              </a:rPr>
              <a:t>x</a:t>
            </a:r>
            <a:r>
              <a:rPr lang="en-US" sz="7100" b="1" dirty="0">
                <a:solidFill>
                  <a:schemeClr val="tx1"/>
                </a:solidFill>
                <a:latin typeface="IBM Plex Sans SmBld" panose="020B0503050203000203" pitchFamily="34" charset="0"/>
              </a:rPr>
              <a:t>.data</a:t>
            </a:r>
            <a:r>
              <a:rPr lang="en-US" sz="7100" dirty="0">
                <a:solidFill>
                  <a:schemeClr val="tx1"/>
                </a:solidFill>
                <a:latin typeface="+mn-lt"/>
              </a:rPr>
              <a:t>: curated IBM Data Pile</a:t>
            </a:r>
            <a:br>
              <a:rPr lang="en-US" b="1" dirty="0">
                <a:solidFill>
                  <a:schemeClr val="accent1"/>
                </a:solidFill>
                <a:latin typeface="+mn-lt"/>
              </a:rPr>
            </a:br>
            <a:r>
              <a:rPr lang="en-US" sz="4400" dirty="0">
                <a:solidFill>
                  <a:schemeClr val="tx1"/>
                </a:solidFill>
                <a:latin typeface="+mn-lt"/>
              </a:rPr>
              <a:t>Enterprise-ready data acquisition, curation, provenance, and governance</a:t>
            </a:r>
            <a:br>
              <a:rPr lang="en-US" sz="4400" dirty="0">
                <a:solidFill>
                  <a:schemeClr val="tx1"/>
                </a:solidFill>
                <a:latin typeface="+mn-lt"/>
              </a:rPr>
            </a:br>
            <a:endParaRPr lang="en-US" sz="2200" dirty="0">
              <a:solidFill>
                <a:schemeClr val="tx1"/>
              </a:solidFill>
              <a:latin typeface="+mn-lt"/>
            </a:endParaRPr>
          </a:p>
        </p:txBody>
      </p:sp>
      <p:pic>
        <p:nvPicPr>
          <p:cNvPr id="30" name="Picture 29">
            <a:extLst>
              <a:ext uri="{FF2B5EF4-FFF2-40B4-BE49-F238E27FC236}">
                <a16:creationId xmlns:a16="http://schemas.microsoft.com/office/drawing/2014/main" id="{D9C61636-F1C8-2B7A-025F-8BFF920A568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91880" y="7525265"/>
            <a:ext cx="4926333" cy="2436574"/>
          </a:xfrm>
          <a:prstGeom prst="rect">
            <a:avLst/>
          </a:prstGeom>
        </p:spPr>
      </p:pic>
      <p:sp>
        <p:nvSpPr>
          <p:cNvPr id="5" name="Rectangle 4">
            <a:extLst>
              <a:ext uri="{FF2B5EF4-FFF2-40B4-BE49-F238E27FC236}">
                <a16:creationId xmlns:a16="http://schemas.microsoft.com/office/drawing/2014/main" id="{63AA6C37-CAAE-A0AA-01C1-5FA7463B1756}"/>
              </a:ext>
            </a:extLst>
          </p:cNvPr>
          <p:cNvSpPr/>
          <p:nvPr/>
        </p:nvSpPr>
        <p:spPr bwMode="auto">
          <a:xfrm>
            <a:off x="6645276" y="8826159"/>
            <a:ext cx="2245174" cy="43491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6" name="TextBox 5">
            <a:extLst>
              <a:ext uri="{FF2B5EF4-FFF2-40B4-BE49-F238E27FC236}">
                <a16:creationId xmlns:a16="http://schemas.microsoft.com/office/drawing/2014/main" id="{E33B7D97-3658-17C3-B680-B7550E5DDE64}"/>
              </a:ext>
            </a:extLst>
          </p:cNvPr>
          <p:cNvSpPr txBox="1"/>
          <p:nvPr/>
        </p:nvSpPr>
        <p:spPr>
          <a:xfrm>
            <a:off x="12910131" y="6736474"/>
            <a:ext cx="3274118" cy="2585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342900" indent="-342900" algn="l" defTabSz="2438400">
              <a:buSzPct val="100000"/>
              <a:buFont typeface="Arial" panose="020B0604020202020204" pitchFamily="34" charset="0"/>
              <a:buChar char="•"/>
            </a:pPr>
            <a:r>
              <a:rPr lang="en-US" sz="2400" dirty="0">
                <a:cs typeface="Arial" panose="020B0604020202020204" pitchFamily="34" charset="0"/>
              </a:rPr>
              <a:t>Language detection</a:t>
            </a:r>
          </a:p>
          <a:p>
            <a:pPr marL="342900" indent="-342900" algn="l" defTabSz="2438400">
              <a:buSzPct val="100000"/>
              <a:buFont typeface="Arial" panose="020B0604020202020204" pitchFamily="34" charset="0"/>
              <a:buChar char="•"/>
            </a:pPr>
            <a:r>
              <a:rPr lang="en-US" sz="2400" dirty="0">
                <a:cs typeface="Arial" panose="020B0604020202020204" pitchFamily="34" charset="0"/>
              </a:rPr>
              <a:t>Hate, abuse, profanity filter</a:t>
            </a:r>
          </a:p>
          <a:p>
            <a:pPr marL="342900" indent="-342900" algn="l" defTabSz="2438400">
              <a:buSzPct val="100000"/>
              <a:buFont typeface="Arial" panose="020B0604020202020204" pitchFamily="34" charset="0"/>
              <a:buChar char="•"/>
            </a:pPr>
            <a:r>
              <a:rPr lang="en-US" sz="2400" dirty="0">
                <a:cs typeface="Arial" panose="020B0604020202020204" pitchFamily="34" charset="0"/>
              </a:rPr>
              <a:t>Document quality</a:t>
            </a:r>
          </a:p>
          <a:p>
            <a:pPr marL="342900" indent="-342900" algn="l" defTabSz="2438400">
              <a:buSzPct val="100000"/>
              <a:buFont typeface="Arial" panose="020B0604020202020204" pitchFamily="34" charset="0"/>
              <a:buChar char="•"/>
            </a:pPr>
            <a:r>
              <a:rPr lang="en-US" sz="2400" dirty="0">
                <a:cs typeface="Arial" panose="020B0604020202020204" pitchFamily="34" charset="0"/>
              </a:rPr>
              <a:t>URL blocking</a:t>
            </a:r>
          </a:p>
          <a:p>
            <a:pPr marL="342900" indent="-342900" algn="l" defTabSz="2438400">
              <a:buSzPct val="100000"/>
              <a:buFont typeface="Arial" panose="020B0604020202020204" pitchFamily="34" charset="0"/>
              <a:buChar char="•"/>
            </a:pPr>
            <a:r>
              <a:rPr lang="en-US" sz="2400" dirty="0">
                <a:cs typeface="Arial" panose="020B0604020202020204" pitchFamily="34" charset="0"/>
              </a:rPr>
              <a:t>License detection   (for code)</a:t>
            </a:r>
          </a:p>
        </p:txBody>
      </p:sp>
      <p:cxnSp>
        <p:nvCxnSpPr>
          <p:cNvPr id="24" name="Elbow Connector 23">
            <a:extLst>
              <a:ext uri="{FF2B5EF4-FFF2-40B4-BE49-F238E27FC236}">
                <a16:creationId xmlns:a16="http://schemas.microsoft.com/office/drawing/2014/main" id="{6866B432-D96A-7B4A-5125-AB3093642794}"/>
              </a:ext>
            </a:extLst>
          </p:cNvPr>
          <p:cNvCxnSpPr>
            <a:cxnSpLocks/>
          </p:cNvCxnSpPr>
          <p:nvPr/>
        </p:nvCxnSpPr>
        <p:spPr bwMode="auto">
          <a:xfrm>
            <a:off x="19369319" y="5578010"/>
            <a:ext cx="1620000" cy="2125"/>
          </a:xfrm>
          <a:prstGeom prst="bentConnector3">
            <a:avLst>
              <a:gd name="adj1" fmla="val 50000"/>
            </a:avLst>
          </a:prstGeom>
          <a:ln w="12700">
            <a:solidFill>
              <a:srgbClr val="82CFFF"/>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30505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DA1750A-FD2C-EA66-0454-6009FFA851DE}"/>
              </a:ext>
            </a:extLst>
          </p:cNvPr>
          <p:cNvSpPr>
            <a:spLocks noGrp="1"/>
          </p:cNvSpPr>
          <p:nvPr>
            <p:ph type="title"/>
          </p:nvPr>
        </p:nvSpPr>
        <p:spPr>
          <a:xfrm>
            <a:off x="576075" y="576075"/>
            <a:ext cx="15611190" cy="1525589"/>
          </a:xfrm>
          <a:ln w="12700">
            <a:miter lim="400000"/>
          </a:ln>
        </p:spPr>
        <p:txBody>
          <a:bodyPr lIns="0" tIns="0" rIns="0" bIns="0" anchor="t"/>
          <a:lstStyle/>
          <a:p>
            <a:pPr defTabSz="6502481">
              <a:lnSpc>
                <a:spcPct val="100000"/>
              </a:lnSpc>
            </a:pPr>
            <a:r>
              <a:rPr lang="en-US" b="1" dirty="0">
                <a:latin typeface="+mn-lt"/>
              </a:rPr>
              <a:t>watson</a:t>
            </a:r>
            <a:r>
              <a:rPr lang="en-US" b="1" dirty="0">
                <a:solidFill>
                  <a:srgbClr val="0D62FE"/>
                </a:solidFill>
                <a:latin typeface="+mn-lt"/>
              </a:rPr>
              <a:t>x</a:t>
            </a:r>
            <a:r>
              <a:rPr lang="en-US" b="1" dirty="0">
                <a:latin typeface="+mn-lt"/>
              </a:rPr>
              <a:t>.ai </a:t>
            </a:r>
            <a:r>
              <a:rPr lang="en-US" kern="1200" dirty="0">
                <a:latin typeface="+mn-lt"/>
              </a:rPr>
              <a:t>Foundation Model Library</a:t>
            </a:r>
            <a:br>
              <a:rPr lang="en-US" kern="1200" dirty="0">
                <a:latin typeface="+mn-lt"/>
              </a:rPr>
            </a:br>
            <a:endParaRPr lang="en-US" kern="1200" dirty="0">
              <a:latin typeface="+mn-lt"/>
            </a:endParaRPr>
          </a:p>
        </p:txBody>
      </p:sp>
      <p:sp>
        <p:nvSpPr>
          <p:cNvPr id="6" name="Text Placeholder 7">
            <a:extLst>
              <a:ext uri="{FF2B5EF4-FFF2-40B4-BE49-F238E27FC236}">
                <a16:creationId xmlns:a16="http://schemas.microsoft.com/office/drawing/2014/main" id="{7054C76D-4067-447D-4314-DCA3042E6BBE}"/>
              </a:ext>
            </a:extLst>
          </p:cNvPr>
          <p:cNvSpPr txBox="1"/>
          <p:nvPr/>
        </p:nvSpPr>
        <p:spPr>
          <a:xfrm>
            <a:off x="927872" y="7972739"/>
            <a:ext cx="4797068" cy="3570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2438430" fontAlgn="base">
              <a:spcBef>
                <a:spcPts val="1600"/>
              </a:spcBef>
              <a:spcAft>
                <a:spcPct val="0"/>
              </a:spcAft>
              <a:defRPr/>
            </a:pPr>
            <a:r>
              <a:rPr lang="en-US" sz="2400" b="1" dirty="0">
                <a:solidFill>
                  <a:srgbClr val="000000"/>
                </a:solidFill>
                <a:latin typeface="+mj-lt"/>
              </a:rPr>
              <a:t>Transparent Pre-Training on IBM’s trusted Data Lake</a:t>
            </a:r>
          </a:p>
          <a:p>
            <a:pPr marL="342900" indent="-342900" defTabSz="2437972" fontAlgn="base">
              <a:spcBef>
                <a:spcPts val="1600"/>
              </a:spcBef>
              <a:spcAft>
                <a:spcPct val="0"/>
              </a:spcAft>
              <a:buFont typeface="Arial" panose="020B0604020202020204" pitchFamily="34" charset="0"/>
              <a:buChar char="•"/>
              <a:defRPr/>
            </a:pPr>
            <a:r>
              <a:rPr lang="en-US" sz="2400" dirty="0">
                <a:solidFill>
                  <a:srgbClr val="000000"/>
                </a:solidFill>
                <a:latin typeface="IBM Plex Sans Light" panose="020B0403050203000203" pitchFamily="34" charset="0"/>
              </a:rPr>
              <a:t>One of the largest repositories of enterprise-relevant training data</a:t>
            </a:r>
          </a:p>
          <a:p>
            <a:pPr marL="342900" indent="-342900" defTabSz="2437972" fontAlgn="base">
              <a:spcBef>
                <a:spcPts val="1600"/>
              </a:spcBef>
              <a:spcAft>
                <a:spcPct val="0"/>
              </a:spcAft>
              <a:buFont typeface="Arial" panose="020B0604020202020204" pitchFamily="34" charset="0"/>
              <a:buChar char="•"/>
              <a:defRPr/>
            </a:pPr>
            <a:r>
              <a:rPr lang="en-US" sz="2400" dirty="0">
                <a:solidFill>
                  <a:srgbClr val="000000"/>
                </a:solidFill>
                <a:latin typeface="IBM Plex Sans Light" panose="020B0403050203000203" pitchFamily="34" charset="0"/>
              </a:rPr>
              <a:t>Verified legal and safety reviews by IBM</a:t>
            </a:r>
          </a:p>
          <a:p>
            <a:pPr marL="342900" indent="-342900" defTabSz="2437972" fontAlgn="base">
              <a:spcBef>
                <a:spcPts val="1600"/>
              </a:spcBef>
              <a:spcAft>
                <a:spcPct val="0"/>
              </a:spcAft>
              <a:buFont typeface="Arial" panose="020B0604020202020204" pitchFamily="34" charset="0"/>
              <a:buChar char="•"/>
              <a:defRPr/>
            </a:pPr>
            <a:r>
              <a:rPr lang="en-US" sz="2400" dirty="0">
                <a:solidFill>
                  <a:srgbClr val="000000"/>
                </a:solidFill>
                <a:latin typeface="IBM Plex Sans Light" panose="020B0403050203000203" pitchFamily="34" charset="0"/>
              </a:rPr>
              <a:t>Full, auditable data lineage available for any IBM Model</a:t>
            </a:r>
          </a:p>
        </p:txBody>
      </p:sp>
      <p:sp>
        <p:nvSpPr>
          <p:cNvPr id="7" name="Rectangle 6">
            <a:extLst>
              <a:ext uri="{FF2B5EF4-FFF2-40B4-BE49-F238E27FC236}">
                <a16:creationId xmlns:a16="http://schemas.microsoft.com/office/drawing/2014/main" id="{8D4BE8E2-1193-08EF-08AF-EE0073EFDC72}"/>
              </a:ext>
            </a:extLst>
          </p:cNvPr>
          <p:cNvSpPr/>
          <p:nvPr/>
        </p:nvSpPr>
        <p:spPr bwMode="auto">
          <a:xfrm>
            <a:off x="525058" y="4341771"/>
            <a:ext cx="9056262" cy="115004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ts val="800"/>
              </a:spcBef>
              <a:spcAft>
                <a:spcPct val="0"/>
              </a:spcAft>
              <a:defRPr/>
            </a:pPr>
            <a:r>
              <a:rPr lang="en-US" sz="2800" dirty="0">
                <a:solidFill>
                  <a:srgbClr val="000000"/>
                </a:solidFill>
                <a:latin typeface="+mj-lt"/>
              </a:rPr>
              <a:t>IBM’s suite of foundation models is designed to ensure model trust and efficiency in business applications. Our suite of models features:</a:t>
            </a:r>
          </a:p>
        </p:txBody>
      </p:sp>
      <p:grpSp>
        <p:nvGrpSpPr>
          <p:cNvPr id="8" name="Group 7">
            <a:extLst>
              <a:ext uri="{FF2B5EF4-FFF2-40B4-BE49-F238E27FC236}">
                <a16:creationId xmlns:a16="http://schemas.microsoft.com/office/drawing/2014/main" id="{F5DFAE72-0B80-F755-4D34-E29622B05C58}"/>
              </a:ext>
            </a:extLst>
          </p:cNvPr>
          <p:cNvGrpSpPr/>
          <p:nvPr/>
        </p:nvGrpSpPr>
        <p:grpSpPr>
          <a:xfrm>
            <a:off x="955183" y="6465007"/>
            <a:ext cx="1115011" cy="1115011"/>
            <a:chOff x="390187" y="2023791"/>
            <a:chExt cx="548789" cy="548789"/>
          </a:xfrm>
        </p:grpSpPr>
        <p:grpSp>
          <p:nvGrpSpPr>
            <p:cNvPr id="9" name="Group 8">
              <a:extLst>
                <a:ext uri="{FF2B5EF4-FFF2-40B4-BE49-F238E27FC236}">
                  <a16:creationId xmlns:a16="http://schemas.microsoft.com/office/drawing/2014/main" id="{B2D459F9-F411-727D-EC4A-9FEACDCFAE9F}"/>
                </a:ext>
              </a:extLst>
            </p:cNvPr>
            <p:cNvGrpSpPr/>
            <p:nvPr/>
          </p:nvGrpSpPr>
          <p:grpSpPr>
            <a:xfrm>
              <a:off x="390187" y="2023791"/>
              <a:ext cx="548789" cy="548789"/>
              <a:chOff x="1021594" y="2104059"/>
              <a:chExt cx="548789" cy="548789"/>
            </a:xfrm>
          </p:grpSpPr>
          <p:pic>
            <p:nvPicPr>
              <p:cNvPr id="11" name="Graphic 10">
                <a:extLst>
                  <a:ext uri="{FF2B5EF4-FFF2-40B4-BE49-F238E27FC236}">
                    <a16:creationId xmlns:a16="http://schemas.microsoft.com/office/drawing/2014/main" id="{8CE8FB6D-2CCA-7E42-A3CA-5B5AFD15D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594" y="2104059"/>
                <a:ext cx="548789" cy="548789"/>
              </a:xfrm>
              <a:prstGeom prst="rect">
                <a:avLst/>
              </a:prstGeom>
            </p:spPr>
          </p:pic>
          <p:sp>
            <p:nvSpPr>
              <p:cNvPr id="12" name="Oval 11">
                <a:extLst>
                  <a:ext uri="{FF2B5EF4-FFF2-40B4-BE49-F238E27FC236}">
                    <a16:creationId xmlns:a16="http://schemas.microsoft.com/office/drawing/2014/main" id="{2AE7D4C8-B339-6E6B-EAD2-858D89314269}"/>
                  </a:ext>
                </a:extLst>
              </p:cNvPr>
              <p:cNvSpPr/>
              <p:nvPr/>
            </p:nvSpPr>
            <p:spPr bwMode="auto">
              <a:xfrm>
                <a:off x="1211323" y="2295035"/>
                <a:ext cx="280103" cy="280103"/>
              </a:xfrm>
              <a:prstGeom prst="ellipse">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2438430" fontAlgn="base">
                  <a:spcBef>
                    <a:spcPct val="0"/>
                  </a:spcBef>
                  <a:spcAft>
                    <a:spcPct val="0"/>
                  </a:spcAft>
                  <a:defRPr/>
                </a:pPr>
                <a:r>
                  <a:rPr lang="en-US" sz="2133" dirty="0">
                    <a:solidFill>
                      <a:srgbClr val="000000"/>
                    </a:solidFill>
                    <a:latin typeface="+mj-lt"/>
                  </a:rPr>
                  <a:t> </a:t>
                </a:r>
              </a:p>
            </p:txBody>
          </p:sp>
        </p:grpSp>
        <p:pic>
          <p:nvPicPr>
            <p:cNvPr id="10" name="Graphic 9">
              <a:extLst>
                <a:ext uri="{FF2B5EF4-FFF2-40B4-BE49-F238E27FC236}">
                  <a16:creationId xmlns:a16="http://schemas.microsoft.com/office/drawing/2014/main" id="{AED8C3B4-BC8A-32A3-14FB-168489581C41}"/>
                </a:ext>
              </a:extLst>
            </p:cNvPr>
            <p:cNvPicPr>
              <a:picLocks noChangeAspect="1"/>
            </p:cNvPicPr>
            <p:nvPr/>
          </p:nvPicPr>
          <p:blipFill rotWithShape="1">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l="26680" t="29621" r="18502" b="20743"/>
            <a:stretch/>
          </p:blipFill>
          <p:spPr>
            <a:xfrm>
              <a:off x="620332" y="2256845"/>
              <a:ext cx="232430" cy="210459"/>
            </a:xfrm>
            <a:prstGeom prst="rect">
              <a:avLst/>
            </a:prstGeom>
          </p:spPr>
        </p:pic>
      </p:grpSp>
      <p:sp>
        <p:nvSpPr>
          <p:cNvPr id="13" name="Text Placeholder 7">
            <a:extLst>
              <a:ext uri="{FF2B5EF4-FFF2-40B4-BE49-F238E27FC236}">
                <a16:creationId xmlns:a16="http://schemas.microsoft.com/office/drawing/2014/main" id="{29B6BE7F-6867-D669-11C1-D197380E6D7E}"/>
              </a:ext>
            </a:extLst>
          </p:cNvPr>
          <p:cNvSpPr txBox="1"/>
          <p:nvPr/>
        </p:nvSpPr>
        <p:spPr>
          <a:xfrm>
            <a:off x="6728707" y="7972739"/>
            <a:ext cx="4797068" cy="3454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2438430" fontAlgn="base">
              <a:spcBef>
                <a:spcPts val="1600"/>
              </a:spcBef>
              <a:spcAft>
                <a:spcPct val="0"/>
              </a:spcAft>
              <a:defRPr/>
            </a:pPr>
            <a:r>
              <a:rPr lang="en-US" sz="2400" b="1" dirty="0">
                <a:solidFill>
                  <a:srgbClr val="000000"/>
                </a:solidFill>
                <a:latin typeface="+mj-lt"/>
              </a:rPr>
              <a:t>Compute-Optimal Model Training and Architectures</a:t>
            </a:r>
            <a:endParaRPr lang="en-US" sz="2400" b="1" kern="0" dirty="0">
              <a:solidFill>
                <a:srgbClr val="000000"/>
              </a:solidFill>
              <a:latin typeface="+mj-lt"/>
            </a:endParaRPr>
          </a:p>
          <a:p>
            <a:pPr marL="342900" indent="-342900" defTabSz="2438430">
              <a:spcBef>
                <a:spcPts val="1333"/>
              </a:spcBef>
              <a:buFont typeface="Arial" panose="020B0604020202020204" pitchFamily="34" charset="0"/>
              <a:buChar char="•"/>
              <a:defRPr/>
            </a:pPr>
            <a:r>
              <a:rPr lang="en-US" sz="2400" kern="0" dirty="0">
                <a:solidFill>
                  <a:srgbClr val="000000"/>
                </a:solidFill>
                <a:latin typeface="+mj-lt"/>
              </a:rPr>
              <a:t>Granite</a:t>
            </a:r>
            <a:br>
              <a:rPr lang="en-US" sz="2400" kern="0" dirty="0">
                <a:solidFill>
                  <a:srgbClr val="000000"/>
                </a:solidFill>
                <a:latin typeface="+mj-lt"/>
              </a:rPr>
            </a:br>
            <a:r>
              <a:rPr lang="en-US" sz="2400" kern="0" dirty="0">
                <a:solidFill>
                  <a:srgbClr val="000000"/>
                </a:solidFill>
                <a:latin typeface="+mj-lt"/>
              </a:rPr>
              <a:t>Decoder only transformers</a:t>
            </a:r>
          </a:p>
          <a:p>
            <a:pPr marL="342900" indent="-342900" defTabSz="2438430">
              <a:spcBef>
                <a:spcPts val="1333"/>
              </a:spcBef>
              <a:buFont typeface="Arial" panose="020B0604020202020204" pitchFamily="34" charset="0"/>
              <a:buChar char="•"/>
              <a:defRPr/>
            </a:pPr>
            <a:r>
              <a:rPr lang="en-US" sz="2400" kern="0" dirty="0">
                <a:solidFill>
                  <a:srgbClr val="000000"/>
                </a:solidFill>
                <a:latin typeface="+mj-lt"/>
              </a:rPr>
              <a:t>Slate</a:t>
            </a:r>
            <a:br>
              <a:rPr lang="en-US" sz="2400" kern="0" dirty="0">
                <a:solidFill>
                  <a:srgbClr val="000000"/>
                </a:solidFill>
                <a:latin typeface="+mj-lt"/>
              </a:rPr>
            </a:br>
            <a:r>
              <a:rPr lang="en-US" sz="2400" kern="0" dirty="0">
                <a:solidFill>
                  <a:srgbClr val="000000"/>
                </a:solidFill>
                <a:latin typeface="+mj-lt"/>
              </a:rPr>
              <a:t>Encoder only transformers</a:t>
            </a:r>
          </a:p>
          <a:p>
            <a:pPr marL="342900" indent="-342900" defTabSz="2438430">
              <a:spcBef>
                <a:spcPts val="1333"/>
              </a:spcBef>
              <a:buFont typeface="Arial" panose="020B0604020202020204" pitchFamily="34" charset="0"/>
              <a:buChar char="•"/>
              <a:defRPr/>
            </a:pPr>
            <a:r>
              <a:rPr lang="en-US" sz="2400" kern="0" dirty="0">
                <a:solidFill>
                  <a:srgbClr val="000000"/>
                </a:solidFill>
                <a:latin typeface="+mj-lt"/>
              </a:rPr>
              <a:t>Sandstone</a:t>
            </a:r>
            <a:br>
              <a:rPr lang="en-US" sz="2400" kern="0" dirty="0">
                <a:solidFill>
                  <a:srgbClr val="000000"/>
                </a:solidFill>
                <a:latin typeface="+mj-lt"/>
              </a:rPr>
            </a:br>
            <a:r>
              <a:rPr lang="en-US" sz="2400" kern="0" dirty="0">
                <a:solidFill>
                  <a:srgbClr val="000000"/>
                </a:solidFill>
                <a:latin typeface="+mj-lt"/>
              </a:rPr>
              <a:t>Encoder-decoder transformers</a:t>
            </a:r>
          </a:p>
        </p:txBody>
      </p:sp>
      <p:sp>
        <p:nvSpPr>
          <p:cNvPr id="14" name="Text Placeholder 7">
            <a:extLst>
              <a:ext uri="{FF2B5EF4-FFF2-40B4-BE49-F238E27FC236}">
                <a16:creationId xmlns:a16="http://schemas.microsoft.com/office/drawing/2014/main" id="{ADFCD428-85CB-46D7-B3D6-9BBE963121D4}"/>
              </a:ext>
            </a:extLst>
          </p:cNvPr>
          <p:cNvSpPr txBox="1"/>
          <p:nvPr/>
        </p:nvSpPr>
        <p:spPr>
          <a:xfrm>
            <a:off x="12824707" y="7972739"/>
            <a:ext cx="3515224" cy="2921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2438430" fontAlgn="base">
              <a:spcBef>
                <a:spcPts val="1600"/>
              </a:spcBef>
              <a:spcAft>
                <a:spcPct val="0"/>
              </a:spcAft>
              <a:defRPr/>
            </a:pPr>
            <a:r>
              <a:rPr lang="en-US" sz="2400" b="1" dirty="0">
                <a:solidFill>
                  <a:srgbClr val="000000"/>
                </a:solidFill>
                <a:latin typeface="+mj-lt"/>
              </a:rPr>
              <a:t>Efficient Domain and Task Specialization </a:t>
            </a:r>
          </a:p>
          <a:p>
            <a:pPr defTabSz="2438430" fontAlgn="base">
              <a:spcBef>
                <a:spcPts val="1600"/>
              </a:spcBef>
              <a:spcAft>
                <a:spcPct val="0"/>
              </a:spcAft>
              <a:defRPr/>
            </a:pPr>
            <a:r>
              <a:rPr lang="en-US" sz="2400" dirty="0">
                <a:solidFill>
                  <a:srgbClr val="000000"/>
                </a:solidFill>
                <a:latin typeface="+mj-lt"/>
              </a:rPr>
              <a:t>Models Coming Soon:</a:t>
            </a:r>
          </a:p>
          <a:p>
            <a:pPr marL="342900" indent="-342900" defTabSz="2437972">
              <a:spcBef>
                <a:spcPts val="1333"/>
              </a:spcBef>
              <a:buFont typeface="Arial" panose="020B0604020202020204" pitchFamily="34" charset="0"/>
              <a:buChar char="•"/>
              <a:defRPr/>
            </a:pPr>
            <a:r>
              <a:rPr lang="en-US" sz="2400" dirty="0">
                <a:solidFill>
                  <a:srgbClr val="000000"/>
                </a:solidFill>
                <a:latin typeface="IBM Plex Sans Light" panose="020B0403050203000203" pitchFamily="34" charset="0"/>
                <a:ea typeface="+mn-lt"/>
                <a:cs typeface="+mn-lt"/>
              </a:rPr>
              <a:t>Finance</a:t>
            </a:r>
          </a:p>
          <a:p>
            <a:pPr marL="342900" indent="-342900" defTabSz="2437972">
              <a:spcBef>
                <a:spcPts val="1333"/>
              </a:spcBef>
              <a:buFont typeface="Arial" panose="020B0604020202020204" pitchFamily="34" charset="0"/>
              <a:buChar char="•"/>
              <a:defRPr/>
            </a:pPr>
            <a:r>
              <a:rPr lang="en-US" sz="2400" dirty="0">
                <a:solidFill>
                  <a:srgbClr val="000000"/>
                </a:solidFill>
                <a:latin typeface="IBM Plex Sans Light" panose="020B0403050203000203" pitchFamily="34" charset="0"/>
                <a:ea typeface="+mn-lt"/>
                <a:cs typeface="+mn-lt"/>
              </a:rPr>
              <a:t>Cybersecurity</a:t>
            </a:r>
          </a:p>
          <a:p>
            <a:pPr marL="342900" indent="-342900" defTabSz="2437972">
              <a:spcBef>
                <a:spcPts val="1333"/>
              </a:spcBef>
              <a:buFont typeface="Arial" panose="020B0604020202020204" pitchFamily="34" charset="0"/>
              <a:buChar char="•"/>
              <a:defRPr/>
            </a:pPr>
            <a:r>
              <a:rPr lang="en-US" sz="2400" dirty="0">
                <a:solidFill>
                  <a:srgbClr val="000000"/>
                </a:solidFill>
                <a:latin typeface="IBM Plex Sans Light" panose="020B0403050203000203" pitchFamily="34" charset="0"/>
                <a:ea typeface="+mn-lt"/>
                <a:cs typeface="+mn-lt"/>
              </a:rPr>
              <a:t>Legal, etc.</a:t>
            </a:r>
            <a:endParaRPr lang="en-US" sz="2400" dirty="0">
              <a:solidFill>
                <a:srgbClr val="000000"/>
              </a:solidFill>
              <a:latin typeface="+mj-lt"/>
            </a:endParaRPr>
          </a:p>
        </p:txBody>
      </p:sp>
      <p:sp>
        <p:nvSpPr>
          <p:cNvPr id="15" name="Rectangle 14">
            <a:extLst>
              <a:ext uri="{FF2B5EF4-FFF2-40B4-BE49-F238E27FC236}">
                <a16:creationId xmlns:a16="http://schemas.microsoft.com/office/drawing/2014/main" id="{B79092AB-1F64-C22D-FA29-96B4614D5DC3}"/>
              </a:ext>
            </a:extLst>
          </p:cNvPr>
          <p:cNvSpPr/>
          <p:nvPr/>
        </p:nvSpPr>
        <p:spPr bwMode="auto">
          <a:xfrm>
            <a:off x="-43153" y="3960767"/>
            <a:ext cx="3867557" cy="928021"/>
          </a:xfrm>
          <a:prstGeom prst="rect">
            <a:avLst/>
          </a:prstGeom>
          <a:ln w="12700">
            <a:miter lim="400000"/>
          </a:ln>
        </p:spPr>
        <p:txBody>
          <a:bodyPr wrap="square" lIns="0" tIns="0" rIns="0" bIns="0" rtlCol="0">
            <a:noAutofit/>
          </a:bodyPr>
          <a:lstStyle/>
          <a:p>
            <a:pPr algn="ctr" defTabSz="2438430">
              <a:spcBef>
                <a:spcPts val="2901"/>
              </a:spcBef>
              <a:buSzPct val="100000"/>
            </a:pPr>
            <a:r>
              <a:rPr lang="en-US" sz="3200" kern="0" dirty="0">
                <a:latin typeface="+mj-lt"/>
                <a:ea typeface="+mj-ea"/>
                <a:cs typeface="+mj-cs"/>
              </a:rPr>
              <a:t>IBM models</a:t>
            </a:r>
          </a:p>
        </p:txBody>
      </p:sp>
      <p:pic>
        <p:nvPicPr>
          <p:cNvPr id="16" name="Graphic 15">
            <a:extLst>
              <a:ext uri="{FF2B5EF4-FFF2-40B4-BE49-F238E27FC236}">
                <a16:creationId xmlns:a16="http://schemas.microsoft.com/office/drawing/2014/main" id="{0DCA8159-528F-530C-0C41-66D1CCAE894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680413" y="6465010"/>
            <a:ext cx="1150045" cy="1150045"/>
          </a:xfrm>
          <a:prstGeom prst="rect">
            <a:avLst/>
          </a:prstGeom>
        </p:spPr>
      </p:pic>
      <p:pic>
        <p:nvPicPr>
          <p:cNvPr id="17" name="Graphic 16">
            <a:extLst>
              <a:ext uri="{FF2B5EF4-FFF2-40B4-BE49-F238E27FC236}">
                <a16:creationId xmlns:a16="http://schemas.microsoft.com/office/drawing/2014/main" id="{4F81684F-AA14-A72A-C18C-79F59A45B6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782541" y="6465010"/>
            <a:ext cx="1150045" cy="1150045"/>
          </a:xfrm>
          <a:prstGeom prst="rect">
            <a:avLst/>
          </a:prstGeom>
        </p:spPr>
      </p:pic>
      <p:sp>
        <p:nvSpPr>
          <p:cNvPr id="18" name="Rectangle 17">
            <a:extLst>
              <a:ext uri="{FF2B5EF4-FFF2-40B4-BE49-F238E27FC236}">
                <a16:creationId xmlns:a16="http://schemas.microsoft.com/office/drawing/2014/main" id="{C0998CC2-33CC-2023-5835-729E3E249B81}"/>
              </a:ext>
            </a:extLst>
          </p:cNvPr>
          <p:cNvSpPr/>
          <p:nvPr/>
        </p:nvSpPr>
        <p:spPr bwMode="auto">
          <a:xfrm>
            <a:off x="18212477" y="3960767"/>
            <a:ext cx="3867557" cy="928021"/>
          </a:xfrm>
          <a:prstGeom prst="rect">
            <a:avLst/>
          </a:prstGeom>
          <a:ln w="12700">
            <a:miter lim="400000"/>
          </a:ln>
        </p:spPr>
        <p:txBody>
          <a:bodyPr wrap="square" lIns="0" tIns="0" rIns="0" bIns="0" rtlCol="0">
            <a:noAutofit/>
          </a:bodyPr>
          <a:lstStyle/>
          <a:p>
            <a:pPr defTabSz="2438430">
              <a:spcBef>
                <a:spcPts val="2901"/>
              </a:spcBef>
              <a:buSzPct val="100000"/>
            </a:pPr>
            <a:r>
              <a:rPr lang="en-US" sz="3200" kern="0" dirty="0">
                <a:latin typeface="+mj-lt"/>
                <a:ea typeface="+mj-ea"/>
                <a:cs typeface="+mj-cs"/>
              </a:rPr>
              <a:t>Opensource models</a:t>
            </a:r>
          </a:p>
          <a:p>
            <a:pPr defTabSz="2438430" fontAlgn="base">
              <a:spcAft>
                <a:spcPct val="0"/>
              </a:spcAft>
              <a:defRPr/>
            </a:pPr>
            <a:endParaRPr lang="en-US" sz="2400" dirty="0">
              <a:solidFill>
                <a:srgbClr val="000000"/>
              </a:solidFill>
            </a:endParaRPr>
          </a:p>
          <a:p>
            <a:pPr defTabSz="2438430" fontAlgn="base">
              <a:spcAft>
                <a:spcPct val="0"/>
              </a:spcAft>
              <a:defRPr/>
            </a:pPr>
            <a:r>
              <a:rPr lang="en-US" sz="2400" dirty="0">
                <a:solidFill>
                  <a:srgbClr val="000000"/>
                </a:solidFill>
              </a:rPr>
              <a:t>Experiment with open source models</a:t>
            </a:r>
          </a:p>
          <a:p>
            <a:pPr defTabSz="2438430" fontAlgn="base">
              <a:spcAft>
                <a:spcPct val="0"/>
              </a:spcAft>
              <a:defRPr/>
            </a:pPr>
            <a:endParaRPr lang="en-US" sz="2400" dirty="0">
              <a:solidFill>
                <a:srgbClr val="000000"/>
              </a:solidFill>
            </a:endParaRPr>
          </a:p>
          <a:p>
            <a:pPr defTabSz="2438430" fontAlgn="base">
              <a:spcAft>
                <a:spcPct val="0"/>
              </a:spcAft>
              <a:defRPr/>
            </a:pPr>
            <a:r>
              <a:rPr lang="en-US" sz="2400" dirty="0">
                <a:solidFill>
                  <a:srgbClr val="000000"/>
                </a:solidFill>
              </a:rPr>
              <a:t>IBM and Hugging Face </a:t>
            </a:r>
            <a:br>
              <a:rPr lang="en-US" sz="2400" dirty="0">
                <a:solidFill>
                  <a:srgbClr val="000000"/>
                </a:solidFill>
              </a:rPr>
            </a:br>
            <a:r>
              <a:rPr lang="en-US" sz="2400" dirty="0">
                <a:solidFill>
                  <a:srgbClr val="000000"/>
                </a:solidFill>
              </a:rPr>
              <a:t>partnership demonstrates </a:t>
            </a:r>
            <a:br>
              <a:rPr lang="en-US" sz="2400" dirty="0">
                <a:solidFill>
                  <a:srgbClr val="000000"/>
                </a:solidFill>
              </a:rPr>
            </a:br>
            <a:r>
              <a:rPr lang="en-US" sz="2400" dirty="0">
                <a:solidFill>
                  <a:srgbClr val="000000"/>
                </a:solidFill>
              </a:rPr>
              <a:t>our shared </a:t>
            </a:r>
            <a:r>
              <a:rPr lang="en-US" sz="2400" i="1" dirty="0">
                <a:solidFill>
                  <a:srgbClr val="000000"/>
                </a:solidFill>
              </a:rPr>
              <a:t>commitment to delivering to clients an open ecosystem approach </a:t>
            </a:r>
            <a:r>
              <a:rPr lang="en-US" sz="2400" dirty="0">
                <a:solidFill>
                  <a:srgbClr val="000000"/>
                </a:solidFill>
              </a:rPr>
              <a:t>that allows them to define the best models for their business needs.</a:t>
            </a:r>
          </a:p>
          <a:p>
            <a:pPr defTabSz="2438430">
              <a:spcBef>
                <a:spcPts val="2901"/>
              </a:spcBef>
              <a:buSzPct val="100000"/>
            </a:pPr>
            <a:endParaRPr lang="en-US" sz="3200" kern="0" dirty="0">
              <a:latin typeface="+mj-lt"/>
              <a:ea typeface="+mj-ea"/>
              <a:cs typeface="+mj-cs"/>
            </a:endParaRPr>
          </a:p>
        </p:txBody>
      </p:sp>
      <p:pic>
        <p:nvPicPr>
          <p:cNvPr id="20" name="Picture 2" descr="Hugging Face · GitHub">
            <a:extLst>
              <a:ext uri="{FF2B5EF4-FFF2-40B4-BE49-F238E27FC236}">
                <a16:creationId xmlns:a16="http://schemas.microsoft.com/office/drawing/2014/main" id="{710F9354-B9CB-892A-C9C3-9C9F6167F1D7}"/>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2334973" y="5344133"/>
            <a:ext cx="979440" cy="97944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E89C1382-EF1B-6A24-FDB0-D52FC27772E0}"/>
              </a:ext>
            </a:extLst>
          </p:cNvPr>
          <p:cNvCxnSpPr>
            <a:cxnSpLocks/>
          </p:cNvCxnSpPr>
          <p:nvPr/>
        </p:nvCxnSpPr>
        <p:spPr bwMode="auto">
          <a:xfrm>
            <a:off x="17593248" y="4000523"/>
            <a:ext cx="0" cy="833194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ED60874-BDB2-0A7B-C6E5-9B9845F59B5E}"/>
              </a:ext>
            </a:extLst>
          </p:cNvPr>
          <p:cNvCxnSpPr>
            <a:cxnSpLocks/>
          </p:cNvCxnSpPr>
          <p:nvPr/>
        </p:nvCxnSpPr>
        <p:spPr bwMode="auto">
          <a:xfrm>
            <a:off x="18157780" y="9231120"/>
            <a:ext cx="587235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4AD67FA-B01D-3BA3-32CB-C95A9E2142B2}"/>
              </a:ext>
            </a:extLst>
          </p:cNvPr>
          <p:cNvSpPr txBox="1"/>
          <p:nvPr/>
        </p:nvSpPr>
        <p:spPr>
          <a:xfrm>
            <a:off x="18212477" y="9638888"/>
            <a:ext cx="5101936" cy="90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30">
              <a:buSzPct val="100000"/>
            </a:pPr>
            <a:r>
              <a:rPr lang="en-US" sz="3200" kern="0" dirty="0">
                <a:latin typeface="+mj-lt"/>
                <a:ea typeface="+mj-ea"/>
                <a:cs typeface="+mj-cs"/>
                <a:sym typeface="IBM Plex Sans Light"/>
              </a:rPr>
              <a:t>Bring-your-own-model</a:t>
            </a:r>
          </a:p>
          <a:p>
            <a:pPr defTabSz="2438430">
              <a:buSzPct val="100000"/>
            </a:pPr>
            <a:endParaRPr lang="en-US" sz="2400" kern="0" dirty="0">
              <a:latin typeface="+mj-lt"/>
              <a:ea typeface="+mj-ea"/>
              <a:cs typeface="+mj-cs"/>
              <a:sym typeface="IBM Plex Sans Light"/>
            </a:endParaRPr>
          </a:p>
          <a:p>
            <a:pPr defTabSz="2438430">
              <a:buSzPct val="100000"/>
            </a:pPr>
            <a:r>
              <a:rPr lang="en-US" sz="2400" kern="0" dirty="0">
                <a:latin typeface="+mj-lt"/>
                <a:ea typeface="+mj-ea"/>
                <a:cs typeface="+mj-cs"/>
                <a:sym typeface="IBM Plex Sans Light"/>
              </a:rPr>
              <a:t>Optional add-on for more flexibility</a:t>
            </a:r>
          </a:p>
          <a:p>
            <a:pPr defTabSz="2438430">
              <a:buSzPct val="100000"/>
            </a:pPr>
            <a:r>
              <a:rPr lang="en-US" sz="2400" dirty="0">
                <a:solidFill>
                  <a:srgbClr val="000000"/>
                </a:solidFill>
                <a:latin typeface="+mj-lt"/>
              </a:rPr>
              <a:t>Partner with IBM Research to </a:t>
            </a:r>
            <a:br>
              <a:rPr lang="en-US" sz="2400" dirty="0">
                <a:solidFill>
                  <a:srgbClr val="000000"/>
                </a:solidFill>
                <a:latin typeface="+mj-lt"/>
              </a:rPr>
            </a:br>
            <a:r>
              <a:rPr lang="en-US" sz="2400" dirty="0">
                <a:solidFill>
                  <a:srgbClr val="000000"/>
                </a:solidFill>
                <a:latin typeface="+mj-lt"/>
              </a:rPr>
              <a:t>pre-train your own foundation models.</a:t>
            </a:r>
          </a:p>
          <a:p>
            <a:pPr defTabSz="2438430">
              <a:buSzPct val="100000"/>
            </a:pPr>
            <a:endParaRPr lang="en-US" sz="2400" kern="0" dirty="0">
              <a:latin typeface="+mj-lt"/>
              <a:ea typeface="+mj-ea"/>
              <a:cs typeface="+mj-cs"/>
              <a:sym typeface="IBM Plex Sans Light"/>
            </a:endParaRPr>
          </a:p>
          <a:p>
            <a:pPr defTabSz="2438430">
              <a:buSzPct val="100000"/>
            </a:pPr>
            <a:endParaRPr lang="en-US" sz="3200" kern="0" dirty="0">
              <a:latin typeface="+mj-lt"/>
              <a:ea typeface="+mj-ea"/>
              <a:cs typeface="+mj-cs"/>
              <a:sym typeface="IBM Plex Sans Light"/>
            </a:endParaRPr>
          </a:p>
        </p:txBody>
      </p:sp>
      <p:sp>
        <p:nvSpPr>
          <p:cNvPr id="27" name="Text Placeholder 6">
            <a:extLst>
              <a:ext uri="{FF2B5EF4-FFF2-40B4-BE49-F238E27FC236}">
                <a16:creationId xmlns:a16="http://schemas.microsoft.com/office/drawing/2014/main" id="{44B69106-A23B-DB8A-0281-8EEE63A0A472}"/>
              </a:ext>
            </a:extLst>
          </p:cNvPr>
          <p:cNvSpPr txBox="1">
            <a:spLocks/>
          </p:cNvSpPr>
          <p:nvPr/>
        </p:nvSpPr>
        <p:spPr>
          <a:xfrm>
            <a:off x="576075" y="1778591"/>
            <a:ext cx="11617512" cy="1052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r>
              <a:rPr lang="en-US" sz="4400" dirty="0">
                <a:latin typeface="+mn-lt"/>
                <a:ea typeface="+mn-ea"/>
                <a:cs typeface="+mn-cs"/>
              </a:rPr>
              <a:t>Model variety to cover enterprise use cases and compliance requirements</a:t>
            </a:r>
            <a:endParaRPr lang="en-US" sz="4400" kern="0" dirty="0">
              <a:solidFill>
                <a:schemeClr val="tx1"/>
              </a:solidFill>
              <a:latin typeface="+mn-lt"/>
            </a:endParaRPr>
          </a:p>
        </p:txBody>
      </p:sp>
    </p:spTree>
    <p:extLst>
      <p:ext uri="{BB962C8B-B14F-4D97-AF65-F5344CB8AC3E}">
        <p14:creationId xmlns:p14="http://schemas.microsoft.com/office/powerpoint/2010/main" val="15488524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C29A-05DB-5456-B0E8-D08451F1A27D}"/>
              </a:ext>
            </a:extLst>
          </p:cNvPr>
          <p:cNvSpPr>
            <a:spLocks noGrp="1"/>
          </p:cNvSpPr>
          <p:nvPr>
            <p:ph type="title"/>
          </p:nvPr>
        </p:nvSpPr>
        <p:spPr>
          <a:xfrm>
            <a:off x="576072" y="577850"/>
            <a:ext cx="5215128" cy="1860550"/>
          </a:xfrm>
        </p:spPr>
        <p:txBody>
          <a:bodyPr/>
          <a:lstStyle/>
          <a:p>
            <a:r>
              <a:rPr lang="en-US" dirty="0"/>
              <a:t>Foundation model libraries</a:t>
            </a:r>
          </a:p>
        </p:txBody>
      </p:sp>
      <p:sp>
        <p:nvSpPr>
          <p:cNvPr id="3" name="Text Placeholder 2">
            <a:extLst>
              <a:ext uri="{FF2B5EF4-FFF2-40B4-BE49-F238E27FC236}">
                <a16:creationId xmlns:a16="http://schemas.microsoft.com/office/drawing/2014/main" id="{B621E97C-37D8-A6B5-E6EC-3D1374038A94}"/>
              </a:ext>
            </a:extLst>
          </p:cNvPr>
          <p:cNvSpPr>
            <a:spLocks noGrp="1"/>
          </p:cNvSpPr>
          <p:nvPr>
            <p:ph type="body" sz="quarter" idx="15"/>
          </p:nvPr>
        </p:nvSpPr>
        <p:spPr/>
        <p:txBody>
          <a:bodyPr/>
          <a:lstStyle/>
          <a:p>
            <a:r>
              <a:rPr lang="en-US" b="1" dirty="0"/>
              <a:t>Encoder	</a:t>
            </a:r>
          </a:p>
        </p:txBody>
      </p:sp>
      <p:sp>
        <p:nvSpPr>
          <p:cNvPr id="4" name="Text Placeholder 3">
            <a:extLst>
              <a:ext uri="{FF2B5EF4-FFF2-40B4-BE49-F238E27FC236}">
                <a16:creationId xmlns:a16="http://schemas.microsoft.com/office/drawing/2014/main" id="{BE4CECE3-B2DA-74B2-8EF1-9E5A412DDD28}"/>
              </a:ext>
            </a:extLst>
          </p:cNvPr>
          <p:cNvSpPr>
            <a:spLocks noGrp="1"/>
          </p:cNvSpPr>
          <p:nvPr>
            <p:ph type="body" sz="quarter" idx="16"/>
          </p:nvPr>
        </p:nvSpPr>
        <p:spPr/>
        <p:txBody>
          <a:bodyPr/>
          <a:lstStyle/>
          <a:p>
            <a:r>
              <a:rPr lang="en-US" b="1" dirty="0"/>
              <a:t>Decoder</a:t>
            </a:r>
          </a:p>
        </p:txBody>
      </p:sp>
      <p:sp>
        <p:nvSpPr>
          <p:cNvPr id="5" name="Text Placeholder 4">
            <a:extLst>
              <a:ext uri="{FF2B5EF4-FFF2-40B4-BE49-F238E27FC236}">
                <a16:creationId xmlns:a16="http://schemas.microsoft.com/office/drawing/2014/main" id="{6EF2B01F-D853-3B4F-DEFA-951684B145EB}"/>
              </a:ext>
            </a:extLst>
          </p:cNvPr>
          <p:cNvSpPr>
            <a:spLocks noGrp="1"/>
          </p:cNvSpPr>
          <p:nvPr>
            <p:ph type="body" sz="quarter" idx="17"/>
          </p:nvPr>
        </p:nvSpPr>
        <p:spPr/>
        <p:txBody>
          <a:bodyPr/>
          <a:lstStyle/>
          <a:p>
            <a:r>
              <a:rPr lang="en-US" b="1" dirty="0"/>
              <a:t>Encoder-decoder</a:t>
            </a:r>
          </a:p>
        </p:txBody>
      </p:sp>
      <p:sp>
        <p:nvSpPr>
          <p:cNvPr id="6" name="Text Placeholder 5">
            <a:extLst>
              <a:ext uri="{FF2B5EF4-FFF2-40B4-BE49-F238E27FC236}">
                <a16:creationId xmlns:a16="http://schemas.microsoft.com/office/drawing/2014/main" id="{312CB04C-1296-5A00-33FC-272DDA034FE2}"/>
              </a:ext>
            </a:extLst>
          </p:cNvPr>
          <p:cNvSpPr>
            <a:spLocks noGrp="1"/>
          </p:cNvSpPr>
          <p:nvPr>
            <p:ph type="body" sz="quarter" idx="10"/>
          </p:nvPr>
        </p:nvSpPr>
        <p:spPr>
          <a:xfrm>
            <a:off x="6667500" y="3429000"/>
            <a:ext cx="4980455" cy="8572500"/>
          </a:xfrm>
        </p:spPr>
        <p:txBody>
          <a:bodyPr/>
          <a:lstStyle/>
          <a:p>
            <a:pPr algn="l" fontAlgn="auto"/>
            <a:r>
              <a:rPr lang="en-CA" sz="2800" dirty="0">
                <a:solidFill>
                  <a:srgbClr val="121619"/>
                </a:solidFill>
                <a:latin typeface="+mn-lt"/>
              </a:rPr>
              <a:t>P</a:t>
            </a:r>
            <a:r>
              <a:rPr lang="en-CA" sz="2800" b="0" i="0" dirty="0">
                <a:solidFill>
                  <a:srgbClr val="121619"/>
                </a:solidFill>
                <a:effectLst/>
                <a:latin typeface="+mn-lt"/>
              </a:rPr>
              <a:t>owers search engines </a:t>
            </a:r>
            <a:br>
              <a:rPr lang="en-CA" sz="2800" b="0" i="0" dirty="0">
                <a:solidFill>
                  <a:srgbClr val="121619"/>
                </a:solidFill>
                <a:effectLst/>
                <a:latin typeface="+mn-lt"/>
              </a:rPr>
            </a:br>
            <a:r>
              <a:rPr lang="en-CA" sz="2800" b="0" i="0" dirty="0">
                <a:solidFill>
                  <a:srgbClr val="121619"/>
                </a:solidFill>
                <a:effectLst/>
                <a:latin typeface="+mn-lt"/>
              </a:rPr>
              <a:t>and customer-service chatbots, including </a:t>
            </a:r>
            <a:br>
              <a:rPr lang="en-CA" sz="2800" dirty="0">
                <a:solidFill>
                  <a:srgbClr val="121619"/>
                </a:solidFill>
                <a:latin typeface="+mn-lt"/>
              </a:rPr>
            </a:br>
            <a:r>
              <a:rPr lang="en-CA" sz="2800" b="0" i="0" u="none" strike="noStrike" dirty="0">
                <a:solidFill>
                  <a:srgbClr val="121619"/>
                </a:solidFill>
                <a:effectLst/>
                <a:latin typeface="+mn-lt"/>
                <a:hlinkClick r:id="rId3"/>
              </a:rPr>
              <a:t>IBM Watson Assistant</a:t>
            </a:r>
            <a:r>
              <a:rPr lang="en-CA" sz="2800" b="0" i="0" dirty="0">
                <a:solidFill>
                  <a:srgbClr val="121619"/>
                </a:solidFill>
                <a:effectLst/>
                <a:latin typeface="+mn-lt"/>
              </a:rPr>
              <a:t>. </a:t>
            </a:r>
          </a:p>
          <a:p>
            <a:pPr algn="l" fontAlgn="auto"/>
            <a:endParaRPr lang="en-CA" sz="2800" dirty="0">
              <a:solidFill>
                <a:srgbClr val="121619"/>
              </a:solidFill>
              <a:latin typeface="+mn-lt"/>
            </a:endParaRPr>
          </a:p>
          <a:p>
            <a:pPr algn="l" fontAlgn="auto"/>
            <a:r>
              <a:rPr lang="en-CA" sz="2800" b="0" i="0" dirty="0">
                <a:solidFill>
                  <a:srgbClr val="121619"/>
                </a:solidFill>
                <a:effectLst/>
                <a:latin typeface="+mn-lt"/>
              </a:rPr>
              <a:t>Encoder-only models are widely used for non-generative tasks like classifying </a:t>
            </a:r>
            <a:br>
              <a:rPr lang="en-CA" sz="2800" b="0" i="0" dirty="0">
                <a:solidFill>
                  <a:srgbClr val="121619"/>
                </a:solidFill>
                <a:effectLst/>
                <a:latin typeface="+mn-lt"/>
              </a:rPr>
            </a:br>
            <a:r>
              <a:rPr lang="en-CA" sz="2800" b="0" i="0" dirty="0">
                <a:solidFill>
                  <a:srgbClr val="121619"/>
                </a:solidFill>
                <a:effectLst/>
                <a:latin typeface="+mn-lt"/>
              </a:rPr>
              <a:t>customer feedback and extracting information </a:t>
            </a:r>
            <a:br>
              <a:rPr lang="en-CA" sz="2800" b="0" i="0" dirty="0">
                <a:solidFill>
                  <a:srgbClr val="121619"/>
                </a:solidFill>
                <a:effectLst/>
                <a:latin typeface="+mn-lt"/>
              </a:rPr>
            </a:br>
            <a:r>
              <a:rPr lang="en-CA" sz="2800" b="0" i="0" dirty="0">
                <a:solidFill>
                  <a:srgbClr val="121619"/>
                </a:solidFill>
                <a:effectLst/>
                <a:latin typeface="+mn-lt"/>
              </a:rPr>
              <a:t>from long documents. </a:t>
            </a:r>
          </a:p>
          <a:p>
            <a:pPr algn="l" fontAlgn="auto"/>
            <a:endParaRPr lang="en-CA" sz="2800" dirty="0">
              <a:solidFill>
                <a:srgbClr val="121619"/>
              </a:solidFill>
              <a:latin typeface="+mn-lt"/>
            </a:endParaRPr>
          </a:p>
          <a:p>
            <a:pPr algn="l" fontAlgn="auto"/>
            <a:r>
              <a:rPr lang="en-CA" sz="2800" dirty="0">
                <a:solidFill>
                  <a:srgbClr val="121619"/>
                </a:solidFill>
                <a:latin typeface="+mn-lt"/>
              </a:rPr>
              <a:t>Encoders are not trained to predict, but rather to find &amp; extract useful information </a:t>
            </a:r>
            <a:br>
              <a:rPr lang="en-CA" sz="2800" dirty="0">
                <a:solidFill>
                  <a:srgbClr val="121619"/>
                </a:solidFill>
                <a:latin typeface="+mn-lt"/>
              </a:rPr>
            </a:br>
            <a:r>
              <a:rPr lang="en-CA" sz="2800" dirty="0">
                <a:solidFill>
                  <a:srgbClr val="121619"/>
                </a:solidFill>
                <a:latin typeface="+mn-lt"/>
              </a:rPr>
              <a:t>from models trained with relatively smaller sets of data.</a:t>
            </a:r>
            <a:endParaRPr lang="en-CA" sz="2800" b="0" i="0" dirty="0">
              <a:solidFill>
                <a:srgbClr val="121619"/>
              </a:solidFill>
              <a:effectLst/>
              <a:latin typeface="+mn-lt"/>
            </a:endParaRPr>
          </a:p>
          <a:p>
            <a:pPr algn="l" fontAlgn="auto"/>
            <a:endParaRPr lang="en-CA" sz="2800" dirty="0">
              <a:solidFill>
                <a:srgbClr val="121619"/>
              </a:solidFill>
              <a:latin typeface="+mn-lt"/>
            </a:endParaRPr>
          </a:p>
          <a:p>
            <a:pPr algn="l" fontAlgn="auto"/>
            <a:r>
              <a:rPr lang="en-CA" sz="2800" b="0" i="0" dirty="0">
                <a:solidFill>
                  <a:srgbClr val="121619"/>
                </a:solidFill>
                <a:effectLst/>
                <a:latin typeface="+mn-lt"/>
              </a:rPr>
              <a:t>Google’s Bidirectional Encoder Representation from Transformer (BERT) is              an example</a:t>
            </a:r>
            <a:br>
              <a:rPr lang="en-CA" sz="3200" b="0" i="0" dirty="0">
                <a:solidFill>
                  <a:srgbClr val="121619"/>
                </a:solidFill>
                <a:effectLst/>
                <a:latin typeface="+mn-lt"/>
              </a:rPr>
            </a:br>
            <a:endParaRPr lang="en-CA" sz="3200" b="0" i="0" dirty="0">
              <a:solidFill>
                <a:srgbClr val="121619"/>
              </a:solidFill>
              <a:effectLst/>
              <a:latin typeface="+mn-lt"/>
            </a:endParaRPr>
          </a:p>
          <a:p>
            <a:endParaRPr lang="en-US" sz="3200" dirty="0">
              <a:latin typeface="+mn-lt"/>
            </a:endParaRPr>
          </a:p>
        </p:txBody>
      </p:sp>
      <p:sp>
        <p:nvSpPr>
          <p:cNvPr id="7" name="Text Placeholder 6">
            <a:extLst>
              <a:ext uri="{FF2B5EF4-FFF2-40B4-BE49-F238E27FC236}">
                <a16:creationId xmlns:a16="http://schemas.microsoft.com/office/drawing/2014/main" id="{E3F6BC24-DB4A-ECA7-05BF-845DCD5BDF8B}"/>
              </a:ext>
            </a:extLst>
          </p:cNvPr>
          <p:cNvSpPr>
            <a:spLocks noGrp="1"/>
          </p:cNvSpPr>
          <p:nvPr>
            <p:ph type="body" sz="quarter" idx="20"/>
          </p:nvPr>
        </p:nvSpPr>
        <p:spPr>
          <a:xfrm>
            <a:off x="12739220" y="3429001"/>
            <a:ext cx="4963923" cy="8572500"/>
          </a:xfrm>
        </p:spPr>
        <p:txBody>
          <a:bodyPr/>
          <a:lstStyle/>
          <a:p>
            <a:r>
              <a:rPr lang="en-CA" sz="2800" b="0" i="0" dirty="0">
                <a:solidFill>
                  <a:srgbClr val="121619"/>
                </a:solidFill>
                <a:effectLst/>
                <a:latin typeface="+mn-lt"/>
              </a:rPr>
              <a:t>Trained to predict the </a:t>
            </a:r>
            <a:br>
              <a:rPr lang="en-CA" sz="2800" b="0" i="0" dirty="0">
                <a:solidFill>
                  <a:srgbClr val="121619"/>
                </a:solidFill>
                <a:effectLst/>
                <a:latin typeface="+mn-lt"/>
              </a:rPr>
            </a:br>
            <a:r>
              <a:rPr lang="en-CA" sz="2800" b="0" i="0" dirty="0">
                <a:solidFill>
                  <a:srgbClr val="121619"/>
                </a:solidFill>
                <a:effectLst/>
                <a:latin typeface="+mn-lt"/>
              </a:rPr>
              <a:t>next word without an </a:t>
            </a:r>
            <a:br>
              <a:rPr lang="en-CA" sz="2800" b="0" i="0" dirty="0">
                <a:solidFill>
                  <a:srgbClr val="121619"/>
                </a:solidFill>
                <a:effectLst/>
                <a:latin typeface="+mn-lt"/>
              </a:rPr>
            </a:br>
            <a:r>
              <a:rPr lang="en-CA" sz="2800" b="0" i="0" dirty="0">
                <a:solidFill>
                  <a:srgbClr val="121619"/>
                </a:solidFill>
                <a:effectLst/>
                <a:latin typeface="+mn-lt"/>
              </a:rPr>
              <a:t>encoded representation. </a:t>
            </a:r>
          </a:p>
          <a:p>
            <a:endParaRPr lang="en-CA" sz="2800" dirty="0">
              <a:solidFill>
                <a:srgbClr val="121619"/>
              </a:solidFill>
              <a:latin typeface="+mn-lt"/>
            </a:endParaRPr>
          </a:p>
          <a:p>
            <a:r>
              <a:rPr lang="en-CA" sz="2800" b="0" i="0" dirty="0">
                <a:solidFill>
                  <a:srgbClr val="121619"/>
                </a:solidFill>
                <a:effectLst/>
                <a:latin typeface="+mn-lt"/>
              </a:rPr>
              <a:t>Decoder-only models are used with chat platforms like ChatGPT to generate new responses, answers, or text based on simple input from customers.</a:t>
            </a:r>
          </a:p>
          <a:p>
            <a:endParaRPr lang="en-CA" sz="2800" dirty="0">
              <a:solidFill>
                <a:srgbClr val="121619"/>
              </a:solidFill>
              <a:latin typeface="+mn-lt"/>
            </a:endParaRPr>
          </a:p>
          <a:p>
            <a:r>
              <a:rPr lang="en-CA" sz="2800" dirty="0">
                <a:solidFill>
                  <a:srgbClr val="121619"/>
                </a:solidFill>
                <a:latin typeface="+mn-lt"/>
              </a:rPr>
              <a:t>Decoders are trained for predictive, generative tasks based on their massive </a:t>
            </a:r>
            <a:br>
              <a:rPr lang="en-CA" sz="2800" dirty="0">
                <a:solidFill>
                  <a:srgbClr val="121619"/>
                </a:solidFill>
                <a:latin typeface="+mn-lt"/>
              </a:rPr>
            </a:br>
            <a:r>
              <a:rPr lang="en-CA" sz="2800" dirty="0">
                <a:solidFill>
                  <a:srgbClr val="121619"/>
                </a:solidFill>
                <a:latin typeface="+mn-lt"/>
              </a:rPr>
              <a:t>pre-trained data sets.</a:t>
            </a:r>
          </a:p>
          <a:p>
            <a:endParaRPr lang="en-CA" sz="2800" dirty="0">
              <a:solidFill>
                <a:srgbClr val="121619"/>
              </a:solidFill>
              <a:latin typeface="+mn-lt"/>
            </a:endParaRPr>
          </a:p>
          <a:p>
            <a:r>
              <a:rPr lang="en-CA" sz="2800" dirty="0">
                <a:solidFill>
                  <a:srgbClr val="121619"/>
                </a:solidFill>
                <a:latin typeface="+mn-lt"/>
              </a:rPr>
              <a:t>The Generative Pre-Trained Transformer (GPT) is                 an example</a:t>
            </a:r>
          </a:p>
        </p:txBody>
      </p:sp>
      <p:sp>
        <p:nvSpPr>
          <p:cNvPr id="8" name="Text Placeholder 7">
            <a:extLst>
              <a:ext uri="{FF2B5EF4-FFF2-40B4-BE49-F238E27FC236}">
                <a16:creationId xmlns:a16="http://schemas.microsoft.com/office/drawing/2014/main" id="{0127B591-C7DC-194C-BB06-502DEC7BD719}"/>
              </a:ext>
            </a:extLst>
          </p:cNvPr>
          <p:cNvSpPr>
            <a:spLocks noGrp="1"/>
          </p:cNvSpPr>
          <p:nvPr>
            <p:ph type="body" sz="quarter" idx="21"/>
          </p:nvPr>
        </p:nvSpPr>
        <p:spPr/>
        <p:txBody>
          <a:bodyPr/>
          <a:lstStyle/>
          <a:p>
            <a:pPr algn="l" fontAlgn="auto"/>
            <a:r>
              <a:rPr lang="en-CA" sz="2800" dirty="0">
                <a:solidFill>
                  <a:srgbClr val="121619"/>
                </a:solidFill>
                <a:latin typeface="+mn-lt"/>
              </a:rPr>
              <a:t>C</a:t>
            </a:r>
            <a:r>
              <a:rPr lang="en-CA" sz="2800" b="0" i="0" dirty="0">
                <a:solidFill>
                  <a:srgbClr val="121619"/>
                </a:solidFill>
                <a:effectLst/>
                <a:latin typeface="+mn-lt"/>
              </a:rPr>
              <a:t>ombines features of both encoder and decoder models. </a:t>
            </a:r>
          </a:p>
          <a:p>
            <a:pPr algn="l" fontAlgn="auto"/>
            <a:endParaRPr lang="en-CA" sz="2800" dirty="0">
              <a:solidFill>
                <a:srgbClr val="121619"/>
              </a:solidFill>
              <a:latin typeface="+mn-lt"/>
            </a:endParaRPr>
          </a:p>
          <a:p>
            <a:pPr algn="l" fontAlgn="auto"/>
            <a:r>
              <a:rPr lang="en-CA" sz="2800" b="0" i="0" dirty="0">
                <a:solidFill>
                  <a:srgbClr val="121619"/>
                </a:solidFill>
                <a:effectLst/>
                <a:latin typeface="+mn-lt"/>
              </a:rPr>
              <a:t>They can do many of the generative tasks that </a:t>
            </a:r>
            <a:br>
              <a:rPr lang="en-CA" sz="2800" b="0" i="0" dirty="0">
                <a:solidFill>
                  <a:srgbClr val="121619"/>
                </a:solidFill>
                <a:effectLst/>
                <a:latin typeface="+mn-lt"/>
              </a:rPr>
            </a:br>
            <a:r>
              <a:rPr lang="en-CA" sz="2800" b="0" i="0" dirty="0">
                <a:solidFill>
                  <a:srgbClr val="121619"/>
                </a:solidFill>
                <a:effectLst/>
                <a:latin typeface="+mn-lt"/>
              </a:rPr>
              <a:t>decoder-only models can, </a:t>
            </a:r>
            <a:br>
              <a:rPr lang="en-CA" sz="2800" b="0" i="0" dirty="0">
                <a:solidFill>
                  <a:srgbClr val="121619"/>
                </a:solidFill>
                <a:effectLst/>
                <a:latin typeface="+mn-lt"/>
              </a:rPr>
            </a:br>
            <a:r>
              <a:rPr lang="en-CA" sz="2800" b="0" i="0" dirty="0">
                <a:solidFill>
                  <a:srgbClr val="121619"/>
                </a:solidFill>
                <a:effectLst/>
                <a:latin typeface="+mn-lt"/>
              </a:rPr>
              <a:t>but their compact size </a:t>
            </a:r>
            <a:br>
              <a:rPr lang="en-CA" sz="2800" b="0" i="0" dirty="0">
                <a:solidFill>
                  <a:srgbClr val="121619"/>
                </a:solidFill>
                <a:effectLst/>
                <a:latin typeface="+mn-lt"/>
              </a:rPr>
            </a:br>
            <a:r>
              <a:rPr lang="en-CA" sz="2800" b="0" i="0" dirty="0">
                <a:solidFill>
                  <a:srgbClr val="121619"/>
                </a:solidFill>
                <a:effectLst/>
                <a:latin typeface="+mn-lt"/>
              </a:rPr>
              <a:t>makes them faster and cheaper to tune and serve.</a:t>
            </a:r>
          </a:p>
          <a:p>
            <a:pPr algn="l" fontAlgn="auto"/>
            <a:endParaRPr lang="en-CA" sz="2800" dirty="0">
              <a:solidFill>
                <a:srgbClr val="121619"/>
              </a:solidFill>
              <a:latin typeface="+mn-lt"/>
            </a:endParaRPr>
          </a:p>
          <a:p>
            <a:pPr algn="l" fontAlgn="auto"/>
            <a:r>
              <a:rPr lang="en-CA" sz="2800" b="0" i="0" dirty="0">
                <a:solidFill>
                  <a:srgbClr val="121619"/>
                </a:solidFill>
                <a:effectLst/>
                <a:latin typeface="+mn-lt"/>
              </a:rPr>
              <a:t>Google’s Text-to-Text </a:t>
            </a:r>
            <a:br>
              <a:rPr lang="en-CA" sz="2800" b="0" i="0" dirty="0">
                <a:solidFill>
                  <a:srgbClr val="121619"/>
                </a:solidFill>
                <a:effectLst/>
                <a:latin typeface="+mn-lt"/>
              </a:rPr>
            </a:br>
            <a:r>
              <a:rPr lang="en-CA" sz="2800" b="0" i="0" dirty="0">
                <a:solidFill>
                  <a:srgbClr val="121619"/>
                </a:solidFill>
                <a:effectLst/>
                <a:latin typeface="+mn-lt"/>
              </a:rPr>
              <a:t>Transfer Transformer </a:t>
            </a:r>
            <a:br>
              <a:rPr lang="en-CA" sz="2800" b="0" i="0" dirty="0">
                <a:solidFill>
                  <a:srgbClr val="121619"/>
                </a:solidFill>
                <a:effectLst/>
                <a:latin typeface="+mn-lt"/>
              </a:rPr>
            </a:br>
            <a:r>
              <a:rPr lang="en-CA" sz="2800" b="0" i="0" dirty="0">
                <a:solidFill>
                  <a:srgbClr val="121619"/>
                </a:solidFill>
                <a:effectLst/>
                <a:latin typeface="+mn-lt"/>
              </a:rPr>
              <a:t>(T5) is an example.</a:t>
            </a:r>
          </a:p>
          <a:p>
            <a:endParaRPr lang="en-US" sz="3200" dirty="0">
              <a:latin typeface="+mn-lt"/>
            </a:endParaRPr>
          </a:p>
        </p:txBody>
      </p:sp>
      <p:sp>
        <p:nvSpPr>
          <p:cNvPr id="10" name="TextBox 9">
            <a:extLst>
              <a:ext uri="{FF2B5EF4-FFF2-40B4-BE49-F238E27FC236}">
                <a16:creationId xmlns:a16="http://schemas.microsoft.com/office/drawing/2014/main" id="{17CC970B-415C-3462-C680-354D747F1996}"/>
              </a:ext>
            </a:extLst>
          </p:cNvPr>
          <p:cNvSpPr txBox="1"/>
          <p:nvPr/>
        </p:nvSpPr>
        <p:spPr>
          <a:xfrm>
            <a:off x="716101" y="5143500"/>
            <a:ext cx="4427400" cy="4985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dirty="0">
                <a:cs typeface="Arial" panose="020B0604020202020204" pitchFamily="34" charset="0"/>
              </a:rPr>
              <a:t>IBM watsonx.ai provides open</a:t>
            </a:r>
          </a:p>
          <a:p>
            <a:pPr algn="l" defTabSz="2438400">
              <a:buSzPct val="100000"/>
            </a:pPr>
            <a:r>
              <a:rPr lang="en-US" dirty="0">
                <a:cs typeface="Arial" panose="020B0604020202020204" pitchFamily="34" charset="0"/>
              </a:rPr>
              <a:t>foundation models </a:t>
            </a:r>
            <a:br>
              <a:rPr lang="en-US" dirty="0">
                <a:cs typeface="Arial" panose="020B0604020202020204" pitchFamily="34" charset="0"/>
              </a:rPr>
            </a:br>
            <a:r>
              <a:rPr lang="en-US" dirty="0">
                <a:cs typeface="Arial" panose="020B0604020202020204" pitchFamily="34" charset="0"/>
              </a:rPr>
              <a:t>as well as IBM’s securely trained models including encoder, decoder, </a:t>
            </a:r>
            <a:br>
              <a:rPr lang="en-US" dirty="0">
                <a:cs typeface="Arial" panose="020B0604020202020204" pitchFamily="34" charset="0"/>
              </a:rPr>
            </a:br>
            <a:r>
              <a:rPr lang="en-US" dirty="0">
                <a:cs typeface="Arial" panose="020B0604020202020204" pitchFamily="34" charset="0"/>
              </a:rPr>
              <a:t>&amp; encoder-decoder foundation models</a:t>
            </a:r>
            <a:r>
              <a:rPr lang="en-US" sz="3200" dirty="0">
                <a:cs typeface="Arial" panose="020B0604020202020204" pitchFamily="34" charset="0"/>
              </a:rPr>
              <a:t>.</a:t>
            </a:r>
          </a:p>
        </p:txBody>
      </p:sp>
    </p:spTree>
    <p:extLst>
      <p:ext uri="{BB962C8B-B14F-4D97-AF65-F5344CB8AC3E}">
        <p14:creationId xmlns:p14="http://schemas.microsoft.com/office/powerpoint/2010/main" val="25023233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AF76-D27D-7AB4-3BCD-D7871A42B77F}"/>
              </a:ext>
            </a:extLst>
          </p:cNvPr>
          <p:cNvSpPr>
            <a:spLocks noGrp="1"/>
          </p:cNvSpPr>
          <p:nvPr>
            <p:ph type="title"/>
          </p:nvPr>
        </p:nvSpPr>
        <p:spPr>
          <a:xfrm>
            <a:off x="672922" y="733818"/>
            <a:ext cx="18208317" cy="1154842"/>
          </a:xfrm>
        </p:spPr>
        <p:txBody>
          <a:bodyPr/>
          <a:lstStyle/>
          <a:p>
            <a:pPr defTabSz="1828800">
              <a:defRPr/>
            </a:pPr>
            <a:r>
              <a:rPr lang="en-US" dirty="0"/>
              <a:t>AI for business - IBM Granite</a:t>
            </a:r>
            <a:br>
              <a:rPr lang="en-US" dirty="0"/>
            </a:br>
            <a:br>
              <a:rPr lang="en-US" dirty="0"/>
            </a:br>
            <a:endParaRPr lang="en-US" dirty="0"/>
          </a:p>
        </p:txBody>
      </p:sp>
      <p:sp>
        <p:nvSpPr>
          <p:cNvPr id="23" name="TextBox 22">
            <a:extLst>
              <a:ext uri="{FF2B5EF4-FFF2-40B4-BE49-F238E27FC236}">
                <a16:creationId xmlns:a16="http://schemas.microsoft.com/office/drawing/2014/main" id="{BE5BFF69-E1A0-F2E2-D35E-7152489096E9}"/>
              </a:ext>
            </a:extLst>
          </p:cNvPr>
          <p:cNvSpPr txBox="1"/>
          <p:nvPr/>
        </p:nvSpPr>
        <p:spPr>
          <a:xfrm>
            <a:off x="1302359" y="2630906"/>
            <a:ext cx="22834405"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914400"/>
            <a:r>
              <a:rPr lang="en-US" sz="3200" dirty="0">
                <a:solidFill>
                  <a:srgbClr val="000000"/>
                </a:solidFill>
                <a:latin typeface="IBM Plex Sans Light"/>
              </a:rPr>
              <a:t>Granite is IBM's flagship series of LLM foundation models based on decoder-only transformer architecture.</a:t>
            </a:r>
          </a:p>
          <a:p>
            <a:pPr defTabSz="914400"/>
            <a:endParaRPr lang="en-US" sz="3200" dirty="0">
              <a:solidFill>
                <a:srgbClr val="000000"/>
              </a:solidFill>
              <a:latin typeface="IBM Plex Sans Light"/>
            </a:endParaRPr>
          </a:p>
          <a:p>
            <a:pPr defTabSz="914400"/>
            <a:r>
              <a:rPr lang="en-US" sz="3200" dirty="0">
                <a:solidFill>
                  <a:srgbClr val="000000"/>
                </a:solidFill>
                <a:latin typeface="IBM Plex Sans Light"/>
              </a:rPr>
              <a:t>Granite language models are trained on trusted enterprise data spanning internet, academic, code, legal and finance.</a:t>
            </a:r>
            <a:endParaRPr lang="en-US" sz="3200" dirty="0">
              <a:solidFill>
                <a:srgbClr val="000000"/>
              </a:solidFill>
              <a:latin typeface="IBM Plex Sans Light" panose="020B0403050203000203" pitchFamily="34" charset="0"/>
            </a:endParaRPr>
          </a:p>
        </p:txBody>
      </p:sp>
      <p:sp>
        <p:nvSpPr>
          <p:cNvPr id="13" name="Title 1">
            <a:extLst>
              <a:ext uri="{FF2B5EF4-FFF2-40B4-BE49-F238E27FC236}">
                <a16:creationId xmlns:a16="http://schemas.microsoft.com/office/drawing/2014/main" id="{098DA8DE-E0BE-DF9B-8009-DA664DA748F6}"/>
              </a:ext>
            </a:extLst>
          </p:cNvPr>
          <p:cNvSpPr txBox="1">
            <a:spLocks/>
          </p:cNvSpPr>
          <p:nvPr/>
        </p:nvSpPr>
        <p:spPr>
          <a:xfrm>
            <a:off x="1478134" y="5528932"/>
            <a:ext cx="6453756"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171428"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a:r>
              <a:rPr lang="en-US" sz="3200" kern="0" dirty="0">
                <a:solidFill>
                  <a:srgbClr val="0F62FE"/>
                </a:solidFill>
                <a:latin typeface="IBM Plex Sans Light"/>
              </a:rPr>
              <a:t>granite-13b-v2 </a:t>
            </a:r>
            <a:r>
              <a:rPr lang="en-US" sz="3200" kern="0" dirty="0">
                <a:solidFill>
                  <a:srgbClr val="000000"/>
                </a:solidFill>
                <a:latin typeface="IBM Plex Sans Light"/>
              </a:rPr>
              <a:t>( English LLM )</a:t>
            </a:r>
            <a:br>
              <a:rPr lang="en-US" sz="3200" kern="0" dirty="0">
                <a:solidFill>
                  <a:srgbClr val="000000"/>
                </a:solidFill>
                <a:latin typeface="IBM Plex Sans Light"/>
              </a:rPr>
            </a:br>
            <a:r>
              <a:rPr lang="en-US" sz="3200" i="1" kern="0" dirty="0">
                <a:solidFill>
                  <a:srgbClr val="000000">
                    <a:lumMod val="50000"/>
                    <a:lumOff val="50000"/>
                  </a:srgbClr>
                </a:solidFill>
                <a:latin typeface="IBM Plex Sans Light"/>
              </a:rPr>
              <a:t>-chat-v2.1, -instruct-v2</a:t>
            </a:r>
          </a:p>
        </p:txBody>
      </p:sp>
      <p:sp>
        <p:nvSpPr>
          <p:cNvPr id="20" name="Title 1">
            <a:extLst>
              <a:ext uri="{FF2B5EF4-FFF2-40B4-BE49-F238E27FC236}">
                <a16:creationId xmlns:a16="http://schemas.microsoft.com/office/drawing/2014/main" id="{200D7278-F602-8178-2B38-C2B92BCCB1CD}"/>
              </a:ext>
            </a:extLst>
          </p:cNvPr>
          <p:cNvSpPr txBox="1">
            <a:spLocks/>
          </p:cNvSpPr>
          <p:nvPr/>
        </p:nvSpPr>
        <p:spPr>
          <a:xfrm>
            <a:off x="9777081" y="5592727"/>
            <a:ext cx="4705420" cy="102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171428"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a:r>
              <a:rPr lang="en-US" sz="3200" kern="0" dirty="0">
                <a:solidFill>
                  <a:srgbClr val="0F62FE"/>
                </a:solidFill>
                <a:latin typeface="IBM Plex Sans Light"/>
              </a:rPr>
              <a:t>granite-20b-multilingual</a:t>
            </a:r>
          </a:p>
          <a:p>
            <a:pPr defTabSz="914400"/>
            <a:r>
              <a:rPr lang="en-US" sz="1125" kern="0" dirty="0">
                <a:solidFill>
                  <a:srgbClr val="0F62FE"/>
                </a:solidFill>
                <a:latin typeface="IBM Plex Sans Light"/>
              </a:rPr>
              <a:t> </a:t>
            </a:r>
            <a:endParaRPr lang="en-US" sz="1125" i="1" kern="0" dirty="0">
              <a:solidFill>
                <a:srgbClr val="000000">
                  <a:lumMod val="50000"/>
                  <a:lumOff val="50000"/>
                </a:srgbClr>
              </a:solidFill>
              <a:latin typeface="IBM Plex Sans Light"/>
            </a:endParaRPr>
          </a:p>
        </p:txBody>
      </p:sp>
      <p:sp>
        <p:nvSpPr>
          <p:cNvPr id="25" name="Title 1">
            <a:extLst>
              <a:ext uri="{FF2B5EF4-FFF2-40B4-BE49-F238E27FC236}">
                <a16:creationId xmlns:a16="http://schemas.microsoft.com/office/drawing/2014/main" id="{5C0D499E-E830-1A96-921C-ABEDEC639686}"/>
              </a:ext>
            </a:extLst>
          </p:cNvPr>
          <p:cNvSpPr txBox="1">
            <a:spLocks/>
          </p:cNvSpPr>
          <p:nvPr/>
        </p:nvSpPr>
        <p:spPr>
          <a:xfrm>
            <a:off x="18422882" y="5592727"/>
            <a:ext cx="4292120" cy="10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171428"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a:r>
              <a:rPr lang="en-US" sz="3200" kern="0" dirty="0">
                <a:solidFill>
                  <a:srgbClr val="0F62FE"/>
                </a:solidFill>
                <a:latin typeface="IBM Plex Sans Light"/>
              </a:rPr>
              <a:t>granite-8b-japanese</a:t>
            </a:r>
          </a:p>
          <a:p>
            <a:pPr defTabSz="914400"/>
            <a:r>
              <a:rPr lang="en-US" sz="1125" kern="0" dirty="0">
                <a:solidFill>
                  <a:srgbClr val="0F62FE"/>
                </a:solidFill>
                <a:latin typeface="IBM Plex Sans Light"/>
              </a:rPr>
              <a:t> </a:t>
            </a:r>
            <a:endParaRPr lang="en-US" sz="1125" i="1" kern="0" dirty="0">
              <a:solidFill>
                <a:srgbClr val="000000">
                  <a:lumMod val="50000"/>
                  <a:lumOff val="50000"/>
                </a:srgbClr>
              </a:solidFill>
              <a:latin typeface="IBM Plex Sans Light"/>
            </a:endParaRPr>
          </a:p>
        </p:txBody>
      </p:sp>
      <p:sp>
        <p:nvSpPr>
          <p:cNvPr id="30" name="TextBox 29">
            <a:extLst>
              <a:ext uri="{FF2B5EF4-FFF2-40B4-BE49-F238E27FC236}">
                <a16:creationId xmlns:a16="http://schemas.microsoft.com/office/drawing/2014/main" id="{606556D9-2C1B-4FE6-9FFE-0347605CA34E}"/>
              </a:ext>
            </a:extLst>
          </p:cNvPr>
          <p:cNvSpPr txBox="1"/>
          <p:nvPr/>
        </p:nvSpPr>
        <p:spPr>
          <a:xfrm>
            <a:off x="1478134" y="7006260"/>
            <a:ext cx="1920197" cy="524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914400">
              <a:spcBef>
                <a:spcPts val="1088"/>
              </a:spcBef>
              <a:spcAft>
                <a:spcPts val="225"/>
              </a:spcAft>
              <a:buSzPct val="100000"/>
            </a:pPr>
            <a:r>
              <a:rPr lang="en-US" sz="3200" b="1" kern="0" dirty="0">
                <a:solidFill>
                  <a:srgbClr val="000000"/>
                </a:solidFill>
                <a:latin typeface="IBM Plex Sans Light"/>
                <a:sym typeface="IBM Plex Sans Light"/>
              </a:rPr>
              <a:t>13B</a:t>
            </a:r>
            <a:r>
              <a:rPr lang="en-US" sz="3200" kern="0" dirty="0">
                <a:solidFill>
                  <a:srgbClr val="000000"/>
                </a:solidFill>
                <a:latin typeface="IBM Plex Sans Light"/>
                <a:sym typeface="IBM Plex Sans Light"/>
              </a:rPr>
              <a:t> parameters in size</a:t>
            </a:r>
            <a:br>
              <a:rPr lang="en-US" sz="3200" kern="0" dirty="0">
                <a:solidFill>
                  <a:srgbClr val="000000"/>
                </a:solidFill>
                <a:latin typeface="IBM Plex Sans Light"/>
              </a:rPr>
            </a:br>
            <a:r>
              <a:rPr lang="en-US" sz="3200" b="1" kern="0" dirty="0">
                <a:solidFill>
                  <a:srgbClr val="000000"/>
                </a:solidFill>
                <a:latin typeface="IBM Plex Sans Light"/>
                <a:sym typeface="IBM Plex Sans Light"/>
              </a:rPr>
              <a:t>2.5T</a:t>
            </a:r>
            <a:r>
              <a:rPr lang="en-US" sz="3200" kern="0" dirty="0">
                <a:solidFill>
                  <a:srgbClr val="000000"/>
                </a:solidFill>
                <a:latin typeface="IBM Plex Sans Light"/>
                <a:sym typeface="IBM Plex Sans Light"/>
              </a:rPr>
              <a:t> tokens of data</a:t>
            </a:r>
          </a:p>
        </p:txBody>
      </p:sp>
      <p:sp>
        <p:nvSpPr>
          <p:cNvPr id="31" name="TextBox 30">
            <a:extLst>
              <a:ext uri="{FF2B5EF4-FFF2-40B4-BE49-F238E27FC236}">
                <a16:creationId xmlns:a16="http://schemas.microsoft.com/office/drawing/2014/main" id="{17FCD11C-C5FE-F6B6-C8F9-5DEE7256E20F}"/>
              </a:ext>
            </a:extLst>
          </p:cNvPr>
          <p:cNvSpPr txBox="1"/>
          <p:nvPr/>
        </p:nvSpPr>
        <p:spPr>
          <a:xfrm>
            <a:off x="9777081" y="6986150"/>
            <a:ext cx="4236631" cy="1041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914400">
              <a:spcBef>
                <a:spcPts val="1088"/>
              </a:spcBef>
              <a:spcAft>
                <a:spcPts val="225"/>
              </a:spcAft>
              <a:buSzPct val="100000"/>
            </a:pPr>
            <a:r>
              <a:rPr lang="en-US" sz="3200" b="1" kern="0" dirty="0">
                <a:solidFill>
                  <a:srgbClr val="000000"/>
                </a:solidFill>
                <a:latin typeface="IBM Plex Sans Light"/>
                <a:sym typeface="IBM Plex Sans Light"/>
              </a:rPr>
              <a:t>20B </a:t>
            </a:r>
            <a:r>
              <a:rPr lang="en-US" sz="3200" kern="0" dirty="0">
                <a:solidFill>
                  <a:srgbClr val="000000"/>
                </a:solidFill>
                <a:latin typeface="IBM Plex Sans Light"/>
                <a:sym typeface="IBM Plex Sans Light"/>
              </a:rPr>
              <a:t>parameters in size</a:t>
            </a:r>
            <a:br>
              <a:rPr lang="en-US" sz="3200" kern="0" dirty="0">
                <a:solidFill>
                  <a:srgbClr val="000000"/>
                </a:solidFill>
                <a:latin typeface="IBM Plex Sans Light"/>
              </a:rPr>
            </a:br>
            <a:r>
              <a:rPr lang="en-US" sz="3200" b="1" kern="0" dirty="0">
                <a:solidFill>
                  <a:srgbClr val="000000"/>
                </a:solidFill>
                <a:latin typeface="IBM Plex Sans Light"/>
                <a:sym typeface="IBM Plex Sans Light"/>
              </a:rPr>
              <a:t>2.6 T tokens of Data</a:t>
            </a:r>
          </a:p>
          <a:p>
            <a:pPr defTabSz="914400">
              <a:spcBef>
                <a:spcPts val="1088"/>
              </a:spcBef>
              <a:spcAft>
                <a:spcPts val="225"/>
              </a:spcAft>
              <a:buSzPct val="100000"/>
            </a:pPr>
            <a:endParaRPr lang="en-US" sz="1125" b="1" kern="0" dirty="0">
              <a:solidFill>
                <a:srgbClr val="000000"/>
              </a:solidFill>
              <a:latin typeface="IBM Plex Sans Light"/>
              <a:sym typeface="IBM Plex Sans Light"/>
            </a:endParaRPr>
          </a:p>
        </p:txBody>
      </p:sp>
      <p:sp>
        <p:nvSpPr>
          <p:cNvPr id="32" name="TextBox 31">
            <a:extLst>
              <a:ext uri="{FF2B5EF4-FFF2-40B4-BE49-F238E27FC236}">
                <a16:creationId xmlns:a16="http://schemas.microsoft.com/office/drawing/2014/main" id="{16866AC3-0FAB-0EB3-986C-2138E814A237}"/>
              </a:ext>
            </a:extLst>
          </p:cNvPr>
          <p:cNvSpPr txBox="1"/>
          <p:nvPr/>
        </p:nvSpPr>
        <p:spPr>
          <a:xfrm>
            <a:off x="18422882" y="6986150"/>
            <a:ext cx="4236631" cy="1647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914400">
              <a:spcBef>
                <a:spcPts val="1088"/>
              </a:spcBef>
              <a:spcAft>
                <a:spcPts val="225"/>
              </a:spcAft>
              <a:buSzPct val="100000"/>
            </a:pPr>
            <a:r>
              <a:rPr lang="en-US" sz="3200" b="1" kern="0" dirty="0">
                <a:solidFill>
                  <a:srgbClr val="000000"/>
                </a:solidFill>
                <a:latin typeface="IBM Plex Sans Light"/>
                <a:sym typeface="IBM Plex Sans Light"/>
              </a:rPr>
              <a:t>8B </a:t>
            </a:r>
            <a:r>
              <a:rPr lang="en-US" sz="3200" kern="0" dirty="0">
                <a:solidFill>
                  <a:srgbClr val="000000"/>
                </a:solidFill>
                <a:latin typeface="IBM Plex Sans Light"/>
                <a:sym typeface="IBM Plex Sans Light"/>
              </a:rPr>
              <a:t>parameters in size</a:t>
            </a:r>
            <a:br>
              <a:rPr lang="en-US" sz="3200" kern="0" dirty="0">
                <a:solidFill>
                  <a:srgbClr val="000000"/>
                </a:solidFill>
                <a:latin typeface="IBM Plex Sans Light"/>
              </a:rPr>
            </a:br>
            <a:r>
              <a:rPr lang="en-US" sz="3200" b="1" kern="0" dirty="0">
                <a:solidFill>
                  <a:srgbClr val="000000"/>
                </a:solidFill>
                <a:latin typeface="IBM Plex Sans Light"/>
                <a:sym typeface="IBM Plex Sans Light"/>
              </a:rPr>
              <a:t>1.6T tokens of Data</a:t>
            </a:r>
          </a:p>
          <a:p>
            <a:pPr defTabSz="914400">
              <a:spcBef>
                <a:spcPts val="1088"/>
              </a:spcBef>
              <a:spcAft>
                <a:spcPts val="225"/>
              </a:spcAft>
              <a:buSzPct val="100000"/>
            </a:pPr>
            <a:endParaRPr lang="en-US" sz="1125" b="1" kern="0" dirty="0">
              <a:solidFill>
                <a:srgbClr val="000000"/>
              </a:solidFill>
              <a:latin typeface="IBM Plex Sans Light"/>
              <a:sym typeface="IBM Plex Sans Light"/>
            </a:endParaRPr>
          </a:p>
        </p:txBody>
      </p:sp>
      <p:pic>
        <p:nvPicPr>
          <p:cNvPr id="33" name="Picture 32">
            <a:extLst>
              <a:ext uri="{FF2B5EF4-FFF2-40B4-BE49-F238E27FC236}">
                <a16:creationId xmlns:a16="http://schemas.microsoft.com/office/drawing/2014/main" id="{69B43384-EC5A-EDAF-E0E9-ABEE08DD424F}"/>
              </a:ext>
            </a:extLst>
          </p:cNvPr>
          <p:cNvPicPr>
            <a:picLocks noChangeAspect="1"/>
          </p:cNvPicPr>
          <p:nvPr/>
        </p:nvPicPr>
        <p:blipFill rotWithShape="1">
          <a:blip r:embed="rId3"/>
          <a:srcRect t="5635" b="545"/>
          <a:stretch/>
        </p:blipFill>
        <p:spPr>
          <a:xfrm>
            <a:off x="1302359" y="8156595"/>
            <a:ext cx="5800189" cy="2666753"/>
          </a:xfrm>
          <a:prstGeom prst="rect">
            <a:avLst/>
          </a:prstGeom>
        </p:spPr>
      </p:pic>
      <p:pic>
        <p:nvPicPr>
          <p:cNvPr id="34" name="Picture 33">
            <a:extLst>
              <a:ext uri="{FF2B5EF4-FFF2-40B4-BE49-F238E27FC236}">
                <a16:creationId xmlns:a16="http://schemas.microsoft.com/office/drawing/2014/main" id="{89C04A4D-B0AC-A58E-18BB-65D97397EA5D}"/>
              </a:ext>
            </a:extLst>
          </p:cNvPr>
          <p:cNvPicPr>
            <a:picLocks noChangeAspect="1"/>
          </p:cNvPicPr>
          <p:nvPr/>
        </p:nvPicPr>
        <p:blipFill>
          <a:blip r:embed="rId4"/>
          <a:stretch>
            <a:fillRect/>
          </a:stretch>
        </p:blipFill>
        <p:spPr>
          <a:xfrm>
            <a:off x="9777081" y="8155174"/>
            <a:ext cx="4587926" cy="2666752"/>
          </a:xfrm>
          <a:prstGeom prst="rect">
            <a:avLst/>
          </a:prstGeom>
        </p:spPr>
      </p:pic>
      <p:pic>
        <p:nvPicPr>
          <p:cNvPr id="35" name="Picture 34" descr="A blue and grey rectangular box&#10;&#10;Description automatically generated">
            <a:extLst>
              <a:ext uri="{FF2B5EF4-FFF2-40B4-BE49-F238E27FC236}">
                <a16:creationId xmlns:a16="http://schemas.microsoft.com/office/drawing/2014/main" id="{BD9B964B-C95C-3C19-436C-D012A9CB1CF2}"/>
              </a:ext>
            </a:extLst>
          </p:cNvPr>
          <p:cNvPicPr>
            <a:picLocks noChangeAspect="1"/>
          </p:cNvPicPr>
          <p:nvPr/>
        </p:nvPicPr>
        <p:blipFill rotWithShape="1">
          <a:blip r:embed="rId5"/>
          <a:srcRect l="10637" t="15550" r="5461" b="10612"/>
          <a:stretch/>
        </p:blipFill>
        <p:spPr>
          <a:xfrm>
            <a:off x="18368693" y="8027582"/>
            <a:ext cx="4587926" cy="2849859"/>
          </a:xfrm>
          <a:prstGeom prst="rect">
            <a:avLst/>
          </a:prstGeom>
        </p:spPr>
      </p:pic>
    </p:spTree>
    <p:extLst>
      <p:ext uri="{BB962C8B-B14F-4D97-AF65-F5344CB8AC3E}">
        <p14:creationId xmlns:p14="http://schemas.microsoft.com/office/powerpoint/2010/main" val="6705764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810636-4F66-A342-2B5E-0B0B74BA7F62}"/>
              </a:ext>
            </a:extLst>
          </p:cNvPr>
          <p:cNvSpPr>
            <a:spLocks noGrp="1"/>
          </p:cNvSpPr>
          <p:nvPr>
            <p:ph type="body" sz="quarter" idx="14"/>
          </p:nvPr>
        </p:nvSpPr>
        <p:spPr>
          <a:xfrm>
            <a:off x="576072" y="385200"/>
            <a:ext cx="5789556" cy="2859087"/>
          </a:xfrm>
        </p:spPr>
        <p:txBody>
          <a:bodyPr/>
          <a:lstStyle/>
          <a:p>
            <a:r>
              <a:rPr lang="en-US" dirty="0"/>
              <a:t>Seller guidance </a:t>
            </a:r>
            <a:br>
              <a:rPr lang="en-US" dirty="0"/>
            </a:br>
            <a:r>
              <a:rPr lang="en-US" dirty="0"/>
              <a:t>and legal disclaimer</a:t>
            </a:r>
          </a:p>
          <a:p>
            <a:endParaRPr lang="en-US" dirty="0"/>
          </a:p>
        </p:txBody>
      </p:sp>
      <p:sp>
        <p:nvSpPr>
          <p:cNvPr id="3" name="Text Placeholder 2">
            <a:extLst>
              <a:ext uri="{FF2B5EF4-FFF2-40B4-BE49-F238E27FC236}">
                <a16:creationId xmlns:a16="http://schemas.microsoft.com/office/drawing/2014/main" id="{4E0165A9-3ED7-C092-C680-45D6E57BAA11}"/>
              </a:ext>
            </a:extLst>
          </p:cNvPr>
          <p:cNvSpPr>
            <a:spLocks noGrp="1"/>
          </p:cNvSpPr>
          <p:nvPr>
            <p:ph type="body" sz="quarter" idx="15"/>
          </p:nvPr>
        </p:nvSpPr>
        <p:spPr/>
        <p:txBody>
          <a:bodyPr/>
          <a:lstStyle/>
          <a:p>
            <a:r>
              <a:rPr lang="en-US" sz="2000" dirty="0"/>
              <a:t>References in this presentation to IBM products, programs, or services do not imply that they will be available in all countries in which IBM operates. </a:t>
            </a:r>
            <a:br>
              <a:rPr lang="en-US" sz="2000" dirty="0"/>
            </a:br>
            <a:r>
              <a:rPr lang="en-US" sz="2000" dirty="0"/>
              <a:t>Product release dates and/or capabilities referenced in this presentation may change at any time at IBM’s sole discretion based on market opportunities or other factors and are not intended to be a commitment </a:t>
            </a:r>
            <a:br>
              <a:rPr lang="en-US" sz="2000" dirty="0"/>
            </a:br>
            <a:r>
              <a:rPr lang="en-US" sz="2000" dirty="0"/>
              <a:t>to future product or feature availability </a:t>
            </a:r>
            <a:br>
              <a:rPr lang="en-US" sz="2000" dirty="0"/>
            </a:br>
            <a:r>
              <a:rPr lang="en-US" sz="2000" dirty="0"/>
              <a:t>in any way. Nothing contained in these materials is intended to, nor shall have </a:t>
            </a:r>
            <a:br>
              <a:rPr lang="en-US" sz="2000" dirty="0"/>
            </a:br>
            <a:r>
              <a:rPr lang="en-US" sz="2000" dirty="0"/>
              <a:t>the effect of, stating or implying that any activities undertaken by you will result </a:t>
            </a:r>
            <a:br>
              <a:rPr lang="en-US" sz="2000" dirty="0"/>
            </a:br>
            <a:r>
              <a:rPr lang="en-US" sz="2000" dirty="0"/>
              <a:t>in any specific sales, revenue growth, </a:t>
            </a:r>
            <a:br>
              <a:rPr lang="en-US" sz="2000" dirty="0"/>
            </a:br>
            <a:r>
              <a:rPr lang="en-US" sz="2000" dirty="0"/>
              <a:t>or other results. </a:t>
            </a:r>
          </a:p>
          <a:p>
            <a:endParaRPr lang="en-US" sz="2000" dirty="0"/>
          </a:p>
          <a:p>
            <a:r>
              <a:rPr lang="en-US" sz="2000" dirty="0"/>
              <a:t>All client examples described are presented as illustrations of how those clients have used IBM products and the results they </a:t>
            </a:r>
            <a:br>
              <a:rPr lang="en-US" sz="2000" dirty="0"/>
            </a:br>
            <a:r>
              <a:rPr lang="en-US" sz="2000" dirty="0"/>
              <a:t>may have achieved. Actual environmental costs and performance characteristics </a:t>
            </a:r>
            <a:br>
              <a:rPr lang="en-US" sz="2000" dirty="0"/>
            </a:br>
            <a:r>
              <a:rPr lang="en-US" sz="2000" dirty="0"/>
              <a:t>may vary by client.</a:t>
            </a:r>
          </a:p>
          <a:p>
            <a:endParaRPr lang="en-US" dirty="0"/>
          </a:p>
        </p:txBody>
      </p:sp>
      <p:sp>
        <p:nvSpPr>
          <p:cNvPr id="5" name="Text Placeholder 4">
            <a:extLst>
              <a:ext uri="{FF2B5EF4-FFF2-40B4-BE49-F238E27FC236}">
                <a16:creationId xmlns:a16="http://schemas.microsoft.com/office/drawing/2014/main" id="{7607A411-4E60-844A-C088-F069BB09A76E}"/>
              </a:ext>
            </a:extLst>
          </p:cNvPr>
          <p:cNvSpPr>
            <a:spLocks noGrp="1"/>
          </p:cNvSpPr>
          <p:nvPr>
            <p:ph type="body" sz="quarter" idx="17"/>
          </p:nvPr>
        </p:nvSpPr>
        <p:spPr/>
        <p:txBody>
          <a:bodyPr/>
          <a:lstStyle/>
          <a:p>
            <a:r>
              <a:rPr lang="en-US" sz="2000" dirty="0"/>
              <a:t>Slides in this presentation marked as </a:t>
            </a:r>
            <a:r>
              <a:rPr lang="en-US" sz="2000" b="1" dirty="0"/>
              <a:t>"IBM and Business Partner Internal Use Only" </a:t>
            </a:r>
            <a:br>
              <a:rPr lang="en-US" sz="2000" b="1" dirty="0"/>
            </a:br>
            <a:r>
              <a:rPr lang="en-US" sz="2000" dirty="0"/>
              <a:t>are for IBM and Business Partner use </a:t>
            </a:r>
            <a:br>
              <a:rPr lang="en-US" sz="2000" dirty="0"/>
            </a:br>
            <a:r>
              <a:rPr lang="en-US" sz="2000" dirty="0"/>
              <a:t>and should not be shared with clients </a:t>
            </a:r>
            <a:br>
              <a:rPr lang="en-US" sz="2000" dirty="0"/>
            </a:br>
            <a:r>
              <a:rPr lang="en-US" sz="2000" dirty="0"/>
              <a:t>or anyone else outside of IBM or the Business Partners’ company.</a:t>
            </a:r>
          </a:p>
          <a:p>
            <a:endParaRPr lang="en-US" sz="2000" dirty="0"/>
          </a:p>
          <a:p>
            <a:r>
              <a:rPr lang="en-US" sz="2000" dirty="0"/>
              <a:t>© IBM Corporation 2024. </a:t>
            </a:r>
            <a:br>
              <a:rPr lang="en-US" sz="2000" dirty="0"/>
            </a:br>
            <a:r>
              <a:rPr lang="en-US" sz="2000" b="1" dirty="0"/>
              <a:t>All Rights Reserved.</a:t>
            </a:r>
          </a:p>
          <a:p>
            <a:endParaRPr lang="en-US" sz="2000" dirty="0"/>
          </a:p>
          <a:p>
            <a:r>
              <a:rPr lang="en-US" sz="2000" dirty="0"/>
              <a:t>The information contained in this publication is provided for informational purposes only. While efforts were made </a:t>
            </a:r>
            <a:br>
              <a:rPr lang="en-US" sz="2000" dirty="0"/>
            </a:br>
            <a:r>
              <a:rPr lang="en-US" sz="2000" dirty="0"/>
              <a:t>to verify the completeness and accuracy </a:t>
            </a:r>
            <a:br>
              <a:rPr lang="en-US" sz="2000" dirty="0"/>
            </a:br>
            <a:r>
              <a:rPr lang="en-US" sz="2000" dirty="0"/>
              <a:t>of the information contained in this publication, it is provided AS IS without warranty of any kind, express or implied. </a:t>
            </a:r>
            <a:br>
              <a:rPr lang="en-US" sz="2000" dirty="0"/>
            </a:br>
            <a:r>
              <a:rPr lang="en-US" sz="2000" dirty="0"/>
              <a:t>In addition, this information is based on IBM’s current product plans and strategy, which are subject to change by IBM without notice. IBM shall not be responsible for </a:t>
            </a:r>
            <a:br>
              <a:rPr lang="en-US" sz="2000" dirty="0"/>
            </a:br>
            <a:r>
              <a:rPr lang="en-US" sz="2000" dirty="0"/>
              <a:t>any damages arising out of the use of, or otherwise related to, this publication or any other materials. Nothing contained in this publication is intended to, nor shall have the effect of, creating any warranties or representations from IBM or its suppliers </a:t>
            </a:r>
            <a:br>
              <a:rPr lang="en-US" sz="2000" dirty="0"/>
            </a:br>
            <a:r>
              <a:rPr lang="en-US" sz="2000" dirty="0"/>
              <a:t>or licensors, or altering the terms and conditions of the applicable license agreement governing the use </a:t>
            </a:r>
            <a:br>
              <a:rPr lang="en-US" sz="2000" dirty="0"/>
            </a:br>
            <a:r>
              <a:rPr lang="en-US" sz="2000" dirty="0"/>
              <a:t>of IBM software.</a:t>
            </a:r>
          </a:p>
          <a:p>
            <a:endParaRPr lang="en-US" sz="2000" dirty="0"/>
          </a:p>
          <a:p>
            <a:endParaRPr lang="en-US" dirty="0"/>
          </a:p>
        </p:txBody>
      </p:sp>
      <p:sp>
        <p:nvSpPr>
          <p:cNvPr id="7" name="TextBox 6">
            <a:extLst>
              <a:ext uri="{FF2B5EF4-FFF2-40B4-BE49-F238E27FC236}">
                <a16:creationId xmlns:a16="http://schemas.microsoft.com/office/drawing/2014/main" id="{06CA5F77-8BD1-2EF0-A86B-E5E064075C74}"/>
              </a:ext>
            </a:extLst>
          </p:cNvPr>
          <p:cNvSpPr txBox="1"/>
          <p:nvPr/>
        </p:nvSpPr>
        <p:spPr>
          <a:xfrm>
            <a:off x="553267" y="5059092"/>
            <a:ext cx="4971233" cy="9206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a:lnSpc>
                <a:spcPct val="110000"/>
              </a:lnSpc>
            </a:pPr>
            <a:r>
              <a:rPr lang="en-US" sz="2800" dirty="0">
                <a:solidFill>
                  <a:schemeClr val="tx1"/>
                </a:solidFill>
                <a:latin typeface="IBM Plex Sans Light" panose="020B0403050203000203" pitchFamily="34" charset="0"/>
              </a:rPr>
              <a:t>IBM and Business Partner </a:t>
            </a:r>
            <a:br>
              <a:rPr lang="en-US" sz="2800" dirty="0">
                <a:solidFill>
                  <a:schemeClr val="tx1"/>
                </a:solidFill>
                <a:latin typeface="IBM Plex Sans Light" panose="020B0403050203000203" pitchFamily="34" charset="0"/>
              </a:rPr>
            </a:br>
            <a:r>
              <a:rPr lang="en-US" sz="2800" dirty="0">
                <a:solidFill>
                  <a:schemeClr val="accent6"/>
                </a:solidFill>
                <a:latin typeface="IBM Plex Sans Light" panose="020B0403050203000203" pitchFamily="34" charset="0"/>
              </a:rPr>
              <a:t>Internal Use Only</a:t>
            </a:r>
          </a:p>
        </p:txBody>
      </p:sp>
      <p:cxnSp>
        <p:nvCxnSpPr>
          <p:cNvPr id="8" name="Straight Connector 7">
            <a:extLst>
              <a:ext uri="{FF2B5EF4-FFF2-40B4-BE49-F238E27FC236}">
                <a16:creationId xmlns:a16="http://schemas.microsoft.com/office/drawing/2014/main" id="{BC5C1651-804D-5D23-019E-BA7837678616}"/>
              </a:ext>
            </a:extLst>
          </p:cNvPr>
          <p:cNvCxnSpPr/>
          <p:nvPr/>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221CC60-A66D-5C7E-DF65-20BA8E13D9A8}"/>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086537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set 191.png" descr="Asset 191.png">
            <a:extLst>
              <a:ext uri="{FF2B5EF4-FFF2-40B4-BE49-F238E27FC236}">
                <a16:creationId xmlns:a16="http://schemas.microsoft.com/office/drawing/2014/main" id="{8DF85C31-4BD5-04D4-607D-F2F226EDE42C}"/>
              </a:ext>
            </a:extLst>
          </p:cNvPr>
          <p:cNvPicPr>
            <a:picLocks noChangeAspect="1"/>
          </p:cNvPicPr>
          <p:nvPr/>
        </p:nvPicPr>
        <p:blipFill>
          <a:blip r:embed="rId3"/>
          <a:stretch>
            <a:fillRect/>
          </a:stretch>
        </p:blipFill>
        <p:spPr>
          <a:xfrm>
            <a:off x="806808" y="5952562"/>
            <a:ext cx="7893086" cy="4485736"/>
          </a:xfrm>
          <a:prstGeom prst="rect">
            <a:avLst/>
          </a:prstGeom>
          <a:ln w="12700">
            <a:miter lim="400000"/>
          </a:ln>
        </p:spPr>
      </p:pic>
      <p:pic>
        <p:nvPicPr>
          <p:cNvPr id="5" name="Asset 201.png" descr="Asset 201.png">
            <a:extLst>
              <a:ext uri="{FF2B5EF4-FFF2-40B4-BE49-F238E27FC236}">
                <a16:creationId xmlns:a16="http://schemas.microsoft.com/office/drawing/2014/main" id="{FE679942-7855-AE53-E9F1-C817A92AB4E5}"/>
              </a:ext>
            </a:extLst>
          </p:cNvPr>
          <p:cNvPicPr>
            <a:picLocks noChangeAspect="1"/>
          </p:cNvPicPr>
          <p:nvPr/>
        </p:nvPicPr>
        <p:blipFill>
          <a:blip r:embed="rId4"/>
          <a:stretch>
            <a:fillRect/>
          </a:stretch>
        </p:blipFill>
        <p:spPr>
          <a:xfrm>
            <a:off x="15233771" y="3286712"/>
            <a:ext cx="3830908" cy="2177152"/>
          </a:xfrm>
          <a:prstGeom prst="rect">
            <a:avLst/>
          </a:prstGeom>
          <a:ln w="12700">
            <a:miter lim="400000"/>
          </a:ln>
        </p:spPr>
      </p:pic>
      <p:sp>
        <p:nvSpPr>
          <p:cNvPr id="6" name="TextBox 26">
            <a:extLst>
              <a:ext uri="{FF2B5EF4-FFF2-40B4-BE49-F238E27FC236}">
                <a16:creationId xmlns:a16="http://schemas.microsoft.com/office/drawing/2014/main" id="{DF2E949C-3D6D-7342-3506-8C6B4115E5BD}"/>
              </a:ext>
            </a:extLst>
          </p:cNvPr>
          <p:cNvSpPr txBox="1"/>
          <p:nvPr/>
        </p:nvSpPr>
        <p:spPr>
          <a:xfrm>
            <a:off x="2837897" y="10609223"/>
            <a:ext cx="383090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algn="ctr" defTabSz="1828456">
              <a:spcBef>
                <a:spcPts val="2600"/>
              </a:spcBef>
              <a:defRPr sz="2400">
                <a:solidFill>
                  <a:srgbClr val="000000"/>
                </a:solidFill>
                <a:latin typeface="IBM Plex Sans Medm"/>
                <a:ea typeface="IBM Plex Sans Medm"/>
                <a:cs typeface="IBM Plex Sans Medm"/>
                <a:sym typeface="IBM Plex Sans Medium"/>
              </a:defRPr>
            </a:lvl1pPr>
          </a:lstStyle>
          <a:p>
            <a:pPr defTabSz="1828090" hangingPunct="0"/>
            <a:r>
              <a:rPr kern="0" dirty="0">
                <a:latin typeface="IBM Plex Sans Light" panose="020B0403050203000203" pitchFamily="34" charset="0"/>
              </a:rPr>
              <a:t>Foundation </a:t>
            </a:r>
            <a:r>
              <a:rPr lang="en-US" kern="0" dirty="0">
                <a:latin typeface="IBM Plex Sans Light" panose="020B0403050203000203" pitchFamily="34" charset="0"/>
              </a:rPr>
              <a:t>m</a:t>
            </a:r>
            <a:r>
              <a:rPr kern="0" dirty="0">
                <a:latin typeface="IBM Plex Sans Light" panose="020B0403050203000203" pitchFamily="34" charset="0"/>
              </a:rPr>
              <a:t>odel</a:t>
            </a:r>
          </a:p>
        </p:txBody>
      </p:sp>
      <p:sp>
        <p:nvSpPr>
          <p:cNvPr id="7" name="TextBox 26">
            <a:extLst>
              <a:ext uri="{FF2B5EF4-FFF2-40B4-BE49-F238E27FC236}">
                <a16:creationId xmlns:a16="http://schemas.microsoft.com/office/drawing/2014/main" id="{C521FCBD-1A80-DCD2-DB3C-E073D77EC58D}"/>
              </a:ext>
            </a:extLst>
          </p:cNvPr>
          <p:cNvSpPr txBox="1"/>
          <p:nvPr/>
        </p:nvSpPr>
        <p:spPr>
          <a:xfrm>
            <a:off x="13949242" y="4113703"/>
            <a:ext cx="134040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defTabSz="1828456">
              <a:spcBef>
                <a:spcPts val="2600"/>
              </a:spcBef>
              <a:defRPr sz="2400">
                <a:solidFill>
                  <a:srgbClr val="000000"/>
                </a:solidFill>
                <a:latin typeface="IBM Plex Sans Medm"/>
                <a:ea typeface="IBM Plex Sans Medm"/>
                <a:cs typeface="IBM Plex Sans Medm"/>
                <a:sym typeface="IBM Plex Sans Medium"/>
              </a:defRPr>
            </a:lvl1pPr>
          </a:lstStyle>
          <a:p>
            <a:pPr defTabSz="1828090" hangingPunct="0"/>
            <a:r>
              <a:rPr kern="0" dirty="0"/>
              <a:t>Task A</a:t>
            </a:r>
          </a:p>
        </p:txBody>
      </p:sp>
      <p:sp>
        <p:nvSpPr>
          <p:cNvPr id="8" name="TextBox 26">
            <a:extLst>
              <a:ext uri="{FF2B5EF4-FFF2-40B4-BE49-F238E27FC236}">
                <a16:creationId xmlns:a16="http://schemas.microsoft.com/office/drawing/2014/main" id="{A291F0EE-0756-F492-24B5-DB693583B876}"/>
              </a:ext>
            </a:extLst>
          </p:cNvPr>
          <p:cNvSpPr txBox="1"/>
          <p:nvPr/>
        </p:nvSpPr>
        <p:spPr>
          <a:xfrm>
            <a:off x="13974360" y="7944819"/>
            <a:ext cx="134040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defTabSz="1828456">
              <a:spcBef>
                <a:spcPts val="2600"/>
              </a:spcBef>
              <a:defRPr sz="2400">
                <a:solidFill>
                  <a:srgbClr val="000000"/>
                </a:solidFill>
                <a:latin typeface="IBM Plex Sans Medm"/>
                <a:ea typeface="IBM Plex Sans Medm"/>
                <a:cs typeface="IBM Plex Sans Medm"/>
                <a:sym typeface="IBM Plex Sans Medium"/>
              </a:defRPr>
            </a:lvl1pPr>
          </a:lstStyle>
          <a:p>
            <a:pPr defTabSz="1828090" hangingPunct="0"/>
            <a:r>
              <a:rPr kern="0" dirty="0"/>
              <a:t>Task B</a:t>
            </a:r>
          </a:p>
        </p:txBody>
      </p:sp>
      <p:sp>
        <p:nvSpPr>
          <p:cNvPr id="9" name="TextBox 26">
            <a:extLst>
              <a:ext uri="{FF2B5EF4-FFF2-40B4-BE49-F238E27FC236}">
                <a16:creationId xmlns:a16="http://schemas.microsoft.com/office/drawing/2014/main" id="{92EB79AF-8C7D-C5CA-2439-0218FC351935}"/>
              </a:ext>
            </a:extLst>
          </p:cNvPr>
          <p:cNvSpPr txBox="1"/>
          <p:nvPr/>
        </p:nvSpPr>
        <p:spPr>
          <a:xfrm>
            <a:off x="13949242" y="11788633"/>
            <a:ext cx="134040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defTabSz="1828456">
              <a:spcBef>
                <a:spcPts val="2600"/>
              </a:spcBef>
              <a:defRPr sz="2400">
                <a:solidFill>
                  <a:srgbClr val="000000"/>
                </a:solidFill>
                <a:latin typeface="IBM Plex Sans Medm"/>
                <a:ea typeface="IBM Plex Sans Medm"/>
                <a:cs typeface="IBM Plex Sans Medm"/>
                <a:sym typeface="IBM Plex Sans Medium"/>
              </a:defRPr>
            </a:lvl1pPr>
          </a:lstStyle>
          <a:p>
            <a:pPr defTabSz="1828090" hangingPunct="0"/>
            <a:r>
              <a:rPr kern="0" dirty="0"/>
              <a:t>Task C</a:t>
            </a:r>
          </a:p>
        </p:txBody>
      </p:sp>
      <p:sp>
        <p:nvSpPr>
          <p:cNvPr id="10" name="Straight Connector 15">
            <a:extLst>
              <a:ext uri="{FF2B5EF4-FFF2-40B4-BE49-F238E27FC236}">
                <a16:creationId xmlns:a16="http://schemas.microsoft.com/office/drawing/2014/main" id="{18699B91-20CA-F7D8-234A-3AB353D0D860}"/>
              </a:ext>
            </a:extLst>
          </p:cNvPr>
          <p:cNvSpPr/>
          <p:nvPr/>
        </p:nvSpPr>
        <p:spPr>
          <a:xfrm flipV="1">
            <a:off x="8708911" y="4472624"/>
            <a:ext cx="5141788" cy="3214820"/>
          </a:xfrm>
          <a:prstGeom prst="line">
            <a:avLst/>
          </a:prstGeom>
          <a:ln w="19050">
            <a:solidFill>
              <a:srgbClr val="000000"/>
            </a:solidFill>
            <a:tailEnd type="triangle"/>
          </a:ln>
        </p:spPr>
        <p:txBody>
          <a:bodyPr lIns="45714" rIns="45714"/>
          <a:lstStyle/>
          <a:p>
            <a:pPr defTabSz="1829014" hangingPunct="0">
              <a:defRPr>
                <a:solidFill>
                  <a:srgbClr val="000000"/>
                </a:solidFill>
              </a:defRPr>
            </a:pPr>
            <a:endParaRPr sz="7200" kern="0">
              <a:solidFill>
                <a:srgbClr val="000000"/>
              </a:solidFill>
              <a:latin typeface="IBM Plex Sans Light"/>
              <a:sym typeface="IBM Plex Sans Light"/>
            </a:endParaRPr>
          </a:p>
        </p:txBody>
      </p:sp>
      <p:sp>
        <p:nvSpPr>
          <p:cNvPr id="11" name="Straight Connector 16">
            <a:extLst>
              <a:ext uri="{FF2B5EF4-FFF2-40B4-BE49-F238E27FC236}">
                <a16:creationId xmlns:a16="http://schemas.microsoft.com/office/drawing/2014/main" id="{A57F0FF9-2FC5-FB48-B578-8EA4DA704D6F}"/>
              </a:ext>
            </a:extLst>
          </p:cNvPr>
          <p:cNvSpPr/>
          <p:nvPr/>
        </p:nvSpPr>
        <p:spPr>
          <a:xfrm>
            <a:off x="8721476" y="8195430"/>
            <a:ext cx="5111614" cy="0"/>
          </a:xfrm>
          <a:prstGeom prst="line">
            <a:avLst/>
          </a:prstGeom>
          <a:ln w="19050">
            <a:solidFill>
              <a:srgbClr val="000000"/>
            </a:solidFill>
            <a:tailEnd type="triangle"/>
          </a:ln>
        </p:spPr>
        <p:txBody>
          <a:bodyPr lIns="45714" rIns="45714"/>
          <a:lstStyle/>
          <a:p>
            <a:pPr defTabSz="1829014" hangingPunct="0">
              <a:defRPr>
                <a:solidFill>
                  <a:srgbClr val="000000"/>
                </a:solidFill>
              </a:defRPr>
            </a:pPr>
            <a:endParaRPr sz="7200" kern="0">
              <a:solidFill>
                <a:srgbClr val="000000"/>
              </a:solidFill>
              <a:latin typeface="IBM Plex Sans Light"/>
              <a:sym typeface="IBM Plex Sans Light"/>
            </a:endParaRPr>
          </a:p>
        </p:txBody>
      </p:sp>
      <p:sp>
        <p:nvSpPr>
          <p:cNvPr id="12" name="Straight Connector 17">
            <a:extLst>
              <a:ext uri="{FF2B5EF4-FFF2-40B4-BE49-F238E27FC236}">
                <a16:creationId xmlns:a16="http://schemas.microsoft.com/office/drawing/2014/main" id="{89450736-2703-8859-10D7-E90FD5FFA577}"/>
              </a:ext>
            </a:extLst>
          </p:cNvPr>
          <p:cNvSpPr/>
          <p:nvPr/>
        </p:nvSpPr>
        <p:spPr>
          <a:xfrm>
            <a:off x="8720486" y="8721698"/>
            <a:ext cx="5118830" cy="3308956"/>
          </a:xfrm>
          <a:prstGeom prst="line">
            <a:avLst/>
          </a:prstGeom>
          <a:ln w="19050">
            <a:solidFill>
              <a:srgbClr val="000000"/>
            </a:solidFill>
            <a:tailEnd type="triangle"/>
          </a:ln>
        </p:spPr>
        <p:txBody>
          <a:bodyPr lIns="45714" rIns="45714"/>
          <a:lstStyle/>
          <a:p>
            <a:pPr defTabSz="1829014" hangingPunct="0">
              <a:defRPr>
                <a:solidFill>
                  <a:srgbClr val="000000"/>
                </a:solidFill>
              </a:defRPr>
            </a:pPr>
            <a:endParaRPr sz="7200" kern="0">
              <a:solidFill>
                <a:srgbClr val="000000"/>
              </a:solidFill>
              <a:latin typeface="IBM Plex Sans Light"/>
              <a:sym typeface="IBM Plex Sans Light"/>
            </a:endParaRPr>
          </a:p>
        </p:txBody>
      </p:sp>
      <p:sp>
        <p:nvSpPr>
          <p:cNvPr id="13" name="Text Placeholder 2">
            <a:extLst>
              <a:ext uri="{FF2B5EF4-FFF2-40B4-BE49-F238E27FC236}">
                <a16:creationId xmlns:a16="http://schemas.microsoft.com/office/drawing/2014/main" id="{C4AA5389-9639-C099-AA82-7C851A6E9A8A}"/>
              </a:ext>
            </a:extLst>
          </p:cNvPr>
          <p:cNvSpPr txBox="1"/>
          <p:nvPr/>
        </p:nvSpPr>
        <p:spPr>
          <a:xfrm>
            <a:off x="8944915" y="5076238"/>
            <a:ext cx="4348340" cy="5389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defTabSz="2438400">
              <a:lnSpc>
                <a:spcPct val="110000"/>
              </a:lnSpc>
              <a:spcBef>
                <a:spcPts val="2900"/>
              </a:spcBef>
              <a:defRPr sz="2800">
                <a:solidFill>
                  <a:srgbClr val="000000"/>
                </a:solidFill>
              </a:defRPr>
            </a:lvl1pPr>
          </a:lstStyle>
          <a:p>
            <a:pPr defTabSz="2437912" hangingPunct="0"/>
            <a:r>
              <a:rPr lang="en-US" kern="0" dirty="0">
                <a:latin typeface="IBM Plex Sans Light"/>
                <a:sym typeface="IBM Plex Sans Light"/>
              </a:rPr>
              <a:t>F</a:t>
            </a:r>
            <a:r>
              <a:rPr kern="0" dirty="0">
                <a:latin typeface="IBM Plex Sans Light"/>
                <a:sym typeface="IBM Plex Sans Light"/>
              </a:rPr>
              <a:t>ine-tuning</a:t>
            </a:r>
          </a:p>
        </p:txBody>
      </p:sp>
      <p:sp>
        <p:nvSpPr>
          <p:cNvPr id="14" name="Text Placeholder 2">
            <a:extLst>
              <a:ext uri="{FF2B5EF4-FFF2-40B4-BE49-F238E27FC236}">
                <a16:creationId xmlns:a16="http://schemas.microsoft.com/office/drawing/2014/main" id="{3441343E-2F1A-61AF-6B1B-D53FD8C304E7}"/>
              </a:ext>
            </a:extLst>
          </p:cNvPr>
          <p:cNvSpPr txBox="1"/>
          <p:nvPr/>
        </p:nvSpPr>
        <p:spPr>
          <a:xfrm>
            <a:off x="8944915" y="7558504"/>
            <a:ext cx="4348340" cy="5389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defTabSz="2438400">
              <a:lnSpc>
                <a:spcPct val="110000"/>
              </a:lnSpc>
              <a:spcBef>
                <a:spcPts val="2900"/>
              </a:spcBef>
              <a:defRPr sz="2800">
                <a:solidFill>
                  <a:srgbClr val="000000"/>
                </a:solidFill>
              </a:defRPr>
            </a:lvl1pPr>
          </a:lstStyle>
          <a:p>
            <a:pPr defTabSz="2437912" hangingPunct="0"/>
            <a:r>
              <a:rPr lang="en-US" kern="0" dirty="0">
                <a:latin typeface="IBM Plex Sans Light"/>
                <a:sym typeface="IBM Plex Sans Light"/>
              </a:rPr>
              <a:t>P</a:t>
            </a:r>
            <a:r>
              <a:rPr kern="0" dirty="0">
                <a:latin typeface="IBM Plex Sans Light"/>
                <a:sym typeface="IBM Plex Sans Light"/>
              </a:rPr>
              <a:t>rompt</a:t>
            </a:r>
            <a:r>
              <a:rPr lang="en-US" kern="0" dirty="0">
                <a:latin typeface="IBM Plex Sans Light"/>
                <a:sym typeface="IBM Plex Sans Light"/>
              </a:rPr>
              <a:t>-</a:t>
            </a:r>
            <a:r>
              <a:rPr kern="0" dirty="0">
                <a:latin typeface="IBM Plex Sans Light"/>
                <a:sym typeface="IBM Plex Sans Light"/>
              </a:rPr>
              <a:t>tuning</a:t>
            </a:r>
          </a:p>
        </p:txBody>
      </p:sp>
      <p:pic>
        <p:nvPicPr>
          <p:cNvPr id="15" name="Picture 47" descr="Picture 47">
            <a:extLst>
              <a:ext uri="{FF2B5EF4-FFF2-40B4-BE49-F238E27FC236}">
                <a16:creationId xmlns:a16="http://schemas.microsoft.com/office/drawing/2014/main" id="{54DCF2A9-4D81-D91A-8A47-ACB84022632E}"/>
              </a:ext>
            </a:extLst>
          </p:cNvPr>
          <p:cNvPicPr>
            <a:picLocks noChangeAspect="1"/>
          </p:cNvPicPr>
          <p:nvPr/>
        </p:nvPicPr>
        <p:blipFill>
          <a:blip r:embed="rId5"/>
          <a:stretch>
            <a:fillRect/>
          </a:stretch>
        </p:blipFill>
        <p:spPr>
          <a:xfrm>
            <a:off x="15221074" y="7818140"/>
            <a:ext cx="2020326" cy="754580"/>
          </a:xfrm>
          <a:prstGeom prst="rect">
            <a:avLst/>
          </a:prstGeom>
          <a:ln w="12700">
            <a:miter lim="400000"/>
          </a:ln>
        </p:spPr>
      </p:pic>
      <p:sp>
        <p:nvSpPr>
          <p:cNvPr id="16" name="Text Placeholder 2">
            <a:extLst>
              <a:ext uri="{FF2B5EF4-FFF2-40B4-BE49-F238E27FC236}">
                <a16:creationId xmlns:a16="http://schemas.microsoft.com/office/drawing/2014/main" id="{8190F7AA-9864-26E0-4AB6-83A745418BF4}"/>
              </a:ext>
            </a:extLst>
          </p:cNvPr>
          <p:cNvSpPr txBox="1"/>
          <p:nvPr/>
        </p:nvSpPr>
        <p:spPr>
          <a:xfrm>
            <a:off x="8944914" y="9833154"/>
            <a:ext cx="2693562" cy="1012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rIns="45714">
            <a:spAutoFit/>
          </a:bodyPr>
          <a:lstStyle>
            <a:lvl1pPr defTabSz="2438400">
              <a:lnSpc>
                <a:spcPct val="110000"/>
              </a:lnSpc>
              <a:spcBef>
                <a:spcPts val="2900"/>
              </a:spcBef>
              <a:defRPr sz="2800">
                <a:solidFill>
                  <a:srgbClr val="000000"/>
                </a:solidFill>
              </a:defRPr>
            </a:lvl1pPr>
          </a:lstStyle>
          <a:p>
            <a:pPr defTabSz="2437912" hangingPunct="0"/>
            <a:r>
              <a:rPr lang="en-US" kern="0" dirty="0">
                <a:latin typeface="IBM Plex Sans Light"/>
                <a:sym typeface="IBM Plex Sans Light"/>
              </a:rPr>
              <a:t>P</a:t>
            </a:r>
            <a:r>
              <a:rPr kern="0" dirty="0">
                <a:latin typeface="IBM Plex Sans Light"/>
                <a:sym typeface="IBM Plex Sans Light"/>
              </a:rPr>
              <a:t>rompt engineering</a:t>
            </a:r>
          </a:p>
        </p:txBody>
      </p:sp>
      <p:pic>
        <p:nvPicPr>
          <p:cNvPr id="17" name="Graphic 51" descr="Graphic 51">
            <a:extLst>
              <a:ext uri="{FF2B5EF4-FFF2-40B4-BE49-F238E27FC236}">
                <a16:creationId xmlns:a16="http://schemas.microsoft.com/office/drawing/2014/main" id="{0FA087E0-EC3D-EA56-2D0C-C863C317C72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221074" y="11357683"/>
            <a:ext cx="1512246" cy="1512246"/>
          </a:xfrm>
          <a:prstGeom prst="rect">
            <a:avLst/>
          </a:prstGeom>
          <a:ln w="12700">
            <a:miter lim="400000"/>
          </a:ln>
        </p:spPr>
      </p:pic>
      <p:sp>
        <p:nvSpPr>
          <p:cNvPr id="18" name="Rapid adaptation to multiple tasks with small amounts of task-specific data">
            <a:extLst>
              <a:ext uri="{FF2B5EF4-FFF2-40B4-BE49-F238E27FC236}">
                <a16:creationId xmlns:a16="http://schemas.microsoft.com/office/drawing/2014/main" id="{F7D0D666-FF52-B6A4-C397-CDBA6F921B53}"/>
              </a:ext>
            </a:extLst>
          </p:cNvPr>
          <p:cNvSpPr txBox="1">
            <a:spLocks noGrp="1"/>
          </p:cNvSpPr>
          <p:nvPr>
            <p:ph type="title"/>
          </p:nvPr>
        </p:nvSpPr>
        <p:spPr>
          <a:xfrm>
            <a:off x="553776" y="578668"/>
            <a:ext cx="10369597" cy="3273732"/>
          </a:xfrm>
          <a:prstGeom prst="rect">
            <a:avLst/>
          </a:prstGeom>
        </p:spPr>
        <p:txBody>
          <a:bodyPr>
            <a:noAutofit/>
          </a:bodyPr>
          <a:lstStyle>
            <a:lvl1pPr>
              <a:lnSpc>
                <a:spcPct val="100000"/>
              </a:lnSpc>
              <a:defRPr sz="6400"/>
            </a:lvl1pPr>
          </a:lstStyle>
          <a:p>
            <a:r>
              <a:rPr sz="5600" dirty="0"/>
              <a:t>Rapid adaptation to multiple tasks with small amounts of task-specific data</a:t>
            </a:r>
          </a:p>
        </p:txBody>
      </p:sp>
      <p:sp>
        <p:nvSpPr>
          <p:cNvPr id="19" name="Arrow: Down 1">
            <a:extLst>
              <a:ext uri="{FF2B5EF4-FFF2-40B4-BE49-F238E27FC236}">
                <a16:creationId xmlns:a16="http://schemas.microsoft.com/office/drawing/2014/main" id="{21DFD12E-DC59-6FC8-ED0E-17E41275990D}"/>
              </a:ext>
            </a:extLst>
          </p:cNvPr>
          <p:cNvSpPr/>
          <p:nvPr/>
        </p:nvSpPr>
        <p:spPr>
          <a:xfrm rot="10800000">
            <a:off x="20564113" y="3592917"/>
            <a:ext cx="1147484" cy="8562502"/>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 wrap="square" lIns="182878" tIns="182878" rIns="182878" bIns="182878" numCol="1" spcCol="38100" rtlCol="0" anchor="ctr">
            <a:noAutofit/>
          </a:bodyPr>
          <a:lstStyle/>
          <a:p>
            <a:pPr algn="ctr" defTabSz="1828800" hangingPunct="0">
              <a:defRPr/>
            </a:pPr>
            <a:r>
              <a:rPr lang="en-US" dirty="0">
                <a:solidFill>
                  <a:srgbClr val="002D9C"/>
                </a:solidFill>
                <a:latin typeface="IBM Plex Sans Light"/>
                <a:ea typeface="IBM Plex Sans Light"/>
                <a:cs typeface="IBM Plex Sans Light"/>
                <a:sym typeface="IBM Plex Sans Light"/>
              </a:rPr>
              <a:t>Increasing complexity and skills</a:t>
            </a:r>
          </a:p>
        </p:txBody>
      </p:sp>
      <p:sp>
        <p:nvSpPr>
          <p:cNvPr id="20" name="Arrow: Down 2">
            <a:extLst>
              <a:ext uri="{FF2B5EF4-FFF2-40B4-BE49-F238E27FC236}">
                <a16:creationId xmlns:a16="http://schemas.microsoft.com/office/drawing/2014/main" id="{EDE59650-C15A-2BB6-3268-158CE1C66494}"/>
              </a:ext>
            </a:extLst>
          </p:cNvPr>
          <p:cNvSpPr/>
          <p:nvPr/>
        </p:nvSpPr>
        <p:spPr>
          <a:xfrm>
            <a:off x="22387393" y="3592915"/>
            <a:ext cx="1147484" cy="8562502"/>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 wrap="square" lIns="182878" tIns="182878" rIns="182878" bIns="182878" numCol="1" spcCol="38100" rtlCol="0" anchor="ctr">
            <a:noAutofit/>
          </a:bodyPr>
          <a:lstStyle/>
          <a:p>
            <a:pPr algn="ctr" defTabSz="1828800" hangingPunct="0">
              <a:defRPr/>
            </a:pPr>
            <a:r>
              <a:rPr lang="en-US" dirty="0">
                <a:solidFill>
                  <a:srgbClr val="002D9C"/>
                </a:solidFill>
                <a:latin typeface="IBM Plex Sans Light"/>
                <a:ea typeface="IBM Plex Sans Light"/>
                <a:cs typeface="IBM Plex Sans Light"/>
                <a:sym typeface="IBM Plex Sans Light"/>
              </a:rPr>
              <a:t>Requires </a:t>
            </a:r>
            <a:r>
              <a:rPr lang="en-US" dirty="0" err="1">
                <a:solidFill>
                  <a:srgbClr val="002D9C"/>
                </a:solidFill>
                <a:latin typeface="IBM Plex Sans Light"/>
                <a:ea typeface="IBM Plex Sans Light"/>
                <a:cs typeface="IBM Plex Sans Light"/>
                <a:sym typeface="IBM Plex Sans Light"/>
              </a:rPr>
              <a:t>increasing</a:t>
            </a:r>
            <a:r>
              <a:rPr lang="en-US" dirty="0">
                <a:solidFill>
                  <a:srgbClr val="002D9C"/>
                </a:solidFill>
                <a:latin typeface="IBM Plex Sans Light"/>
                <a:ea typeface="IBM Plex Sans Light"/>
                <a:cs typeface="IBM Plex Sans Light"/>
                <a:sym typeface="IBM Plex Sans Light"/>
              </a:rPr>
              <a:t> model size</a:t>
            </a:r>
          </a:p>
        </p:txBody>
      </p:sp>
      <p:sp>
        <p:nvSpPr>
          <p:cNvPr id="21" name="TextBox 20">
            <a:extLst>
              <a:ext uri="{FF2B5EF4-FFF2-40B4-BE49-F238E27FC236}">
                <a16:creationId xmlns:a16="http://schemas.microsoft.com/office/drawing/2014/main" id="{143AED2C-8D86-8357-EB7E-2E88A85B4119}"/>
              </a:ext>
            </a:extLst>
          </p:cNvPr>
          <p:cNvSpPr txBox="1"/>
          <p:nvPr/>
        </p:nvSpPr>
        <p:spPr>
          <a:xfrm>
            <a:off x="11836401" y="8785013"/>
            <a:ext cx="5404999"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400" dirty="0">
                <a:cs typeface="Arial" panose="020B0604020202020204" pitchFamily="34" charset="0"/>
              </a:rPr>
              <a:t>In prompt engineering or prompt    tuning, the model is not changed.</a:t>
            </a:r>
          </a:p>
        </p:txBody>
      </p:sp>
      <p:sp>
        <p:nvSpPr>
          <p:cNvPr id="22" name="TextBox 21">
            <a:extLst>
              <a:ext uri="{FF2B5EF4-FFF2-40B4-BE49-F238E27FC236}">
                <a16:creationId xmlns:a16="http://schemas.microsoft.com/office/drawing/2014/main" id="{F311902E-B4CD-66F9-838A-0FE7CAAD5041}"/>
              </a:ext>
            </a:extLst>
          </p:cNvPr>
          <p:cNvSpPr txBox="1"/>
          <p:nvPr/>
        </p:nvSpPr>
        <p:spPr>
          <a:xfrm>
            <a:off x="11836401" y="6668351"/>
            <a:ext cx="3549048"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buSzPct val="100000"/>
            </a:pPr>
            <a:r>
              <a:rPr lang="en-US" sz="2400" dirty="0">
                <a:cs typeface="Arial" panose="020B0604020202020204" pitchFamily="34" charset="0"/>
              </a:rPr>
              <a:t>In prompt tuning, labeled</a:t>
            </a:r>
          </a:p>
          <a:p>
            <a:pPr algn="l" defTabSz="2438400">
              <a:buSzPct val="100000"/>
            </a:pPr>
            <a:r>
              <a:rPr lang="en-US" sz="2400" dirty="0">
                <a:cs typeface="Arial" panose="020B0604020202020204" pitchFamily="34" charset="0"/>
              </a:rPr>
              <a:t>client data is passed in.</a:t>
            </a:r>
          </a:p>
        </p:txBody>
      </p:sp>
      <p:sp>
        <p:nvSpPr>
          <p:cNvPr id="23" name="TextBox 22">
            <a:extLst>
              <a:ext uri="{FF2B5EF4-FFF2-40B4-BE49-F238E27FC236}">
                <a16:creationId xmlns:a16="http://schemas.microsoft.com/office/drawing/2014/main" id="{99560F78-C743-66D1-EC7C-4F96F35A0327}"/>
              </a:ext>
            </a:extLst>
          </p:cNvPr>
          <p:cNvSpPr txBox="1"/>
          <p:nvPr/>
        </p:nvSpPr>
        <p:spPr>
          <a:xfrm>
            <a:off x="13610925" y="1021756"/>
            <a:ext cx="8876987" cy="1723549"/>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dirty="0">
                <a:cs typeface="Arial" panose="020B0604020202020204" pitchFamily="34" charset="0"/>
              </a:rPr>
              <a:t>Fine-tuning requires labeled data and more resources to tune the model. When a model is fine-tuned, some of the weights     are modified and clients get a private instance of the model.</a:t>
            </a:r>
          </a:p>
        </p:txBody>
      </p:sp>
      <p:sp>
        <p:nvSpPr>
          <p:cNvPr id="24" name="TextBox 23">
            <a:extLst>
              <a:ext uri="{FF2B5EF4-FFF2-40B4-BE49-F238E27FC236}">
                <a16:creationId xmlns:a16="http://schemas.microsoft.com/office/drawing/2014/main" id="{8F5C46FE-C2DD-8CD2-4AB7-34184B0378A7}"/>
              </a:ext>
            </a:extLst>
          </p:cNvPr>
          <p:cNvSpPr txBox="1"/>
          <p:nvPr/>
        </p:nvSpPr>
        <p:spPr>
          <a:xfrm>
            <a:off x="17559866" y="11735908"/>
            <a:ext cx="1659467"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400" dirty="0">
                <a:solidFill>
                  <a:schemeClr val="accent1"/>
                </a:solidFill>
                <a:cs typeface="Arial" panose="020B0604020202020204" pitchFamily="34" charset="0"/>
              </a:rPr>
              <a:t>Prompt Lab</a:t>
            </a:r>
          </a:p>
        </p:txBody>
      </p:sp>
      <p:sp>
        <p:nvSpPr>
          <p:cNvPr id="25" name="TextBox 24">
            <a:extLst>
              <a:ext uri="{FF2B5EF4-FFF2-40B4-BE49-F238E27FC236}">
                <a16:creationId xmlns:a16="http://schemas.microsoft.com/office/drawing/2014/main" id="{BD8E7E06-0ECE-F157-EF11-930F6F973F9C}"/>
              </a:ext>
            </a:extLst>
          </p:cNvPr>
          <p:cNvSpPr txBox="1"/>
          <p:nvPr/>
        </p:nvSpPr>
        <p:spPr>
          <a:xfrm>
            <a:off x="17559866" y="7980094"/>
            <a:ext cx="1659467"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400" dirty="0">
                <a:solidFill>
                  <a:schemeClr val="accent1"/>
                </a:solidFill>
                <a:cs typeface="Arial" panose="020B0604020202020204" pitchFamily="34" charset="0"/>
              </a:rPr>
              <a:t>Tuning Studio</a:t>
            </a:r>
          </a:p>
        </p:txBody>
      </p:sp>
      <p:sp>
        <p:nvSpPr>
          <p:cNvPr id="26" name="TextBox 25">
            <a:extLst>
              <a:ext uri="{FF2B5EF4-FFF2-40B4-BE49-F238E27FC236}">
                <a16:creationId xmlns:a16="http://schemas.microsoft.com/office/drawing/2014/main" id="{30C22C56-3EC6-6C02-DFC7-CE172B89FE3F}"/>
              </a:ext>
            </a:extLst>
          </p:cNvPr>
          <p:cNvSpPr txBox="1"/>
          <p:nvPr/>
        </p:nvSpPr>
        <p:spPr>
          <a:xfrm>
            <a:off x="17559866" y="5914228"/>
            <a:ext cx="1659467" cy="50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2400" dirty="0">
                <a:solidFill>
                  <a:schemeClr val="accent1"/>
                </a:solidFill>
                <a:cs typeface="Arial" panose="020B0604020202020204" pitchFamily="34" charset="0"/>
              </a:rPr>
              <a:t>Roadmap item</a:t>
            </a:r>
          </a:p>
        </p:txBody>
      </p:sp>
    </p:spTree>
    <p:extLst>
      <p:ext uri="{BB962C8B-B14F-4D97-AF65-F5344CB8AC3E}">
        <p14:creationId xmlns:p14="http://schemas.microsoft.com/office/powerpoint/2010/main" val="21667572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9BE079-B27B-2C37-A3E9-16FB216E73C9}"/>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588249" y="433312"/>
            <a:ext cx="11045825" cy="1202972"/>
          </a:xfrm>
        </p:spPr>
        <p:txBody>
          <a:bodyPr/>
          <a:lstStyle/>
          <a:p>
            <a:r>
              <a:rPr lang="en-US" sz="6400" b="1" dirty="0">
                <a:solidFill>
                  <a:srgbClr val="1D1C1D"/>
                </a:solidFill>
                <a:latin typeface="IBM Plex Sans ExtLt" panose="020B0303050203000203" pitchFamily="34" charset="0"/>
              </a:rPr>
              <a:t>watson</a:t>
            </a:r>
            <a:r>
              <a:rPr lang="en-US" sz="6400" b="1" dirty="0">
                <a:solidFill>
                  <a:srgbClr val="0D62FE"/>
                </a:solidFill>
                <a:latin typeface="IBM Plex Sans ExtLt" panose="020B0303050203000203" pitchFamily="34" charset="0"/>
              </a:rPr>
              <a:t>x</a:t>
            </a:r>
            <a:r>
              <a:rPr lang="en-US" sz="6400" b="1" dirty="0">
                <a:solidFill>
                  <a:srgbClr val="1D1C1D"/>
                </a:solidFill>
                <a:latin typeface="IBM Plex Sans ExtLt" panose="020B0303050203000203" pitchFamily="34" charset="0"/>
              </a:rPr>
              <a:t>.ai</a:t>
            </a:r>
            <a:endParaRPr lang="en-US" dirty="0"/>
          </a:p>
        </p:txBody>
      </p:sp>
      <p:sp>
        <p:nvSpPr>
          <p:cNvPr id="11" name="Text Placeholder 31">
            <a:extLst>
              <a:ext uri="{FF2B5EF4-FFF2-40B4-BE49-F238E27FC236}">
                <a16:creationId xmlns:a16="http://schemas.microsoft.com/office/drawing/2014/main" id="{EF9765DD-D45B-0510-B428-3C00772DD30D}"/>
              </a:ext>
            </a:extLst>
          </p:cNvPr>
          <p:cNvSpPr txBox="1">
            <a:spLocks/>
          </p:cNvSpPr>
          <p:nvPr/>
        </p:nvSpPr>
        <p:spPr>
          <a:xfrm>
            <a:off x="2649415" y="3825894"/>
            <a:ext cx="8561205" cy="842009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t>Benefits to clients:</a:t>
            </a:r>
          </a:p>
          <a:p>
            <a:endParaRPr lang="en-US" kern="0" dirty="0"/>
          </a:p>
          <a:p>
            <a:pPr marL="571500" indent="-571500">
              <a:buFont typeface="Arial" panose="020B0604020202020204" pitchFamily="34" charset="0"/>
              <a:buChar char="•"/>
            </a:pPr>
            <a:r>
              <a:rPr lang="en-US" kern="0" dirty="0"/>
              <a:t>There is no change to the model          (no need for an expensive rebuild)</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No need to pass in labeled data</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Much faster way of training the prompt  to properly respond to requests</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Can be passed in via APIs once a prompt has been properly engineered</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Can be used by anyone to guide the model to respond in a desirable way</a:t>
            </a:r>
          </a:p>
        </p:txBody>
      </p:sp>
      <p:grpSp>
        <p:nvGrpSpPr>
          <p:cNvPr id="2" name="Group 1">
            <a:extLst>
              <a:ext uri="{FF2B5EF4-FFF2-40B4-BE49-F238E27FC236}">
                <a16:creationId xmlns:a16="http://schemas.microsoft.com/office/drawing/2014/main" id="{B979CE5B-B1E2-04E3-A00E-5A2D01BE43CE}"/>
              </a:ext>
            </a:extLst>
          </p:cNvPr>
          <p:cNvGrpSpPr/>
          <p:nvPr/>
        </p:nvGrpSpPr>
        <p:grpSpPr>
          <a:xfrm>
            <a:off x="12765088" y="1873711"/>
            <a:ext cx="9899101" cy="1477328"/>
            <a:chOff x="2801303" y="1873711"/>
            <a:chExt cx="8864478" cy="1477328"/>
          </a:xfrm>
        </p:grpSpPr>
        <p:sp>
          <p:nvSpPr>
            <p:cNvPr id="10" name="TextBox 9">
              <a:extLst>
                <a:ext uri="{FF2B5EF4-FFF2-40B4-BE49-F238E27FC236}">
                  <a16:creationId xmlns:a16="http://schemas.microsoft.com/office/drawing/2014/main" id="{68366DBE-12A7-B264-F30A-B3A0BEE0A81D}"/>
                </a:ext>
              </a:extLst>
            </p:cNvPr>
            <p:cNvSpPr txBox="1"/>
            <p:nvPr/>
          </p:nvSpPr>
          <p:spPr>
            <a:xfrm>
              <a:off x="4405806" y="1873711"/>
              <a:ext cx="7259975" cy="1477328"/>
            </a:xfrm>
            <a:prstGeom prst="rect">
              <a:avLst/>
            </a:prstGeom>
            <a:noFill/>
          </p:spPr>
          <p:txBody>
            <a:bodyPr wrap="square" lIns="243840" tIns="243840" rIns="243840" bIns="243840" rtlCol="0">
              <a:spAutoFit/>
            </a:bodyPr>
            <a:lstStyle/>
            <a:p>
              <a:pPr>
                <a:spcBef>
                  <a:spcPts val="2933"/>
                </a:spcBef>
              </a:pPr>
              <a:r>
                <a:rPr lang="en-US" sz="6400" dirty="0">
                  <a:ea typeface="IBM Plex Sans" charset="0"/>
                  <a:cs typeface="IBM Plex Sans" charset="0"/>
                </a:rPr>
                <a:t>Prompt tuning</a:t>
              </a:r>
            </a:p>
          </p:txBody>
        </p:sp>
        <p:pic>
          <p:nvPicPr>
            <p:cNvPr id="12" name="Picture 11">
              <a:extLst>
                <a:ext uri="{FF2B5EF4-FFF2-40B4-BE49-F238E27FC236}">
                  <a16:creationId xmlns:a16="http://schemas.microsoft.com/office/drawing/2014/main" id="{FFD985F0-98AB-EE86-7D32-A7CB7AA44AF6}"/>
                </a:ext>
              </a:extLst>
            </p:cNvPr>
            <p:cNvPicPr>
              <a:picLocks noChangeAspect="1"/>
            </p:cNvPicPr>
            <p:nvPr/>
          </p:nvPicPr>
          <p:blipFill>
            <a:blip r:embed="rId3"/>
            <a:srcRect/>
            <a:stretch/>
          </p:blipFill>
          <p:spPr>
            <a:xfrm>
              <a:off x="2801303" y="2018163"/>
              <a:ext cx="1219200" cy="1219200"/>
            </a:xfrm>
            <a:prstGeom prst="rect">
              <a:avLst/>
            </a:prstGeom>
          </p:spPr>
        </p:pic>
      </p:grpSp>
      <p:sp>
        <p:nvSpPr>
          <p:cNvPr id="13" name="Text Placeholder 33">
            <a:extLst>
              <a:ext uri="{FF2B5EF4-FFF2-40B4-BE49-F238E27FC236}">
                <a16:creationId xmlns:a16="http://schemas.microsoft.com/office/drawing/2014/main" id="{DD788324-D46E-B172-BE29-E53B0D7012AA}"/>
              </a:ext>
            </a:extLst>
          </p:cNvPr>
          <p:cNvSpPr txBox="1">
            <a:spLocks/>
          </p:cNvSpPr>
          <p:nvPr/>
        </p:nvSpPr>
        <p:spPr>
          <a:xfrm>
            <a:off x="14590328" y="3825894"/>
            <a:ext cx="8805700" cy="8881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t>Benefits to clients</a:t>
            </a:r>
          </a:p>
          <a:p>
            <a:endParaRPr lang="en-US" b="1" kern="0" dirty="0"/>
          </a:p>
          <a:p>
            <a:pPr marL="571500" indent="-571500">
              <a:buFont typeface="Arial" panose="020B0604020202020204" pitchFamily="34" charset="0"/>
              <a:buChar char="•"/>
            </a:pPr>
            <a:r>
              <a:rPr lang="en-US" kern="0" dirty="0"/>
              <a:t>There is no change to the model           (no need for an expensive rebuild)</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Requires labeled data but can achieve better performance even with using        a smaller size model. </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Can achieve close to fine-tuning </a:t>
            </a:r>
            <a:br>
              <a:rPr lang="en-US" kern="0" dirty="0"/>
            </a:br>
            <a:r>
              <a:rPr lang="en-US" kern="0" dirty="0"/>
              <a:t>results without model modification</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Can be passed in via API </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Can be used by anyone to work           with    the model</a:t>
            </a:r>
          </a:p>
          <a:p>
            <a:pPr marL="571500" indent="-571500">
              <a:buFont typeface="Arial" panose="020B0604020202020204" pitchFamily="34" charset="0"/>
              <a:buChar char="•"/>
            </a:pPr>
            <a:endParaRPr lang="en-US" kern="0" dirty="0"/>
          </a:p>
          <a:p>
            <a:endParaRPr lang="en-US" kern="0" dirty="0"/>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endParaRPr lang="en-US" kern="0" dirty="0"/>
          </a:p>
        </p:txBody>
      </p:sp>
      <p:pic>
        <p:nvPicPr>
          <p:cNvPr id="3" name="Picture 2">
            <a:extLst>
              <a:ext uri="{FF2B5EF4-FFF2-40B4-BE49-F238E27FC236}">
                <a16:creationId xmlns:a16="http://schemas.microsoft.com/office/drawing/2014/main" id="{80600EAE-22B6-73F5-D64A-ECEB335748CF}"/>
              </a:ext>
            </a:extLst>
          </p:cNvPr>
          <p:cNvPicPr>
            <a:picLocks noChangeAspect="1"/>
          </p:cNvPicPr>
          <p:nvPr/>
        </p:nvPicPr>
        <p:blipFill>
          <a:blip r:embed="rId4"/>
          <a:srcRect/>
          <a:stretch/>
        </p:blipFill>
        <p:spPr>
          <a:xfrm>
            <a:off x="588248" y="1780822"/>
            <a:ext cx="1499343" cy="1494984"/>
          </a:xfrm>
          <a:prstGeom prst="rect">
            <a:avLst/>
          </a:prstGeom>
        </p:spPr>
      </p:pic>
      <p:sp>
        <p:nvSpPr>
          <p:cNvPr id="4" name="TextBox 3">
            <a:extLst>
              <a:ext uri="{FF2B5EF4-FFF2-40B4-BE49-F238E27FC236}">
                <a16:creationId xmlns:a16="http://schemas.microsoft.com/office/drawing/2014/main" id="{03BBBEDC-6328-2BC6-2337-C4B5E3417447}"/>
              </a:ext>
            </a:extLst>
          </p:cNvPr>
          <p:cNvSpPr txBox="1"/>
          <p:nvPr/>
        </p:nvSpPr>
        <p:spPr>
          <a:xfrm>
            <a:off x="2396821" y="1873711"/>
            <a:ext cx="11631631" cy="1477328"/>
          </a:xfrm>
          <a:prstGeom prst="rect">
            <a:avLst/>
          </a:prstGeom>
          <a:noFill/>
        </p:spPr>
        <p:txBody>
          <a:bodyPr wrap="square" lIns="243840" tIns="243840" rIns="243840" bIns="243840" rtlCol="0">
            <a:spAutoFit/>
          </a:bodyPr>
          <a:lstStyle/>
          <a:p>
            <a:pPr>
              <a:spcBef>
                <a:spcPts val="2933"/>
              </a:spcBef>
            </a:pPr>
            <a:r>
              <a:rPr lang="en-US" sz="6400" dirty="0">
                <a:ea typeface="IBM Plex Sans" charset="0"/>
                <a:cs typeface="IBM Plex Sans" charset="0"/>
              </a:rPr>
              <a:t>Prompt engineering      </a:t>
            </a:r>
          </a:p>
        </p:txBody>
      </p:sp>
    </p:spTree>
    <p:extLst>
      <p:ext uri="{BB962C8B-B14F-4D97-AF65-F5344CB8AC3E}">
        <p14:creationId xmlns:p14="http://schemas.microsoft.com/office/powerpoint/2010/main" val="9902854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EB36B2-605D-169C-2BC2-55C21EBA80FC}"/>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 Placeholder 2">
            <a:extLst>
              <a:ext uri="{FF2B5EF4-FFF2-40B4-BE49-F238E27FC236}">
                <a16:creationId xmlns:a16="http://schemas.microsoft.com/office/drawing/2014/main" id="{F106C03D-38E2-2C65-AA1C-80C13A72D360}"/>
              </a:ext>
            </a:extLst>
          </p:cNvPr>
          <p:cNvSpPr>
            <a:spLocks noGrp="1"/>
          </p:cNvSpPr>
          <p:nvPr>
            <p:ph type="body" sz="quarter" idx="10"/>
          </p:nvPr>
        </p:nvSpPr>
        <p:spPr>
          <a:xfrm>
            <a:off x="12775460" y="990600"/>
            <a:ext cx="5207740" cy="10825031"/>
          </a:xfrm>
        </p:spPr>
        <p:txBody>
          <a:bodyPr/>
          <a:lstStyle/>
          <a:p>
            <a:r>
              <a:rPr lang="en-US" sz="2800" b="1" dirty="0">
                <a:latin typeface="+mn-lt"/>
              </a:rPr>
              <a:t>Foundation models are adaptable. </a:t>
            </a:r>
            <a:r>
              <a:rPr lang="en-US" sz="2800" dirty="0">
                <a:latin typeface="+mn-lt"/>
              </a:rPr>
              <a:t>One way to </a:t>
            </a:r>
            <a:br>
              <a:rPr lang="en-US" sz="2800" dirty="0">
                <a:latin typeface="+mn-lt"/>
              </a:rPr>
            </a:br>
            <a:r>
              <a:rPr lang="en-US" sz="2800" dirty="0">
                <a:latin typeface="+mn-lt"/>
              </a:rPr>
              <a:t>adapt the model is using </a:t>
            </a:r>
            <a:br>
              <a:rPr lang="en-US" sz="2800" dirty="0">
                <a:latin typeface="+mn-lt"/>
              </a:rPr>
            </a:br>
            <a:r>
              <a:rPr lang="en-US" sz="2800" dirty="0">
                <a:latin typeface="+mn-lt"/>
              </a:rPr>
              <a:t>prompt engineering.</a:t>
            </a:r>
          </a:p>
          <a:p>
            <a:endParaRPr lang="en-US" sz="2800" b="1" dirty="0">
              <a:latin typeface="+mn-lt"/>
            </a:endParaRPr>
          </a:p>
          <a:p>
            <a:pPr>
              <a:spcBef>
                <a:spcPts val="600"/>
              </a:spcBef>
            </a:pPr>
            <a:r>
              <a:rPr lang="en-CA" sz="2800" b="1" i="0" dirty="0">
                <a:solidFill>
                  <a:srgbClr val="121619"/>
                </a:solidFill>
                <a:effectLst/>
                <a:latin typeface="+mn-lt"/>
              </a:rPr>
              <a:t>What is prompt engineering? </a:t>
            </a:r>
          </a:p>
          <a:p>
            <a:pPr>
              <a:spcBef>
                <a:spcPts val="600"/>
              </a:spcBef>
            </a:pPr>
            <a:endParaRPr lang="en-CA" sz="2800" b="1" i="0" dirty="0">
              <a:solidFill>
                <a:srgbClr val="121619"/>
              </a:solidFill>
              <a:effectLst/>
              <a:latin typeface="+mn-lt"/>
            </a:endParaRPr>
          </a:p>
          <a:p>
            <a:pPr marL="571500" indent="-571500">
              <a:spcBef>
                <a:spcPts val="600"/>
              </a:spcBef>
              <a:buFont typeface="Arial" panose="020B0604020202020204" pitchFamily="34" charset="0"/>
              <a:buChar char="•"/>
            </a:pPr>
            <a:r>
              <a:rPr lang="en-US" sz="2800" dirty="0">
                <a:latin typeface="+mn-lt"/>
              </a:rPr>
              <a:t>Prompt engineering is a </a:t>
            </a:r>
            <a:br>
              <a:rPr lang="en-US" sz="2800" dirty="0">
                <a:latin typeface="+mn-lt"/>
              </a:rPr>
            </a:br>
            <a:r>
              <a:rPr lang="en-US" sz="2800" dirty="0">
                <a:latin typeface="+mn-lt"/>
              </a:rPr>
              <a:t>new discipline for finding </a:t>
            </a:r>
            <a:br>
              <a:rPr lang="en-US" sz="2800" dirty="0">
                <a:latin typeface="+mn-lt"/>
              </a:rPr>
            </a:br>
            <a:r>
              <a:rPr lang="en-US" sz="2800" dirty="0">
                <a:latin typeface="+mn-lt"/>
              </a:rPr>
              <a:t>the optimal prompt to use with a foundation model </a:t>
            </a:r>
            <a:br>
              <a:rPr lang="en-US" sz="2800" dirty="0">
                <a:latin typeface="+mn-lt"/>
              </a:rPr>
            </a:br>
            <a:r>
              <a:rPr lang="en-US" sz="2800" dirty="0">
                <a:latin typeface="+mn-lt"/>
              </a:rPr>
              <a:t>for the best performance.</a:t>
            </a:r>
          </a:p>
          <a:p>
            <a:pPr marL="571500" indent="-571500">
              <a:spcBef>
                <a:spcPts val="600"/>
              </a:spcBef>
              <a:buFont typeface="Arial" panose="020B0604020202020204" pitchFamily="34" charset="0"/>
              <a:buChar char="•"/>
            </a:pPr>
            <a:endParaRPr lang="en-US" sz="2800" b="0" i="0" dirty="0">
              <a:solidFill>
                <a:srgbClr val="121619"/>
              </a:solidFill>
              <a:effectLst/>
              <a:latin typeface="+mn-lt"/>
            </a:endParaRPr>
          </a:p>
          <a:p>
            <a:pPr>
              <a:spcBef>
                <a:spcPts val="600"/>
              </a:spcBef>
            </a:pPr>
            <a:r>
              <a:rPr lang="en-CA" sz="2800" b="1" i="0" dirty="0">
                <a:solidFill>
                  <a:srgbClr val="121619"/>
                </a:solidFill>
                <a:effectLst/>
                <a:latin typeface="+mn-lt"/>
              </a:rPr>
              <a:t>Why is it important?</a:t>
            </a:r>
          </a:p>
          <a:p>
            <a:pPr>
              <a:spcBef>
                <a:spcPts val="600"/>
              </a:spcBef>
            </a:pPr>
            <a:endParaRPr lang="en-CA" sz="2800" b="1" i="0" dirty="0">
              <a:solidFill>
                <a:srgbClr val="121619"/>
              </a:solidFill>
              <a:effectLst/>
              <a:latin typeface="+mn-lt"/>
            </a:endParaRPr>
          </a:p>
          <a:p>
            <a:pPr marL="571500" indent="-571500">
              <a:spcBef>
                <a:spcPts val="600"/>
              </a:spcBef>
              <a:buFont typeface="Arial" panose="020B0604020202020204" pitchFamily="34" charset="0"/>
              <a:buChar char="•"/>
            </a:pPr>
            <a:r>
              <a:rPr lang="en-CA" sz="2800" dirty="0">
                <a:solidFill>
                  <a:srgbClr val="121619"/>
                </a:solidFill>
                <a:latin typeface="+mn-lt"/>
              </a:rPr>
              <a:t>For most generative </a:t>
            </a:r>
            <a:br>
              <a:rPr lang="en-CA" sz="2800" dirty="0">
                <a:solidFill>
                  <a:srgbClr val="121619"/>
                </a:solidFill>
                <a:latin typeface="+mn-lt"/>
              </a:rPr>
            </a:br>
            <a:r>
              <a:rPr lang="en-CA" sz="2800" dirty="0">
                <a:solidFill>
                  <a:srgbClr val="121619"/>
                </a:solidFill>
                <a:latin typeface="+mn-lt"/>
              </a:rPr>
              <a:t>AI, it is not so much “answering” a question </a:t>
            </a:r>
            <a:br>
              <a:rPr lang="en-CA" sz="2800" dirty="0">
                <a:solidFill>
                  <a:srgbClr val="121619"/>
                </a:solidFill>
                <a:latin typeface="+mn-lt"/>
              </a:rPr>
            </a:br>
            <a:r>
              <a:rPr lang="en-CA" sz="2800" dirty="0">
                <a:solidFill>
                  <a:srgbClr val="121619"/>
                </a:solidFill>
                <a:latin typeface="+mn-lt"/>
              </a:rPr>
              <a:t>than simply appending </a:t>
            </a:r>
            <a:br>
              <a:rPr lang="en-CA" sz="2800" dirty="0">
                <a:solidFill>
                  <a:srgbClr val="121619"/>
                </a:solidFill>
                <a:latin typeface="+mn-lt"/>
              </a:rPr>
            </a:br>
            <a:r>
              <a:rPr lang="en-CA" sz="2800" dirty="0">
                <a:solidFill>
                  <a:srgbClr val="121619"/>
                </a:solidFill>
                <a:latin typeface="+mn-lt"/>
              </a:rPr>
              <a:t>the most likely text </a:t>
            </a:r>
          </a:p>
          <a:p>
            <a:pPr marL="571500" indent="-571500">
              <a:spcBef>
                <a:spcPts val="600"/>
              </a:spcBef>
              <a:buFont typeface="Arial" panose="020B0604020202020204" pitchFamily="34" charset="0"/>
              <a:buChar char="•"/>
            </a:pPr>
            <a:endParaRPr lang="en-CA" sz="2800" dirty="0">
              <a:solidFill>
                <a:srgbClr val="121619"/>
              </a:solidFill>
              <a:latin typeface="+mn-lt"/>
            </a:endParaRPr>
          </a:p>
          <a:p>
            <a:pPr marL="571500" indent="-571500">
              <a:spcBef>
                <a:spcPts val="600"/>
              </a:spcBef>
              <a:buFont typeface="Arial" panose="020B0604020202020204" pitchFamily="34" charset="0"/>
              <a:buChar char="•"/>
            </a:pPr>
            <a:r>
              <a:rPr lang="en-CA" sz="2800" b="0" i="0" dirty="0">
                <a:solidFill>
                  <a:srgbClr val="121619"/>
                </a:solidFill>
                <a:effectLst/>
                <a:latin typeface="+mn-lt"/>
              </a:rPr>
              <a:t>Simply asking a straightforward </a:t>
            </a:r>
            <a:r>
              <a:rPr lang="en-CA" sz="2800" dirty="0">
                <a:solidFill>
                  <a:srgbClr val="121619"/>
                </a:solidFill>
                <a:latin typeface="+mn-lt"/>
              </a:rPr>
              <a:t>question </a:t>
            </a:r>
            <a:br>
              <a:rPr lang="en-CA" sz="2800" dirty="0">
                <a:solidFill>
                  <a:srgbClr val="121619"/>
                </a:solidFill>
                <a:latin typeface="+mn-lt"/>
              </a:rPr>
            </a:br>
            <a:r>
              <a:rPr lang="en-CA" sz="2800" dirty="0">
                <a:solidFill>
                  <a:srgbClr val="121619"/>
                </a:solidFill>
                <a:latin typeface="+mn-lt"/>
              </a:rPr>
              <a:t>may not yield the best result</a:t>
            </a:r>
          </a:p>
          <a:p>
            <a:endParaRPr lang="en-US" dirty="0"/>
          </a:p>
        </p:txBody>
      </p:sp>
      <p:sp>
        <p:nvSpPr>
          <p:cNvPr id="4" name="Text Placeholder 3">
            <a:extLst>
              <a:ext uri="{FF2B5EF4-FFF2-40B4-BE49-F238E27FC236}">
                <a16:creationId xmlns:a16="http://schemas.microsoft.com/office/drawing/2014/main" id="{0A205F24-BFE5-DD10-7938-98D844488E4F}"/>
              </a:ext>
            </a:extLst>
          </p:cNvPr>
          <p:cNvSpPr>
            <a:spLocks noGrp="1"/>
          </p:cNvSpPr>
          <p:nvPr>
            <p:ph type="body" sz="quarter" idx="20"/>
          </p:nvPr>
        </p:nvSpPr>
        <p:spPr>
          <a:xfrm>
            <a:off x="18859500" y="990598"/>
            <a:ext cx="4951603" cy="10825031"/>
          </a:xfrm>
        </p:spPr>
        <p:txBody>
          <a:bodyPr/>
          <a:lstStyle/>
          <a:p>
            <a:pPr marL="571500" indent="-571500">
              <a:spcBef>
                <a:spcPts val="600"/>
              </a:spcBef>
              <a:buFont typeface="Arial" panose="020B0604020202020204" pitchFamily="34" charset="0"/>
              <a:buChar char="•"/>
            </a:pPr>
            <a:r>
              <a:rPr lang="en-CA" sz="2800" dirty="0">
                <a:solidFill>
                  <a:srgbClr val="121619"/>
                </a:solidFill>
                <a:latin typeface="+mn-lt"/>
              </a:rPr>
              <a:t>A prompt is a way to communicate with </a:t>
            </a:r>
            <a:br>
              <a:rPr lang="en-CA" sz="2800" dirty="0">
                <a:solidFill>
                  <a:srgbClr val="121619"/>
                </a:solidFill>
                <a:latin typeface="+mn-lt"/>
              </a:rPr>
            </a:br>
            <a:r>
              <a:rPr lang="en-CA" sz="2800" dirty="0">
                <a:solidFill>
                  <a:srgbClr val="121619"/>
                </a:solidFill>
                <a:latin typeface="+mn-lt"/>
              </a:rPr>
              <a:t>the foundation model to:</a:t>
            </a:r>
          </a:p>
          <a:p>
            <a:pPr marL="1230300" lvl="2" indent="-571500">
              <a:spcBef>
                <a:spcPts val="600"/>
              </a:spcBef>
            </a:pPr>
            <a:r>
              <a:rPr lang="en-CA" sz="2800" dirty="0">
                <a:solidFill>
                  <a:srgbClr val="121619"/>
                </a:solidFill>
                <a:latin typeface="+mn-lt"/>
              </a:rPr>
              <a:t>Pass additional instructions on </a:t>
            </a:r>
            <a:br>
              <a:rPr lang="en-CA" sz="2800" dirty="0">
                <a:solidFill>
                  <a:srgbClr val="121619"/>
                </a:solidFill>
                <a:latin typeface="+mn-lt"/>
              </a:rPr>
            </a:br>
            <a:r>
              <a:rPr lang="en-CA" sz="2800" dirty="0">
                <a:solidFill>
                  <a:srgbClr val="121619"/>
                </a:solidFill>
                <a:latin typeface="+mn-lt"/>
              </a:rPr>
              <a:t>how the model </a:t>
            </a:r>
            <a:br>
              <a:rPr lang="en-CA" sz="2800" dirty="0">
                <a:solidFill>
                  <a:srgbClr val="121619"/>
                </a:solidFill>
                <a:latin typeface="+mn-lt"/>
              </a:rPr>
            </a:br>
            <a:r>
              <a:rPr lang="en-CA" sz="2800" dirty="0">
                <a:solidFill>
                  <a:srgbClr val="121619"/>
                </a:solidFill>
                <a:latin typeface="+mn-lt"/>
              </a:rPr>
              <a:t>should respond</a:t>
            </a:r>
          </a:p>
          <a:p>
            <a:pPr marL="1230300" lvl="2" indent="-571500">
              <a:spcBef>
                <a:spcPts val="600"/>
              </a:spcBef>
            </a:pPr>
            <a:r>
              <a:rPr lang="en-CA" sz="2800" dirty="0">
                <a:solidFill>
                  <a:srgbClr val="121619"/>
                </a:solidFill>
                <a:latin typeface="+mn-lt"/>
              </a:rPr>
              <a:t>Feed task-specific context to the model</a:t>
            </a:r>
          </a:p>
          <a:p>
            <a:pPr marL="1230300" lvl="2" indent="-571500">
              <a:spcBef>
                <a:spcPts val="600"/>
              </a:spcBef>
            </a:pPr>
            <a:endParaRPr lang="en-CA" sz="2800" b="0" i="0" dirty="0">
              <a:solidFill>
                <a:srgbClr val="121619"/>
              </a:solidFill>
              <a:effectLst/>
              <a:latin typeface="+mn-lt"/>
            </a:endParaRPr>
          </a:p>
          <a:p>
            <a:pPr marL="571500" indent="-571500">
              <a:spcBef>
                <a:spcPts val="600"/>
              </a:spcBef>
              <a:buFont typeface="Arial" panose="020B0604020202020204" pitchFamily="34" charset="0"/>
              <a:buChar char="•"/>
            </a:pPr>
            <a:r>
              <a:rPr lang="en-CA" sz="2800" b="0" i="0" dirty="0">
                <a:solidFill>
                  <a:srgbClr val="121619"/>
                </a:solidFill>
                <a:effectLst/>
                <a:latin typeface="+mn-lt"/>
              </a:rPr>
              <a:t>IBM </a:t>
            </a:r>
            <a:r>
              <a:rPr lang="en-CA" sz="2800" b="1" i="0" dirty="0">
                <a:effectLst/>
                <a:latin typeface="+mn-lt"/>
              </a:rPr>
              <a:t>watsonx.ai</a:t>
            </a:r>
            <a:r>
              <a:rPr lang="en-CA" sz="2800" b="1" i="0" dirty="0">
                <a:solidFill>
                  <a:srgbClr val="121619"/>
                </a:solidFill>
                <a:effectLst/>
                <a:latin typeface="+mn-lt"/>
              </a:rPr>
              <a:t> </a:t>
            </a:r>
            <a:r>
              <a:rPr lang="en-CA" sz="2800" b="0" i="0" dirty="0">
                <a:solidFill>
                  <a:srgbClr val="121619"/>
                </a:solidFill>
                <a:effectLst/>
                <a:latin typeface="+mn-lt"/>
              </a:rPr>
              <a:t>provides </a:t>
            </a:r>
            <a:br>
              <a:rPr lang="en-CA" sz="2800" b="0" i="0" dirty="0">
                <a:solidFill>
                  <a:srgbClr val="121619"/>
                </a:solidFill>
                <a:effectLst/>
                <a:latin typeface="+mn-lt"/>
              </a:rPr>
            </a:br>
            <a:r>
              <a:rPr lang="en-CA" sz="2800" b="0" i="0" dirty="0">
                <a:solidFill>
                  <a:srgbClr val="121619"/>
                </a:solidFill>
                <a:effectLst/>
                <a:latin typeface="+mn-lt"/>
              </a:rPr>
              <a:t>a Prompt Lab with a</a:t>
            </a:r>
            <a:r>
              <a:rPr lang="en-CA" sz="2800" dirty="0">
                <a:solidFill>
                  <a:srgbClr val="121619"/>
                </a:solidFill>
                <a:latin typeface="+mn-lt"/>
              </a:rPr>
              <a:t>n interactive prompt builder</a:t>
            </a:r>
            <a:r>
              <a:rPr lang="en-CA" sz="2800" b="0" i="0" dirty="0">
                <a:solidFill>
                  <a:srgbClr val="121619"/>
                </a:solidFill>
                <a:effectLst/>
                <a:latin typeface="+mn-lt"/>
              </a:rPr>
              <a:t>:</a:t>
            </a:r>
          </a:p>
          <a:p>
            <a:pPr marL="899100" lvl="1" indent="-571500">
              <a:spcBef>
                <a:spcPts val="600"/>
              </a:spcBef>
            </a:pPr>
            <a:r>
              <a:rPr lang="en-CA" sz="2800" b="0" i="0" dirty="0">
                <a:solidFill>
                  <a:srgbClr val="121619"/>
                </a:solidFill>
                <a:effectLst/>
                <a:latin typeface="+mn-lt"/>
              </a:rPr>
              <a:t>Includes prompt examples for </a:t>
            </a:r>
            <a:br>
              <a:rPr lang="en-CA" sz="2800" b="0" i="0" dirty="0">
                <a:solidFill>
                  <a:srgbClr val="121619"/>
                </a:solidFill>
                <a:effectLst/>
                <a:latin typeface="+mn-lt"/>
              </a:rPr>
            </a:br>
            <a:r>
              <a:rPr lang="en-CA" sz="2800" b="0" i="0" dirty="0">
                <a:solidFill>
                  <a:srgbClr val="121619"/>
                </a:solidFill>
                <a:effectLst/>
                <a:latin typeface="+mn-lt"/>
              </a:rPr>
              <a:t>various</a:t>
            </a:r>
            <a:r>
              <a:rPr lang="en-CA" sz="2800" dirty="0">
                <a:solidFill>
                  <a:srgbClr val="121619"/>
                </a:solidFill>
                <a:latin typeface="+mn-lt"/>
              </a:rPr>
              <a:t> </a:t>
            </a:r>
            <a:r>
              <a:rPr lang="en-CA" sz="2800" b="0" i="0" dirty="0">
                <a:solidFill>
                  <a:srgbClr val="121619"/>
                </a:solidFill>
                <a:effectLst/>
                <a:latin typeface="+mn-lt"/>
              </a:rPr>
              <a:t>use cases</a:t>
            </a:r>
          </a:p>
          <a:p>
            <a:pPr marL="899100" lvl="1" indent="-571500">
              <a:spcBef>
                <a:spcPts val="600"/>
              </a:spcBef>
            </a:pPr>
            <a:r>
              <a:rPr lang="en-CA" sz="2800" dirty="0">
                <a:solidFill>
                  <a:srgbClr val="121619"/>
                </a:solidFill>
                <a:latin typeface="+mn-lt"/>
              </a:rPr>
              <a:t>Clients can experiment with different prompts, save and reuse older prompts, </a:t>
            </a:r>
            <a:r>
              <a:rPr lang="en-CA" sz="2800" b="0" i="0" dirty="0">
                <a:solidFill>
                  <a:srgbClr val="121619"/>
                </a:solidFill>
                <a:effectLst/>
                <a:latin typeface="+mn-lt"/>
              </a:rPr>
              <a:t>use different models and vary </a:t>
            </a:r>
            <a:br>
              <a:rPr lang="en-CA" sz="2800" b="0" i="0" dirty="0">
                <a:solidFill>
                  <a:srgbClr val="121619"/>
                </a:solidFill>
                <a:effectLst/>
                <a:latin typeface="+mn-lt"/>
              </a:rPr>
            </a:br>
            <a:r>
              <a:rPr lang="en-CA" sz="2800" b="0" i="0" dirty="0">
                <a:solidFill>
                  <a:srgbClr val="121619"/>
                </a:solidFill>
                <a:effectLst/>
                <a:latin typeface="+mn-lt"/>
              </a:rPr>
              <a:t>different parameters</a:t>
            </a: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576263" y="577850"/>
            <a:ext cx="11045825" cy="4379913"/>
          </a:xfrm>
        </p:spPr>
        <p:txBody>
          <a:bodyPr/>
          <a:lstStyle/>
          <a:p>
            <a:r>
              <a:rPr lang="en-US" sz="6400" b="1" dirty="0">
                <a:solidFill>
                  <a:srgbClr val="1D1C1D"/>
                </a:solidFill>
                <a:latin typeface="IBM Plex Sans ExtLt" panose="020B0303050203000203" pitchFamily="34" charset="0"/>
              </a:rPr>
              <a:t>watson</a:t>
            </a:r>
            <a:r>
              <a:rPr lang="en-US" sz="6400" b="1" dirty="0">
                <a:solidFill>
                  <a:srgbClr val="0D62FE"/>
                </a:solidFill>
                <a:latin typeface="IBM Plex Sans ExtLt" panose="020B0303050203000203" pitchFamily="34" charset="0"/>
              </a:rPr>
              <a:t>x</a:t>
            </a:r>
            <a:r>
              <a:rPr lang="en-US" sz="6400" b="1" dirty="0">
                <a:solidFill>
                  <a:srgbClr val="1D1C1D"/>
                </a:solidFill>
                <a:latin typeface="IBM Plex Sans ExtLt" panose="020B0303050203000203" pitchFamily="34" charset="0"/>
              </a:rPr>
              <a:t>.ai</a:t>
            </a:r>
            <a:endParaRPr lang="en-US" dirty="0"/>
          </a:p>
        </p:txBody>
      </p:sp>
      <p:sp>
        <p:nvSpPr>
          <p:cNvPr id="10" name="TextBox 9">
            <a:extLst>
              <a:ext uri="{FF2B5EF4-FFF2-40B4-BE49-F238E27FC236}">
                <a16:creationId xmlns:a16="http://schemas.microsoft.com/office/drawing/2014/main" id="{68366DBE-12A7-B264-F30A-B3A0BEE0A81D}"/>
              </a:ext>
            </a:extLst>
          </p:cNvPr>
          <p:cNvSpPr txBox="1"/>
          <p:nvPr/>
        </p:nvSpPr>
        <p:spPr>
          <a:xfrm>
            <a:off x="2469297" y="1873711"/>
            <a:ext cx="8141996" cy="1477328"/>
          </a:xfrm>
          <a:prstGeom prst="rect">
            <a:avLst/>
          </a:prstGeom>
          <a:noFill/>
        </p:spPr>
        <p:txBody>
          <a:bodyPr wrap="square" lIns="243840" tIns="243840" rIns="243840" bIns="243840" rtlCol="0">
            <a:spAutoFit/>
          </a:bodyPr>
          <a:lstStyle/>
          <a:p>
            <a:pPr>
              <a:spcBef>
                <a:spcPts val="2933"/>
              </a:spcBef>
            </a:pPr>
            <a:r>
              <a:rPr lang="en-US" sz="6400" dirty="0">
                <a:ea typeface="IBM Plex Sans" charset="0"/>
                <a:cs typeface="IBM Plex Sans" charset="0"/>
              </a:rPr>
              <a:t>Prompt Engineering </a:t>
            </a:r>
          </a:p>
        </p:txBody>
      </p:sp>
      <p:sp>
        <p:nvSpPr>
          <p:cNvPr id="11" name="TextBox 10">
            <a:extLst>
              <a:ext uri="{FF2B5EF4-FFF2-40B4-BE49-F238E27FC236}">
                <a16:creationId xmlns:a16="http://schemas.microsoft.com/office/drawing/2014/main" id="{C5F0B59C-D5AA-19B9-CA4C-1A71E37CD41C}"/>
              </a:ext>
            </a:extLst>
          </p:cNvPr>
          <p:cNvSpPr txBox="1"/>
          <p:nvPr/>
        </p:nvSpPr>
        <p:spPr>
          <a:xfrm>
            <a:off x="643726" y="4294668"/>
            <a:ext cx="8493924"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2438400">
              <a:buSzPct val="100000"/>
            </a:pPr>
            <a:r>
              <a:rPr lang="en-US" dirty="0">
                <a:cs typeface="Arial" panose="020B0604020202020204" pitchFamily="34" charset="0"/>
              </a:rPr>
              <a:t>Prompt engineering is an art – and watsonx.ai Prompt Lab provides </a:t>
            </a:r>
            <a:br>
              <a:rPr lang="en-US" dirty="0">
                <a:cs typeface="Arial" panose="020B0604020202020204" pitchFamily="34" charset="0"/>
              </a:rPr>
            </a:br>
            <a:r>
              <a:rPr lang="en-US" dirty="0">
                <a:cs typeface="Arial" panose="020B0604020202020204" pitchFamily="34" charset="0"/>
              </a:rPr>
              <a:t>a rich and guided learning experience.</a:t>
            </a:r>
          </a:p>
        </p:txBody>
      </p:sp>
      <p:pic>
        <p:nvPicPr>
          <p:cNvPr id="2" name="Picture 1">
            <a:extLst>
              <a:ext uri="{FF2B5EF4-FFF2-40B4-BE49-F238E27FC236}">
                <a16:creationId xmlns:a16="http://schemas.microsoft.com/office/drawing/2014/main" id="{CC2B4DCA-98FD-9612-0F49-9589CD519FE6}"/>
              </a:ext>
            </a:extLst>
          </p:cNvPr>
          <p:cNvPicPr>
            <a:picLocks noChangeAspect="1"/>
          </p:cNvPicPr>
          <p:nvPr/>
        </p:nvPicPr>
        <p:blipFill>
          <a:blip r:embed="rId3"/>
          <a:srcRect/>
          <a:stretch/>
        </p:blipFill>
        <p:spPr>
          <a:xfrm>
            <a:off x="588249" y="1780822"/>
            <a:ext cx="1516596" cy="1494984"/>
          </a:xfrm>
          <a:prstGeom prst="rect">
            <a:avLst/>
          </a:prstGeom>
        </p:spPr>
      </p:pic>
    </p:spTree>
    <p:extLst>
      <p:ext uri="{BB962C8B-B14F-4D97-AF65-F5344CB8AC3E}">
        <p14:creationId xmlns:p14="http://schemas.microsoft.com/office/powerpoint/2010/main" val="150475396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A51750-EB83-6F61-E537-4367492E98BB}"/>
              </a:ext>
            </a:extLst>
          </p:cNvPr>
          <p:cNvSpPr/>
          <p:nvPr/>
        </p:nvSpPr>
        <p:spPr bwMode="auto">
          <a:xfrm>
            <a:off x="0" y="0"/>
            <a:ext cx="11406081"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 Placeholder 2">
            <a:extLst>
              <a:ext uri="{FF2B5EF4-FFF2-40B4-BE49-F238E27FC236}">
                <a16:creationId xmlns:a16="http://schemas.microsoft.com/office/drawing/2014/main" id="{7C16EC82-BEDE-E6F7-3222-E0EE03D579C3}"/>
              </a:ext>
            </a:extLst>
          </p:cNvPr>
          <p:cNvSpPr txBox="1">
            <a:spLocks/>
          </p:cNvSpPr>
          <p:nvPr/>
        </p:nvSpPr>
        <p:spPr>
          <a:xfrm>
            <a:off x="577586" y="4136300"/>
            <a:ext cx="4265542" cy="152558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Interactive prompt builder</a:t>
            </a:r>
          </a:p>
        </p:txBody>
      </p:sp>
      <p:sp>
        <p:nvSpPr>
          <p:cNvPr id="4" name="Text Placeholder 5">
            <a:extLst>
              <a:ext uri="{FF2B5EF4-FFF2-40B4-BE49-F238E27FC236}">
                <a16:creationId xmlns:a16="http://schemas.microsoft.com/office/drawing/2014/main" id="{CAEE42F1-262B-E6BB-7E21-E382371D3AAB}"/>
              </a:ext>
            </a:extLst>
          </p:cNvPr>
          <p:cNvSpPr txBox="1">
            <a:spLocks/>
          </p:cNvSpPr>
          <p:nvPr/>
        </p:nvSpPr>
        <p:spPr>
          <a:xfrm>
            <a:off x="577587" y="5909625"/>
            <a:ext cx="4782532" cy="6490374"/>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828800" fontAlgn="base">
              <a:lnSpc>
                <a:spcPct val="100000"/>
              </a:lnSpc>
              <a:spcBef>
                <a:spcPts val="600"/>
              </a:spcBef>
              <a:spcAft>
                <a:spcPct val="0"/>
              </a:spcAft>
              <a:defRPr/>
            </a:pPr>
            <a:r>
              <a:rPr lang="en-US" sz="2800" kern="0" dirty="0">
                <a:latin typeface="+mn-lt"/>
              </a:rPr>
              <a:t>Includes prompt examples for various use cases         and tasks </a:t>
            </a:r>
          </a:p>
          <a:p>
            <a:pPr defTabSz="1828800" fontAlgn="base">
              <a:lnSpc>
                <a:spcPct val="100000"/>
              </a:lnSpc>
              <a:spcBef>
                <a:spcPts val="600"/>
              </a:spcBef>
              <a:spcAft>
                <a:spcPct val="0"/>
              </a:spcAft>
              <a:defRPr/>
            </a:pPr>
            <a:endParaRPr lang="en-US" sz="2800" kern="0" dirty="0">
              <a:latin typeface="+mn-lt"/>
            </a:endParaRPr>
          </a:p>
          <a:p>
            <a:pPr defTabSz="1828800" fontAlgn="base">
              <a:lnSpc>
                <a:spcPct val="100000"/>
              </a:lnSpc>
              <a:spcBef>
                <a:spcPts val="600"/>
              </a:spcBef>
              <a:spcAft>
                <a:spcPct val="0"/>
              </a:spcAft>
              <a:defRPr/>
            </a:pPr>
            <a:r>
              <a:rPr lang="en-US" sz="2800" kern="0" dirty="0">
                <a:latin typeface="+mn-lt"/>
              </a:rPr>
              <a:t>Experiment with different prompts, save and reuse older prompts, use different models and vary different parameters  </a:t>
            </a:r>
          </a:p>
          <a:p>
            <a:pPr defTabSz="1828800" fontAlgn="base">
              <a:lnSpc>
                <a:spcPct val="100000"/>
              </a:lnSpc>
              <a:spcBef>
                <a:spcPts val="600"/>
              </a:spcBef>
              <a:spcAft>
                <a:spcPct val="0"/>
              </a:spcAft>
              <a:defRPr/>
            </a:pPr>
            <a:endParaRPr lang="en-US" sz="2800" kern="0" dirty="0">
              <a:latin typeface="+mn-lt"/>
            </a:endParaRPr>
          </a:p>
          <a:p>
            <a:pPr defTabSz="1828800" fontAlgn="base">
              <a:lnSpc>
                <a:spcPct val="100000"/>
              </a:lnSpc>
              <a:spcBef>
                <a:spcPts val="600"/>
              </a:spcBef>
              <a:spcAft>
                <a:spcPct val="0"/>
              </a:spcAft>
              <a:defRPr/>
            </a:pPr>
            <a:r>
              <a:rPr lang="en-US" sz="2800" kern="0" dirty="0">
                <a:latin typeface="+mn-lt"/>
              </a:rPr>
              <a:t>Experiment with zero-shot, one-shot, or few-shot prompting to get the         best results</a:t>
            </a:r>
          </a:p>
        </p:txBody>
      </p:sp>
      <p:sp>
        <p:nvSpPr>
          <p:cNvPr id="5" name="Text Placeholder 3">
            <a:extLst>
              <a:ext uri="{FF2B5EF4-FFF2-40B4-BE49-F238E27FC236}">
                <a16:creationId xmlns:a16="http://schemas.microsoft.com/office/drawing/2014/main" id="{40FDF91D-198F-A89C-8E0F-42C834204D81}"/>
              </a:ext>
            </a:extLst>
          </p:cNvPr>
          <p:cNvSpPr txBox="1">
            <a:spLocks/>
          </p:cNvSpPr>
          <p:nvPr/>
        </p:nvSpPr>
        <p:spPr>
          <a:xfrm>
            <a:off x="5630563" y="4136300"/>
            <a:ext cx="4782532" cy="152558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Experiment with prompt engineering</a:t>
            </a:r>
          </a:p>
        </p:txBody>
      </p:sp>
      <p:sp>
        <p:nvSpPr>
          <p:cNvPr id="6" name="Text Placeholder 6">
            <a:extLst>
              <a:ext uri="{FF2B5EF4-FFF2-40B4-BE49-F238E27FC236}">
                <a16:creationId xmlns:a16="http://schemas.microsoft.com/office/drawing/2014/main" id="{A99D122C-26FD-526F-E880-1DEE46C61F92}"/>
              </a:ext>
            </a:extLst>
          </p:cNvPr>
          <p:cNvSpPr txBox="1">
            <a:spLocks/>
          </p:cNvSpPr>
          <p:nvPr/>
        </p:nvSpPr>
        <p:spPr>
          <a:xfrm>
            <a:off x="5630565" y="5909625"/>
            <a:ext cx="5199444" cy="6490374"/>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22226" lvl="1" indent="0">
              <a:buNone/>
            </a:pPr>
            <a:r>
              <a:rPr lang="en-US" sz="2800" kern="0" dirty="0">
                <a:solidFill>
                  <a:srgbClr val="000000"/>
                </a:solidFill>
                <a:latin typeface="+mn-lt"/>
              </a:rPr>
              <a:t>Choice of foundation models   to use based on task requirements</a:t>
            </a:r>
          </a:p>
          <a:p>
            <a:pPr marL="22226" lvl="1" indent="0">
              <a:buNone/>
            </a:pPr>
            <a:endParaRPr lang="en-US" sz="2800" kern="0" dirty="0">
              <a:solidFill>
                <a:srgbClr val="000000"/>
              </a:solidFill>
              <a:latin typeface="+mn-lt"/>
            </a:endParaRPr>
          </a:p>
          <a:p>
            <a:pPr marL="22226" lvl="1" indent="0">
              <a:buNone/>
            </a:pPr>
            <a:r>
              <a:rPr lang="en-US" sz="2800" kern="0" dirty="0">
                <a:solidFill>
                  <a:srgbClr val="000000"/>
                </a:solidFill>
                <a:latin typeface="+mn-lt"/>
              </a:rPr>
              <a:t>Prevent the model from generating repeating phrases </a:t>
            </a:r>
          </a:p>
          <a:p>
            <a:pPr marL="22226" lvl="1" indent="0">
              <a:buNone/>
            </a:pPr>
            <a:endParaRPr lang="en-US" sz="2800" kern="0" dirty="0">
              <a:solidFill>
                <a:srgbClr val="000000"/>
              </a:solidFill>
              <a:latin typeface="+mn-lt"/>
            </a:endParaRPr>
          </a:p>
          <a:p>
            <a:pPr marL="22226" lvl="1" indent="0">
              <a:buNone/>
            </a:pPr>
            <a:r>
              <a:rPr lang="en-US" sz="2800" kern="0" dirty="0">
                <a:solidFill>
                  <a:srgbClr val="000000"/>
                </a:solidFill>
                <a:latin typeface="+mn-lt"/>
              </a:rPr>
              <a:t>Number of min. and max.       new tokens in the response </a:t>
            </a:r>
          </a:p>
          <a:p>
            <a:pPr marL="22226" lvl="1" indent="0">
              <a:buNone/>
            </a:pPr>
            <a:endParaRPr lang="en-US" sz="2800" kern="0" dirty="0">
              <a:solidFill>
                <a:srgbClr val="000000"/>
              </a:solidFill>
              <a:latin typeface="+mn-lt"/>
            </a:endParaRPr>
          </a:p>
          <a:p>
            <a:pPr marL="22226" lvl="1" indent="0">
              <a:buNone/>
            </a:pPr>
            <a:r>
              <a:rPr lang="en-US" sz="2800" kern="0" dirty="0">
                <a:solidFill>
                  <a:srgbClr val="000000"/>
                </a:solidFill>
                <a:latin typeface="+mn-lt"/>
              </a:rPr>
              <a:t>Stop sequences – specifies sequences whose appearances should stop the model</a:t>
            </a:r>
          </a:p>
        </p:txBody>
      </p:sp>
      <p:sp>
        <p:nvSpPr>
          <p:cNvPr id="9" name="TextBox 8">
            <a:extLst>
              <a:ext uri="{FF2B5EF4-FFF2-40B4-BE49-F238E27FC236}">
                <a16:creationId xmlns:a16="http://schemas.microsoft.com/office/drawing/2014/main" id="{FCEBFB33-5824-2EE3-AA25-0328579F8C9D}"/>
              </a:ext>
            </a:extLst>
          </p:cNvPr>
          <p:cNvSpPr txBox="1"/>
          <p:nvPr/>
        </p:nvSpPr>
        <p:spPr>
          <a:xfrm>
            <a:off x="576072" y="2347165"/>
            <a:ext cx="7970992"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buSzPct val="100000"/>
            </a:pPr>
            <a:r>
              <a:rPr lang="en-US" sz="4400" dirty="0">
                <a:solidFill>
                  <a:schemeClr val="tx1"/>
                </a:solidFill>
                <a:latin typeface="+mn-lt"/>
                <a:cs typeface="Arial" panose="020B0604020202020204" pitchFamily="34" charset="0"/>
              </a:rPr>
              <a:t>Experiment with foundation models and build prompts</a:t>
            </a:r>
            <a:endParaRPr lang="en-US" sz="4400" dirty="0">
              <a:cs typeface="Arial" panose="020B0604020202020204" pitchFamily="34" charset="0"/>
            </a:endParaRPr>
          </a:p>
        </p:txBody>
      </p:sp>
      <p:sp>
        <p:nvSpPr>
          <p:cNvPr id="2" name="Title 1">
            <a:extLst>
              <a:ext uri="{FF2B5EF4-FFF2-40B4-BE49-F238E27FC236}">
                <a16:creationId xmlns:a16="http://schemas.microsoft.com/office/drawing/2014/main" id="{65E87F94-37C2-DBCF-2618-94598766C7E3}"/>
              </a:ext>
            </a:extLst>
          </p:cNvPr>
          <p:cNvSpPr>
            <a:spLocks noGrp="1"/>
          </p:cNvSpPr>
          <p:nvPr>
            <p:ph type="title"/>
          </p:nvPr>
        </p:nvSpPr>
        <p:spPr>
          <a:xfrm>
            <a:off x="576072" y="385200"/>
            <a:ext cx="9835510" cy="1527048"/>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dirty="0">
                <a:solidFill>
                  <a:schemeClr val="tx1"/>
                </a:solidFill>
                <a:latin typeface="+mn-lt"/>
              </a:rPr>
              <a:t>Prompt Lab</a:t>
            </a:r>
            <a:endParaRPr lang="en-US" dirty="0">
              <a:latin typeface="+mn-lt"/>
            </a:endParaRPr>
          </a:p>
        </p:txBody>
      </p:sp>
      <p:pic>
        <p:nvPicPr>
          <p:cNvPr id="10" name="Picture 9" descr="A screenshot of a computer&#10;&#10;Description automatically generated">
            <a:extLst>
              <a:ext uri="{FF2B5EF4-FFF2-40B4-BE49-F238E27FC236}">
                <a16:creationId xmlns:a16="http://schemas.microsoft.com/office/drawing/2014/main" id="{5BCAD807-78C7-22C7-D4EC-3649983B64E3}"/>
              </a:ext>
            </a:extLst>
          </p:cNvPr>
          <p:cNvPicPr>
            <a:picLocks noChangeAspect="1"/>
          </p:cNvPicPr>
          <p:nvPr/>
        </p:nvPicPr>
        <p:blipFill>
          <a:blip r:embed="rId3"/>
          <a:stretch>
            <a:fillRect/>
          </a:stretch>
        </p:blipFill>
        <p:spPr>
          <a:xfrm>
            <a:off x="11406081" y="2712936"/>
            <a:ext cx="12655845" cy="9256240"/>
          </a:xfrm>
          <a:prstGeom prst="rect">
            <a:avLst/>
          </a:prstGeom>
        </p:spPr>
      </p:pic>
    </p:spTree>
    <p:extLst>
      <p:ext uri="{BB962C8B-B14F-4D97-AF65-F5344CB8AC3E}">
        <p14:creationId xmlns:p14="http://schemas.microsoft.com/office/powerpoint/2010/main" val="35685530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EB36B2-605D-169C-2BC2-55C21EBA80FC}"/>
              </a:ext>
            </a:extLst>
          </p:cNvPr>
          <p:cNvSpPr/>
          <p:nvPr/>
        </p:nvSpPr>
        <p:spPr bwMode="auto">
          <a:xfrm>
            <a:off x="-414385" y="0"/>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199357" y="460039"/>
            <a:ext cx="11045825" cy="1003603"/>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dirty="0">
                <a:solidFill>
                  <a:schemeClr val="tx1"/>
                </a:solidFill>
                <a:latin typeface="+mn-lt"/>
              </a:rPr>
              <a:t>Prompt Lab</a:t>
            </a:r>
            <a:endParaRPr lang="en-US" dirty="0"/>
          </a:p>
        </p:txBody>
      </p:sp>
      <p:sp>
        <p:nvSpPr>
          <p:cNvPr id="8" name="Text Placeholder 33">
            <a:extLst>
              <a:ext uri="{FF2B5EF4-FFF2-40B4-BE49-F238E27FC236}">
                <a16:creationId xmlns:a16="http://schemas.microsoft.com/office/drawing/2014/main" id="{8A13FBDB-9AC7-5C82-C3FF-1A974D27E41F}"/>
              </a:ext>
            </a:extLst>
          </p:cNvPr>
          <p:cNvSpPr txBox="1">
            <a:spLocks/>
          </p:cNvSpPr>
          <p:nvPr/>
        </p:nvSpPr>
        <p:spPr>
          <a:xfrm>
            <a:off x="313504" y="2016474"/>
            <a:ext cx="10292015" cy="10381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600"/>
              </a:spcBef>
            </a:pPr>
            <a:r>
              <a:rPr lang="en-CA" sz="4400" kern="0" dirty="0">
                <a:solidFill>
                  <a:srgbClr val="121619"/>
                </a:solidFill>
                <a:latin typeface="+mn-lt"/>
              </a:rPr>
              <a:t>The Prompt Lab allows other modifications on various parameters such as:</a:t>
            </a:r>
          </a:p>
          <a:p>
            <a:pPr>
              <a:spcBef>
                <a:spcPts val="600"/>
              </a:spcBef>
            </a:pPr>
            <a:endParaRPr lang="en-CA" sz="3200" kern="0" dirty="0">
              <a:solidFill>
                <a:srgbClr val="121619"/>
              </a:solidFill>
              <a:latin typeface="+mn-lt"/>
            </a:endParaRPr>
          </a:p>
          <a:p>
            <a:pPr marL="571500" indent="-571500">
              <a:spcBef>
                <a:spcPts val="600"/>
              </a:spcBef>
              <a:buFont typeface="Arial" panose="020B0604020202020204" pitchFamily="34" charset="0"/>
              <a:buChar char="•"/>
            </a:pPr>
            <a:r>
              <a:rPr lang="en-CA" sz="3200" b="1" kern="0" dirty="0">
                <a:solidFill>
                  <a:srgbClr val="121619"/>
                </a:solidFill>
                <a:latin typeface="+mn-lt"/>
              </a:rPr>
              <a:t>Choice of foundation models to use </a:t>
            </a:r>
            <a:r>
              <a:rPr lang="en-CA" sz="3200" kern="0" dirty="0">
                <a:solidFill>
                  <a:srgbClr val="121619"/>
                </a:solidFill>
                <a:latin typeface="+mn-lt"/>
              </a:rPr>
              <a:t>– some are better at certain tasks than others</a:t>
            </a:r>
          </a:p>
          <a:p>
            <a:pPr marL="571500" indent="-571500">
              <a:spcBef>
                <a:spcPts val="600"/>
              </a:spcBef>
              <a:buFont typeface="Arial" panose="020B0604020202020204" pitchFamily="34" charset="0"/>
              <a:buChar char="•"/>
            </a:pPr>
            <a:endParaRPr lang="en-CA" sz="3200" kern="0" dirty="0">
              <a:solidFill>
                <a:srgbClr val="121619"/>
              </a:solidFill>
              <a:latin typeface="+mn-lt"/>
            </a:endParaRPr>
          </a:p>
          <a:p>
            <a:pPr marL="571500" indent="-571500">
              <a:spcBef>
                <a:spcPts val="600"/>
              </a:spcBef>
              <a:buFont typeface="Arial" panose="020B0604020202020204" pitchFamily="34" charset="0"/>
              <a:buChar char="•"/>
            </a:pPr>
            <a:r>
              <a:rPr lang="en-CA" sz="3200" b="1" kern="0" dirty="0">
                <a:solidFill>
                  <a:srgbClr val="121619"/>
                </a:solidFill>
                <a:latin typeface="+mn-lt"/>
              </a:rPr>
              <a:t>Types of decoding used </a:t>
            </a:r>
            <a:r>
              <a:rPr lang="en-CA" sz="3200" kern="0" dirty="0">
                <a:solidFill>
                  <a:srgbClr val="121619"/>
                </a:solidFill>
                <a:latin typeface="+mn-lt"/>
              </a:rPr>
              <a:t>– the process the model uses to generate the output</a:t>
            </a:r>
          </a:p>
          <a:p>
            <a:pPr marL="571500" indent="-571500">
              <a:spcBef>
                <a:spcPts val="600"/>
              </a:spcBef>
              <a:buFont typeface="Arial" panose="020B0604020202020204" pitchFamily="34" charset="0"/>
              <a:buChar char="•"/>
            </a:pPr>
            <a:endParaRPr lang="en-CA" sz="3200" b="1" kern="0" dirty="0">
              <a:solidFill>
                <a:srgbClr val="121619"/>
              </a:solidFill>
              <a:latin typeface="+mn-lt"/>
            </a:endParaRPr>
          </a:p>
          <a:p>
            <a:pPr marL="571500" indent="-571500">
              <a:spcBef>
                <a:spcPts val="600"/>
              </a:spcBef>
              <a:buFont typeface="Arial" panose="020B0604020202020204" pitchFamily="34" charset="0"/>
              <a:buChar char="•"/>
            </a:pPr>
            <a:r>
              <a:rPr lang="en-CA" sz="3200" b="1" kern="0" dirty="0">
                <a:solidFill>
                  <a:srgbClr val="121619"/>
                </a:solidFill>
                <a:latin typeface="+mn-lt"/>
              </a:rPr>
              <a:t>Repetition penalty </a:t>
            </a:r>
            <a:r>
              <a:rPr lang="en-CA" sz="3200" kern="0" dirty="0">
                <a:solidFill>
                  <a:srgbClr val="121619"/>
                </a:solidFill>
                <a:latin typeface="+mn-lt"/>
              </a:rPr>
              <a:t>– prevent the model from generating repeating phrases</a:t>
            </a:r>
          </a:p>
          <a:p>
            <a:pPr marL="571500" indent="-571500">
              <a:spcBef>
                <a:spcPts val="600"/>
              </a:spcBef>
              <a:buFont typeface="Arial" panose="020B0604020202020204" pitchFamily="34" charset="0"/>
              <a:buChar char="•"/>
            </a:pPr>
            <a:endParaRPr lang="en-CA" sz="3200" b="1" kern="0" dirty="0">
              <a:solidFill>
                <a:srgbClr val="121619"/>
              </a:solidFill>
              <a:latin typeface="+mn-lt"/>
            </a:endParaRPr>
          </a:p>
          <a:p>
            <a:pPr marL="571500" indent="-571500">
              <a:spcBef>
                <a:spcPts val="600"/>
              </a:spcBef>
              <a:buFont typeface="Arial" panose="020B0604020202020204" pitchFamily="34" charset="0"/>
              <a:buChar char="•"/>
            </a:pPr>
            <a:r>
              <a:rPr lang="en-CA" sz="3200" b="1" kern="0" dirty="0">
                <a:solidFill>
                  <a:srgbClr val="121619"/>
                </a:solidFill>
                <a:latin typeface="+mn-lt"/>
              </a:rPr>
              <a:t>Stop sequences </a:t>
            </a:r>
            <a:r>
              <a:rPr lang="en-CA" sz="3200" kern="0" dirty="0">
                <a:solidFill>
                  <a:srgbClr val="121619"/>
                </a:solidFill>
                <a:latin typeface="+mn-lt"/>
              </a:rPr>
              <a:t>– specifies sequences whose appearances should stop the model</a:t>
            </a:r>
          </a:p>
          <a:p>
            <a:pPr marL="571500" indent="-571500">
              <a:spcBef>
                <a:spcPts val="600"/>
              </a:spcBef>
              <a:buFont typeface="Arial" panose="020B0604020202020204" pitchFamily="34" charset="0"/>
              <a:buChar char="•"/>
            </a:pPr>
            <a:endParaRPr lang="en-CA" sz="3200" b="1" kern="0" dirty="0">
              <a:solidFill>
                <a:srgbClr val="121619"/>
              </a:solidFill>
              <a:latin typeface="+mn-lt"/>
            </a:endParaRPr>
          </a:p>
          <a:p>
            <a:pPr marL="571500" indent="-571500">
              <a:spcBef>
                <a:spcPts val="600"/>
              </a:spcBef>
              <a:buFont typeface="Arial" panose="020B0604020202020204" pitchFamily="34" charset="0"/>
              <a:buChar char="•"/>
            </a:pPr>
            <a:r>
              <a:rPr lang="en-CA" sz="3200" b="1" kern="0" dirty="0">
                <a:solidFill>
                  <a:srgbClr val="121619"/>
                </a:solidFill>
                <a:latin typeface="+mn-lt"/>
              </a:rPr>
              <a:t>Number of min and max new tokens</a:t>
            </a:r>
            <a:r>
              <a:rPr lang="en-CA" sz="3200" kern="0" dirty="0">
                <a:solidFill>
                  <a:srgbClr val="121619"/>
                </a:solidFill>
                <a:latin typeface="+mn-lt"/>
              </a:rPr>
              <a:t> – specifies boundaries of the number of tokens in the response</a:t>
            </a:r>
          </a:p>
          <a:p>
            <a:pPr>
              <a:spcBef>
                <a:spcPts val="600"/>
              </a:spcBef>
            </a:pPr>
            <a:endParaRPr lang="en-CA" sz="3200" kern="0" dirty="0">
              <a:solidFill>
                <a:srgbClr val="121619"/>
              </a:solidFill>
              <a:latin typeface="+mn-lt"/>
            </a:endParaRPr>
          </a:p>
          <a:p>
            <a:endParaRPr lang="en-US" sz="3200" kern="0" dirty="0"/>
          </a:p>
        </p:txBody>
      </p:sp>
      <p:pic>
        <p:nvPicPr>
          <p:cNvPr id="11" name="Picture 10">
            <a:extLst>
              <a:ext uri="{FF2B5EF4-FFF2-40B4-BE49-F238E27FC236}">
                <a16:creationId xmlns:a16="http://schemas.microsoft.com/office/drawing/2014/main" id="{ECEBB1D8-CD5E-6B73-D1BA-D5304C321DFE}"/>
              </a:ext>
            </a:extLst>
          </p:cNvPr>
          <p:cNvPicPr>
            <a:picLocks noChangeAspect="1"/>
          </p:cNvPicPr>
          <p:nvPr/>
        </p:nvPicPr>
        <p:blipFill>
          <a:blip r:embed="rId3"/>
          <a:stretch>
            <a:fillRect/>
          </a:stretch>
        </p:blipFill>
        <p:spPr>
          <a:xfrm>
            <a:off x="13515122" y="1581453"/>
            <a:ext cx="4271662" cy="11199183"/>
          </a:xfrm>
          <a:prstGeom prst="rect">
            <a:avLst/>
          </a:prstGeom>
        </p:spPr>
      </p:pic>
      <p:sp>
        <p:nvSpPr>
          <p:cNvPr id="13" name="Right Brace 12">
            <a:extLst>
              <a:ext uri="{FF2B5EF4-FFF2-40B4-BE49-F238E27FC236}">
                <a16:creationId xmlns:a16="http://schemas.microsoft.com/office/drawing/2014/main" id="{2BC381F0-BB7F-0730-24F3-C7CB61AD3C24}"/>
              </a:ext>
            </a:extLst>
          </p:cNvPr>
          <p:cNvSpPr/>
          <p:nvPr/>
        </p:nvSpPr>
        <p:spPr bwMode="auto">
          <a:xfrm>
            <a:off x="18112056" y="3351039"/>
            <a:ext cx="815607" cy="8879811"/>
          </a:xfrm>
          <a:prstGeom prst="rightBrac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1AB5CC3-06E2-36B8-B9E0-4AE978E79720}"/>
              </a:ext>
            </a:extLst>
          </p:cNvPr>
          <p:cNvSpPr txBox="1"/>
          <p:nvPr/>
        </p:nvSpPr>
        <p:spPr>
          <a:xfrm>
            <a:off x="19399784" y="7266220"/>
            <a:ext cx="4009290" cy="984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3200" dirty="0">
                <a:cs typeface="Arial" panose="020B0604020202020204" pitchFamily="34" charset="0"/>
              </a:rPr>
              <a:t>Parameters for prompt engineering</a:t>
            </a:r>
          </a:p>
        </p:txBody>
      </p:sp>
      <p:sp>
        <p:nvSpPr>
          <p:cNvPr id="3" name="TextBox 2">
            <a:extLst>
              <a:ext uri="{FF2B5EF4-FFF2-40B4-BE49-F238E27FC236}">
                <a16:creationId xmlns:a16="http://schemas.microsoft.com/office/drawing/2014/main" id="{58AAEA43-19CF-1243-4D94-23EEC8318AB3}"/>
              </a:ext>
            </a:extLst>
          </p:cNvPr>
          <p:cNvSpPr txBox="1"/>
          <p:nvPr/>
        </p:nvSpPr>
        <p:spPr>
          <a:xfrm>
            <a:off x="-3272589" y="7026442"/>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58304300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EB36B2-605D-169C-2BC2-55C21EBA80FC}"/>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576263" y="577850"/>
            <a:ext cx="11045825" cy="4379913"/>
          </a:xfrm>
        </p:spPr>
        <p:txBody>
          <a:bodyPr/>
          <a:lstStyle/>
          <a:p>
            <a:r>
              <a:rPr lang="en-US" sz="6400" b="1" dirty="0">
                <a:solidFill>
                  <a:srgbClr val="1D1C1D"/>
                </a:solidFill>
                <a:latin typeface="IBM Plex Sans ExtLt" panose="020B0303050203000203" pitchFamily="34" charset="0"/>
              </a:rPr>
              <a:t>watson</a:t>
            </a:r>
            <a:r>
              <a:rPr lang="en-US" sz="6400" b="1" dirty="0">
                <a:solidFill>
                  <a:srgbClr val="0D62FE"/>
                </a:solidFill>
                <a:latin typeface="IBM Plex Sans ExtLt" panose="020B0303050203000203" pitchFamily="34" charset="0"/>
              </a:rPr>
              <a:t>x</a:t>
            </a:r>
            <a:r>
              <a:rPr lang="en-US" sz="6400" b="1" dirty="0">
                <a:solidFill>
                  <a:srgbClr val="1D1C1D"/>
                </a:solidFill>
                <a:latin typeface="IBM Plex Sans ExtLt" panose="020B0303050203000203" pitchFamily="34" charset="0"/>
              </a:rPr>
              <a:t>.ai</a:t>
            </a:r>
            <a:endParaRPr lang="en-US" dirty="0"/>
          </a:p>
        </p:txBody>
      </p:sp>
      <p:sp>
        <p:nvSpPr>
          <p:cNvPr id="10" name="TextBox 9">
            <a:extLst>
              <a:ext uri="{FF2B5EF4-FFF2-40B4-BE49-F238E27FC236}">
                <a16:creationId xmlns:a16="http://schemas.microsoft.com/office/drawing/2014/main" id="{68366DBE-12A7-B264-F30A-B3A0BEE0A81D}"/>
              </a:ext>
            </a:extLst>
          </p:cNvPr>
          <p:cNvSpPr txBox="1"/>
          <p:nvPr/>
        </p:nvSpPr>
        <p:spPr>
          <a:xfrm>
            <a:off x="2469297" y="1873711"/>
            <a:ext cx="8838783" cy="2462213"/>
          </a:xfrm>
          <a:prstGeom prst="rect">
            <a:avLst/>
          </a:prstGeom>
          <a:noFill/>
        </p:spPr>
        <p:txBody>
          <a:bodyPr wrap="square" lIns="243840" tIns="243840" rIns="243840" bIns="243840" rtlCol="0">
            <a:spAutoFit/>
          </a:bodyPr>
          <a:lstStyle/>
          <a:p>
            <a:pPr>
              <a:spcBef>
                <a:spcPts val="2933"/>
              </a:spcBef>
            </a:pPr>
            <a:r>
              <a:rPr lang="en-US" sz="6400" dirty="0">
                <a:ea typeface="IBM Plex Sans" charset="0"/>
                <a:cs typeface="IBM Plex Sans" charset="0"/>
              </a:rPr>
              <a:t>Prompt Lab:                email generation</a:t>
            </a:r>
          </a:p>
        </p:txBody>
      </p:sp>
      <p:sp>
        <p:nvSpPr>
          <p:cNvPr id="8" name="Text Placeholder 31">
            <a:extLst>
              <a:ext uri="{FF2B5EF4-FFF2-40B4-BE49-F238E27FC236}">
                <a16:creationId xmlns:a16="http://schemas.microsoft.com/office/drawing/2014/main" id="{D557CD46-59AB-317B-024E-73822A65577E}"/>
              </a:ext>
            </a:extLst>
          </p:cNvPr>
          <p:cNvSpPr txBox="1">
            <a:spLocks/>
          </p:cNvSpPr>
          <p:nvPr/>
        </p:nvSpPr>
        <p:spPr>
          <a:xfrm>
            <a:off x="630780" y="5020555"/>
            <a:ext cx="10677300" cy="8117595"/>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A" sz="3200" b="1" kern="0" dirty="0">
                <a:solidFill>
                  <a:srgbClr val="222222"/>
                </a:solidFill>
                <a:latin typeface="+mn-lt"/>
                <a:ea typeface="Times New Roman" panose="02020603050405020304" pitchFamily="18" charset="0"/>
                <a:cs typeface="Times New Roman" panose="02020603050405020304" pitchFamily="18" charset="0"/>
              </a:rPr>
              <a:t>Prompt: </a:t>
            </a:r>
            <a:r>
              <a:rPr lang="en-CA" sz="3200" kern="0" dirty="0">
                <a:solidFill>
                  <a:srgbClr val="222222"/>
                </a:solidFill>
                <a:latin typeface="+mn-lt"/>
                <a:ea typeface="Times New Roman" panose="02020603050405020304" pitchFamily="18" charset="0"/>
                <a:cs typeface="Times New Roman" panose="02020603050405020304" pitchFamily="18" charset="0"/>
              </a:rPr>
              <a:t>Write a thank you note for attending a workshop.</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Attendees: Enterprise clients</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Topic: Introduction to IBM</a:t>
            </a:r>
            <a:r>
              <a:rPr lang="en-CA" sz="3200" b="1" kern="0" dirty="0">
                <a:solidFill>
                  <a:srgbClr val="222222"/>
                </a:solidFill>
                <a:latin typeface="+mn-lt"/>
                <a:ea typeface="Times New Roman" panose="02020603050405020304" pitchFamily="18" charset="0"/>
                <a:cs typeface="Times New Roman" panose="02020603050405020304" pitchFamily="18" charset="0"/>
              </a:rPr>
              <a:t> </a:t>
            </a:r>
            <a:r>
              <a:rPr lang="en-CA" sz="3200" kern="0" dirty="0">
                <a:latin typeface="+mn-lt"/>
                <a:ea typeface="Times New Roman" panose="02020603050405020304" pitchFamily="18" charset="0"/>
                <a:cs typeface="Times New Roman" panose="02020603050405020304" pitchFamily="18" charset="0"/>
              </a:rPr>
              <a:t>watsonx</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Tone: Appreciative</a:t>
            </a:r>
            <a:br>
              <a:rPr lang="en-CA" sz="3200" kern="0" dirty="0">
                <a:solidFill>
                  <a:srgbClr val="222222"/>
                </a:solidFill>
                <a:latin typeface="+mn-lt"/>
                <a:ea typeface="Times New Roman" panose="02020603050405020304" pitchFamily="18" charset="0"/>
                <a:cs typeface="Times New Roman" panose="02020603050405020304" pitchFamily="18" charset="0"/>
              </a:rPr>
            </a:br>
            <a:endParaRPr lang="en-CA" sz="3200" kern="0" dirty="0">
              <a:solidFill>
                <a:srgbClr val="222222"/>
              </a:solidFill>
              <a:latin typeface="+mn-lt"/>
              <a:ea typeface="Times New Roman" panose="02020603050405020304" pitchFamily="18" charset="0"/>
              <a:cs typeface="Times New Roman" panose="02020603050405020304" pitchFamily="18" charset="0"/>
            </a:endParaRPr>
          </a:p>
          <a:p>
            <a:endParaRPr lang="en-CA" sz="3200" kern="0" dirty="0">
              <a:solidFill>
                <a:srgbClr val="222222"/>
              </a:solidFill>
              <a:latin typeface="+mn-lt"/>
              <a:ea typeface="Times New Roman" panose="02020603050405020304" pitchFamily="18" charset="0"/>
              <a:cs typeface="Times New Roman" panose="02020603050405020304" pitchFamily="18" charset="0"/>
            </a:endParaRPr>
          </a:p>
          <a:p>
            <a:r>
              <a:rPr lang="en-CA" sz="3200" b="1" kern="0" dirty="0">
                <a:solidFill>
                  <a:srgbClr val="222222"/>
                </a:solidFill>
                <a:latin typeface="+mn-lt"/>
                <a:ea typeface="Times New Roman" panose="02020603050405020304" pitchFamily="18" charset="0"/>
                <a:cs typeface="Times New Roman" panose="02020603050405020304" pitchFamily="18" charset="0"/>
              </a:rPr>
              <a:t>Output:</a:t>
            </a:r>
          </a:p>
          <a:p>
            <a:r>
              <a:rPr lang="en-CA" sz="3200" kern="0" dirty="0">
                <a:solidFill>
                  <a:srgbClr val="222222"/>
                </a:solidFill>
                <a:latin typeface="+mn-lt"/>
                <a:ea typeface="Times New Roman" panose="02020603050405020304" pitchFamily="18" charset="0"/>
                <a:cs typeface="Times New Roman" panose="02020603050405020304" pitchFamily="18" charset="0"/>
              </a:rPr>
              <a:t>We would like to thank all the attendees that came out and participated in today's introduction to watsonx workshop. It was a great turnout, and you are making an impact by engaging your enterprise with Watson. Thank you for taking the time, spending the day, and sharing  your experience with it. We hope that you enjoyed the workshop and learned something new. If you have any questions about watsonx, just let me know!</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 </a:t>
            </a:r>
            <a:endParaRPr lang="en-CA" sz="3200" kern="100" dirty="0">
              <a:latin typeface="+mn-lt"/>
              <a:ea typeface="PMingLiU" panose="02020500000000000000" pitchFamily="18" charset="-120"/>
              <a:cs typeface="Times New Roman" panose="02020603050405020304" pitchFamily="18" charset="0"/>
            </a:endParaRPr>
          </a:p>
          <a:p>
            <a:pPr lvl="1" indent="0">
              <a:spcBef>
                <a:spcPts val="600"/>
              </a:spcBef>
              <a:buFont typeface="Arial" panose="020B0604020202020204" pitchFamily="34" charset="0"/>
              <a:buNone/>
            </a:pPr>
            <a:endParaRPr lang="en-CA" sz="3200" kern="0" dirty="0">
              <a:solidFill>
                <a:srgbClr val="121619"/>
              </a:solidFill>
              <a:latin typeface="+mn-lt"/>
            </a:endParaRPr>
          </a:p>
          <a:p>
            <a:pPr marL="571500" indent="-571500">
              <a:spcBef>
                <a:spcPts val="600"/>
              </a:spcBef>
              <a:buFont typeface="Arial" panose="020B0604020202020204" pitchFamily="34" charset="0"/>
              <a:buChar char="•"/>
            </a:pPr>
            <a:endParaRPr lang="en-US" sz="3200" b="1" kern="0" dirty="0">
              <a:latin typeface="+mn-lt"/>
            </a:endParaRPr>
          </a:p>
          <a:p>
            <a:pPr>
              <a:spcBef>
                <a:spcPts val="600"/>
              </a:spcBef>
            </a:pPr>
            <a:endParaRPr lang="en-US" sz="3200" kern="0" dirty="0">
              <a:latin typeface="+mn-lt"/>
            </a:endParaRPr>
          </a:p>
          <a:p>
            <a:pPr marL="571500" indent="-571500">
              <a:buFont typeface="Arial" panose="020B0604020202020204" pitchFamily="34" charset="0"/>
              <a:buChar char="•"/>
            </a:pPr>
            <a:endParaRPr lang="en-US" sz="3200" kern="0" dirty="0">
              <a:latin typeface="+mn-lt"/>
            </a:endParaRPr>
          </a:p>
        </p:txBody>
      </p:sp>
      <p:sp>
        <p:nvSpPr>
          <p:cNvPr id="11" name="Text Placeholder 33">
            <a:extLst>
              <a:ext uri="{FF2B5EF4-FFF2-40B4-BE49-F238E27FC236}">
                <a16:creationId xmlns:a16="http://schemas.microsoft.com/office/drawing/2014/main" id="{D642B579-9BAF-BC9B-6F8E-6E3B06E3CAC0}"/>
              </a:ext>
            </a:extLst>
          </p:cNvPr>
          <p:cNvSpPr txBox="1">
            <a:spLocks/>
          </p:cNvSpPr>
          <p:nvPr/>
        </p:nvSpPr>
        <p:spPr>
          <a:xfrm>
            <a:off x="13045658" y="5020555"/>
            <a:ext cx="10322134" cy="79401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A" sz="3200" b="1" kern="0" dirty="0">
                <a:solidFill>
                  <a:srgbClr val="222222"/>
                </a:solidFill>
                <a:latin typeface="+mn-lt"/>
                <a:ea typeface="Times New Roman" panose="02020603050405020304" pitchFamily="18" charset="0"/>
                <a:cs typeface="Times New Roman" panose="02020603050405020304" pitchFamily="18" charset="0"/>
              </a:rPr>
              <a:t>Prompt: </a:t>
            </a:r>
            <a:r>
              <a:rPr lang="en-CA" sz="3200" kern="0" dirty="0">
                <a:solidFill>
                  <a:srgbClr val="222222"/>
                </a:solidFill>
                <a:latin typeface="+mn-lt"/>
                <a:ea typeface="Times New Roman" panose="02020603050405020304" pitchFamily="18" charset="0"/>
                <a:cs typeface="Times New Roman" panose="02020603050405020304" pitchFamily="18" charset="0"/>
              </a:rPr>
              <a:t>Write a thank you note for attending a workshop.</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Attendees: Enterprise clients</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Topic: Introduction to IBM watson</a:t>
            </a:r>
            <a:r>
              <a:rPr lang="en-CA" sz="3200" kern="0" dirty="0">
                <a:latin typeface="+mn-lt"/>
                <a:ea typeface="Times New Roman" panose="02020603050405020304" pitchFamily="18" charset="0"/>
                <a:cs typeface="Times New Roman" panose="02020603050405020304" pitchFamily="18" charset="0"/>
              </a:rPr>
              <a:t>x</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Tone: Appreciative</a:t>
            </a:r>
            <a:endParaRPr lang="en-CA" sz="3200" kern="100" dirty="0">
              <a:latin typeface="+mn-lt"/>
              <a:ea typeface="PMingLiU" panose="02020500000000000000" pitchFamily="18" charset="-120"/>
              <a:cs typeface="Times New Roman" panose="02020603050405020304" pitchFamily="18" charset="0"/>
            </a:endParaRPr>
          </a:p>
          <a:p>
            <a:r>
              <a:rPr lang="en-CA" sz="3200" kern="0" dirty="0">
                <a:solidFill>
                  <a:srgbClr val="0D62FE"/>
                </a:solidFill>
                <a:latin typeface="+mn-lt"/>
                <a:ea typeface="Times New Roman" panose="02020603050405020304" pitchFamily="18" charset="0"/>
                <a:cs typeface="Times New Roman" panose="02020603050405020304" pitchFamily="18" charset="0"/>
              </a:rPr>
              <a:t>Expectation: discuss business opportunities</a:t>
            </a:r>
            <a:endParaRPr lang="en-CA" sz="3200" kern="100" dirty="0">
              <a:solidFill>
                <a:srgbClr val="0D62FE"/>
              </a:solidFill>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 </a:t>
            </a:r>
            <a:endParaRPr lang="en-CA" sz="3200" kern="100" dirty="0">
              <a:latin typeface="+mn-lt"/>
              <a:ea typeface="PMingLiU" panose="02020500000000000000" pitchFamily="18" charset="-120"/>
              <a:cs typeface="Times New Roman" panose="02020603050405020304" pitchFamily="18" charset="0"/>
            </a:endParaRPr>
          </a:p>
          <a:p>
            <a:r>
              <a:rPr lang="en-CA" sz="3200" b="1" kern="0" dirty="0">
                <a:solidFill>
                  <a:srgbClr val="222222"/>
                </a:solidFill>
                <a:latin typeface="+mn-lt"/>
                <a:ea typeface="Times New Roman" panose="02020603050405020304" pitchFamily="18" charset="0"/>
                <a:cs typeface="Times New Roman" panose="02020603050405020304" pitchFamily="18" charset="0"/>
              </a:rPr>
              <a:t>Output:</a:t>
            </a:r>
          </a:p>
          <a:p>
            <a:r>
              <a:rPr lang="en-CA" sz="3200" kern="0" dirty="0">
                <a:solidFill>
                  <a:srgbClr val="222222"/>
                </a:solidFill>
                <a:latin typeface="+mn-lt"/>
                <a:ea typeface="Times New Roman" panose="02020603050405020304" pitchFamily="18" charset="0"/>
                <a:cs typeface="Times New Roman" panose="02020603050405020304" pitchFamily="18" charset="0"/>
              </a:rPr>
              <a:t>We would like to thank you for taking the time to attend our workshop today. It was a great day, and we are pleased that you were able to participate. This is an exciting time for Watson Health as we continue to expand our capabilities in clinical care, cognitive computing, analytics and mobile technology. As IBM watsonx continues to expand, </a:t>
            </a:r>
            <a:r>
              <a:rPr lang="en-CA" sz="3200" kern="0" dirty="0">
                <a:solidFill>
                  <a:srgbClr val="0D62FE"/>
                </a:solidFill>
                <a:latin typeface="+mn-lt"/>
                <a:ea typeface="Times New Roman" panose="02020603050405020304" pitchFamily="18" charset="0"/>
                <a:cs typeface="Times New Roman" panose="02020603050405020304" pitchFamily="18" charset="0"/>
              </a:rPr>
              <a:t>we hope that you will reach out to us with questions or concerns regarding the product. In addition, we welcome feedback on how we can improve your experience with watsonx. </a:t>
            </a:r>
            <a:r>
              <a:rPr lang="en-CA" sz="3200" kern="0" dirty="0">
                <a:solidFill>
                  <a:srgbClr val="222222"/>
                </a:solidFill>
                <a:latin typeface="+mn-lt"/>
                <a:ea typeface="Times New Roman" panose="02020603050405020304" pitchFamily="18" charset="0"/>
                <a:cs typeface="Times New Roman" panose="02020603050405020304" pitchFamily="18" charset="0"/>
              </a:rPr>
              <a:t>Thank you again</a:t>
            </a:r>
            <a:endParaRPr lang="en-CA" sz="3200" kern="100" dirty="0">
              <a:latin typeface="+mn-lt"/>
              <a:ea typeface="PMingLiU" panose="02020500000000000000" pitchFamily="18" charset="-120"/>
              <a:cs typeface="Times New Roman" panose="02020603050405020304" pitchFamily="18" charset="0"/>
            </a:endParaRPr>
          </a:p>
          <a:p>
            <a:endParaRPr lang="en-US" sz="3200" kern="0" dirty="0">
              <a:latin typeface="+mn-lt"/>
            </a:endParaRPr>
          </a:p>
        </p:txBody>
      </p:sp>
      <p:sp>
        <p:nvSpPr>
          <p:cNvPr id="12" name="TextBox 11">
            <a:extLst>
              <a:ext uri="{FF2B5EF4-FFF2-40B4-BE49-F238E27FC236}">
                <a16:creationId xmlns:a16="http://schemas.microsoft.com/office/drawing/2014/main" id="{7581194C-F6FE-4BE8-E4BA-6844A5D21608}"/>
              </a:ext>
            </a:extLst>
          </p:cNvPr>
          <p:cNvSpPr txBox="1"/>
          <p:nvPr/>
        </p:nvSpPr>
        <p:spPr>
          <a:xfrm>
            <a:off x="12703019" y="3432191"/>
            <a:ext cx="11684156" cy="1169551"/>
          </a:xfrm>
          <a:prstGeom prst="rect">
            <a:avLst/>
          </a:prstGeom>
          <a:noFill/>
        </p:spPr>
        <p:txBody>
          <a:bodyPr wrap="square" lIns="243840" tIns="243840" rIns="243840" bIns="243840" rtlCol="0">
            <a:spAutoFit/>
          </a:bodyPr>
          <a:lstStyle/>
          <a:p>
            <a:pPr>
              <a:spcBef>
                <a:spcPts val="2933"/>
              </a:spcBef>
            </a:pPr>
            <a:r>
              <a:rPr lang="en-US" sz="4400" dirty="0">
                <a:solidFill>
                  <a:srgbClr val="0D62FE"/>
                </a:solidFill>
                <a:ea typeface="IBM Plex Sans" charset="0"/>
                <a:cs typeface="IBM Plex Sans" charset="0"/>
              </a:rPr>
              <a:t>Append prompt with additional context</a:t>
            </a:r>
          </a:p>
        </p:txBody>
      </p:sp>
      <p:cxnSp>
        <p:nvCxnSpPr>
          <p:cNvPr id="13" name="Straight Connector 12">
            <a:extLst>
              <a:ext uri="{FF2B5EF4-FFF2-40B4-BE49-F238E27FC236}">
                <a16:creationId xmlns:a16="http://schemas.microsoft.com/office/drawing/2014/main" id="{D49A71B1-CF46-C309-A7BF-6B3BB46FDFF7}"/>
              </a:ext>
            </a:extLst>
          </p:cNvPr>
          <p:cNvCxnSpPr>
            <a:cxnSpLocks/>
          </p:cNvCxnSpPr>
          <p:nvPr/>
        </p:nvCxnSpPr>
        <p:spPr bwMode="auto">
          <a:xfrm>
            <a:off x="730301" y="7784145"/>
            <a:ext cx="101230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1795A08-C7FB-E6C0-724B-4CD208278A9E}"/>
              </a:ext>
            </a:extLst>
          </p:cNvPr>
          <p:cNvCxnSpPr>
            <a:cxnSpLocks/>
          </p:cNvCxnSpPr>
          <p:nvPr/>
        </p:nvCxnSpPr>
        <p:spPr bwMode="auto">
          <a:xfrm>
            <a:off x="13045658" y="7730357"/>
            <a:ext cx="1032213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C9D459CF-C911-8BBF-1B5B-2A59BD85E27A}"/>
              </a:ext>
            </a:extLst>
          </p:cNvPr>
          <p:cNvPicPr>
            <a:picLocks noChangeAspect="1"/>
          </p:cNvPicPr>
          <p:nvPr/>
        </p:nvPicPr>
        <p:blipFill>
          <a:blip r:embed="rId3"/>
          <a:srcRect/>
          <a:stretch/>
        </p:blipFill>
        <p:spPr>
          <a:xfrm>
            <a:off x="588249" y="1780822"/>
            <a:ext cx="1516596" cy="1494984"/>
          </a:xfrm>
          <a:prstGeom prst="rect">
            <a:avLst/>
          </a:prstGeom>
        </p:spPr>
      </p:pic>
    </p:spTree>
    <p:extLst>
      <p:ext uri="{BB962C8B-B14F-4D97-AF65-F5344CB8AC3E}">
        <p14:creationId xmlns:p14="http://schemas.microsoft.com/office/powerpoint/2010/main" val="319575668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66A6B3-35B7-4336-8836-9941EE21B6D4}"/>
              </a:ext>
            </a:extLst>
          </p:cNvPr>
          <p:cNvSpPr/>
          <p:nvPr/>
        </p:nvSpPr>
        <p:spPr bwMode="auto">
          <a:xfrm>
            <a:off x="13341025" y="6523651"/>
            <a:ext cx="9660024" cy="4745712"/>
          </a:xfrm>
          <a:prstGeom prst="rect">
            <a:avLst/>
          </a:prstGeom>
          <a:solidFill>
            <a:schemeClr val="bg2">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6" name="Rectangle 5">
            <a:extLst>
              <a:ext uri="{FF2B5EF4-FFF2-40B4-BE49-F238E27FC236}">
                <a16:creationId xmlns:a16="http://schemas.microsoft.com/office/drawing/2014/main" id="{B3EB36B2-605D-169C-2BC2-55C21EBA80FC}"/>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576263" y="577850"/>
            <a:ext cx="11045825" cy="4379913"/>
          </a:xfrm>
        </p:spPr>
        <p:txBody>
          <a:bodyPr/>
          <a:lstStyle/>
          <a:p>
            <a:r>
              <a:rPr lang="en-US" sz="6400" b="1" dirty="0">
                <a:solidFill>
                  <a:srgbClr val="1D1C1D"/>
                </a:solidFill>
                <a:latin typeface="IBM Plex Sans ExtLt" panose="020B0303050203000203" pitchFamily="34" charset="0"/>
              </a:rPr>
              <a:t>watson</a:t>
            </a:r>
            <a:r>
              <a:rPr lang="en-US" sz="6400" b="1" dirty="0">
                <a:solidFill>
                  <a:srgbClr val="0D62FE"/>
                </a:solidFill>
                <a:latin typeface="IBM Plex Sans ExtLt" panose="020B0303050203000203" pitchFamily="34" charset="0"/>
              </a:rPr>
              <a:t>x</a:t>
            </a:r>
            <a:r>
              <a:rPr lang="en-US" sz="6400" b="1" dirty="0">
                <a:solidFill>
                  <a:srgbClr val="1D1C1D"/>
                </a:solidFill>
                <a:latin typeface="IBM Plex Sans ExtLt" panose="020B0303050203000203" pitchFamily="34" charset="0"/>
              </a:rPr>
              <a:t>.ai</a:t>
            </a:r>
            <a:endParaRPr lang="en-US" dirty="0"/>
          </a:p>
        </p:txBody>
      </p:sp>
      <p:pic>
        <p:nvPicPr>
          <p:cNvPr id="9" name="Picture 8">
            <a:extLst>
              <a:ext uri="{FF2B5EF4-FFF2-40B4-BE49-F238E27FC236}">
                <a16:creationId xmlns:a16="http://schemas.microsoft.com/office/drawing/2014/main" id="{0D881996-5D44-68FB-2C7A-0763477760B3}"/>
              </a:ext>
            </a:extLst>
          </p:cNvPr>
          <p:cNvPicPr>
            <a:picLocks noChangeAspect="1"/>
          </p:cNvPicPr>
          <p:nvPr/>
        </p:nvPicPr>
        <p:blipFill>
          <a:blip r:embed="rId3"/>
          <a:srcRect/>
          <a:stretch/>
        </p:blipFill>
        <p:spPr>
          <a:xfrm>
            <a:off x="588248" y="1780822"/>
            <a:ext cx="1533849" cy="1494984"/>
          </a:xfrm>
          <a:prstGeom prst="rect">
            <a:avLst/>
          </a:prstGeom>
        </p:spPr>
      </p:pic>
      <p:sp>
        <p:nvSpPr>
          <p:cNvPr id="10" name="TextBox 9">
            <a:extLst>
              <a:ext uri="{FF2B5EF4-FFF2-40B4-BE49-F238E27FC236}">
                <a16:creationId xmlns:a16="http://schemas.microsoft.com/office/drawing/2014/main" id="{68366DBE-12A7-B264-F30A-B3A0BEE0A81D}"/>
              </a:ext>
            </a:extLst>
          </p:cNvPr>
          <p:cNvSpPr txBox="1"/>
          <p:nvPr/>
        </p:nvSpPr>
        <p:spPr>
          <a:xfrm>
            <a:off x="2469297" y="1873711"/>
            <a:ext cx="6674703" cy="2462213"/>
          </a:xfrm>
          <a:prstGeom prst="rect">
            <a:avLst/>
          </a:prstGeom>
          <a:noFill/>
        </p:spPr>
        <p:txBody>
          <a:bodyPr wrap="square" lIns="243840" tIns="243840" rIns="243840" bIns="243840" rtlCol="0">
            <a:spAutoFit/>
          </a:bodyPr>
          <a:lstStyle/>
          <a:p>
            <a:pPr>
              <a:spcBef>
                <a:spcPts val="2933"/>
              </a:spcBef>
            </a:pPr>
            <a:r>
              <a:rPr lang="en-US" sz="6400" dirty="0">
                <a:ea typeface="IBM Plex Sans" charset="0"/>
                <a:cs typeface="IBM Plex Sans" charset="0"/>
              </a:rPr>
              <a:t>Prompt Lab: client complaint</a:t>
            </a:r>
          </a:p>
        </p:txBody>
      </p:sp>
      <p:sp>
        <p:nvSpPr>
          <p:cNvPr id="7" name="Text Placeholder 31">
            <a:extLst>
              <a:ext uri="{FF2B5EF4-FFF2-40B4-BE49-F238E27FC236}">
                <a16:creationId xmlns:a16="http://schemas.microsoft.com/office/drawing/2014/main" id="{FCAB1CFD-1C41-C575-9DD4-D33CB438A51A}"/>
              </a:ext>
            </a:extLst>
          </p:cNvPr>
          <p:cNvSpPr txBox="1">
            <a:spLocks/>
          </p:cNvSpPr>
          <p:nvPr/>
        </p:nvSpPr>
        <p:spPr>
          <a:xfrm>
            <a:off x="672883" y="4763569"/>
            <a:ext cx="10561016" cy="698834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A" sz="2800" b="1" kern="0" dirty="0">
                <a:solidFill>
                  <a:srgbClr val="222222"/>
                </a:solidFill>
                <a:latin typeface="+mn-lt"/>
                <a:ea typeface="Times New Roman" panose="02020603050405020304" pitchFamily="18" charset="0"/>
                <a:cs typeface="Times New Roman" panose="02020603050405020304" pitchFamily="18" charset="0"/>
              </a:rPr>
              <a:t>The following paragraph is a consumer complaint. </a:t>
            </a:r>
            <a:br>
              <a:rPr lang="en-CA" sz="2800" b="1" kern="0" dirty="0">
                <a:solidFill>
                  <a:srgbClr val="222222"/>
                </a:solidFill>
                <a:latin typeface="+mn-lt"/>
                <a:ea typeface="Times New Roman" panose="02020603050405020304" pitchFamily="18" charset="0"/>
                <a:cs typeface="Times New Roman" panose="02020603050405020304" pitchFamily="18" charset="0"/>
              </a:rPr>
            </a:br>
            <a:r>
              <a:rPr lang="en-CA" sz="2800" kern="0" dirty="0">
                <a:solidFill>
                  <a:srgbClr val="222222"/>
                </a:solidFill>
                <a:latin typeface="+mn-lt"/>
                <a:ea typeface="Times New Roman" panose="02020603050405020304" pitchFamily="18" charset="0"/>
                <a:cs typeface="Times New Roman" panose="02020603050405020304" pitchFamily="18" charset="0"/>
              </a:rPr>
              <a:t>The complaint is about one of these options: credit cards, credit reporting, mortgages and loans, retail banking, or debt collection. Read the following paragraph and list all the issues.</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 </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I called your helpdesk multiple times and every time I waited 10-15 minutes before I gave up. The first time I got through, the line got cut suddenly and I had to call back. This is just ridiculous. When I finally got through like after 3 days (yes, 3 days) your agent kept going over a long checklist of trivial things and asking me to verify, after I repeatedly told the agent that I am an experienced user and I know what I am doing. It was a complete waste of time. After like an eternity of this pointless conversation, I was told that an SME will contact me. That – was 2 days ago. What is the problem with your support system?</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 </a:t>
            </a:r>
            <a:endParaRPr lang="en-CA" sz="2800" kern="100" dirty="0">
              <a:latin typeface="+mn-lt"/>
              <a:ea typeface="PMingLiU" panose="02020500000000000000" pitchFamily="18" charset="-120"/>
              <a:cs typeface="Times New Roman" panose="02020603050405020304" pitchFamily="18" charset="0"/>
            </a:endParaRPr>
          </a:p>
          <a:p>
            <a:endParaRPr lang="en-CA" sz="28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 </a:t>
            </a:r>
            <a:endParaRPr lang="en-CA" sz="3200" kern="100" dirty="0">
              <a:latin typeface="+mn-lt"/>
              <a:ea typeface="PMingLiU" panose="02020500000000000000" pitchFamily="18" charset="-120"/>
              <a:cs typeface="Times New Roman" panose="02020603050405020304" pitchFamily="18" charset="0"/>
            </a:endParaRPr>
          </a:p>
          <a:p>
            <a:pPr lvl="1" indent="0">
              <a:spcBef>
                <a:spcPts val="600"/>
              </a:spcBef>
              <a:buFont typeface="Arial" panose="020B0604020202020204" pitchFamily="34" charset="0"/>
              <a:buNone/>
            </a:pPr>
            <a:endParaRPr lang="en-CA" sz="3200" kern="0" dirty="0">
              <a:solidFill>
                <a:srgbClr val="121619"/>
              </a:solidFill>
              <a:latin typeface="+mn-lt"/>
            </a:endParaRPr>
          </a:p>
          <a:p>
            <a:pPr marL="571500" indent="-571500">
              <a:spcBef>
                <a:spcPts val="600"/>
              </a:spcBef>
              <a:buFont typeface="Arial" panose="020B0604020202020204" pitchFamily="34" charset="0"/>
              <a:buChar char="•"/>
            </a:pPr>
            <a:endParaRPr lang="en-US" sz="3200" b="1" kern="0" dirty="0">
              <a:latin typeface="+mn-lt"/>
            </a:endParaRPr>
          </a:p>
          <a:p>
            <a:pPr>
              <a:spcBef>
                <a:spcPts val="600"/>
              </a:spcBef>
            </a:pPr>
            <a:endParaRPr lang="en-US" sz="3200" kern="0" dirty="0">
              <a:latin typeface="+mn-lt"/>
            </a:endParaRPr>
          </a:p>
          <a:p>
            <a:pPr marL="571500" indent="-571500">
              <a:buFont typeface="Arial" panose="020B0604020202020204" pitchFamily="34" charset="0"/>
              <a:buChar char="•"/>
            </a:pPr>
            <a:endParaRPr lang="en-US" sz="3200" kern="0" dirty="0">
              <a:latin typeface="+mn-lt"/>
            </a:endParaRPr>
          </a:p>
        </p:txBody>
      </p:sp>
      <p:sp>
        <p:nvSpPr>
          <p:cNvPr id="8" name="Text Placeholder 33">
            <a:extLst>
              <a:ext uri="{FF2B5EF4-FFF2-40B4-BE49-F238E27FC236}">
                <a16:creationId xmlns:a16="http://schemas.microsoft.com/office/drawing/2014/main" id="{81DAB8E4-0F3C-621A-FF5A-89C475473152}"/>
              </a:ext>
            </a:extLst>
          </p:cNvPr>
          <p:cNvSpPr txBox="1">
            <a:spLocks/>
          </p:cNvSpPr>
          <p:nvPr/>
        </p:nvSpPr>
        <p:spPr>
          <a:xfrm>
            <a:off x="13344354" y="4754565"/>
            <a:ext cx="9660023" cy="6514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b="1" kern="0" dirty="0">
                <a:latin typeface="+mn-lt"/>
              </a:rPr>
              <a:t>In this example, a modified prompt with an example is provided to the model to teach it what is expected.</a:t>
            </a:r>
            <a:br>
              <a:rPr lang="en-US" sz="2800" b="1" kern="0" dirty="0">
                <a:latin typeface="+mn-lt"/>
              </a:rPr>
            </a:br>
            <a:endParaRPr lang="en-US" sz="2800" b="1" kern="0" dirty="0">
              <a:latin typeface="+mn-lt"/>
            </a:endParaRPr>
          </a:p>
          <a:p>
            <a:br>
              <a:rPr lang="en-US" sz="2800" kern="0" dirty="0">
                <a:latin typeface="+mn-lt"/>
              </a:rPr>
            </a:br>
            <a:r>
              <a:rPr lang="en-CA" sz="2800" kern="0" dirty="0">
                <a:solidFill>
                  <a:srgbClr val="222222"/>
                </a:solidFill>
                <a:latin typeface="+mn-lt"/>
                <a:ea typeface="Times New Roman" panose="02020603050405020304" pitchFamily="18" charset="0"/>
                <a:cs typeface="Times New Roman" panose="02020603050405020304" pitchFamily="18" charset="0"/>
              </a:rPr>
              <a:t>I bought a GPS from your store and the instructions included are in Spanish, not English. I have to use Google Translate to figure out. The mounting bracket was broken, and so I need information on how to get a replacement. Moreover, the information seems to be outdated because I cannot see the new roads put in around my house within the last 12 months.</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 </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The list of issues is as follows:</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1) The instructions are in Spanish, not English.</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2) The mounting bracket is broken.</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3) The information is outdated.</a:t>
            </a:r>
            <a:endParaRPr lang="en-CA" sz="2800" kern="100" dirty="0">
              <a:latin typeface="+mn-lt"/>
              <a:ea typeface="PMingLiU" panose="02020500000000000000" pitchFamily="18" charset="-120"/>
              <a:cs typeface="Times New Roman" panose="02020603050405020304" pitchFamily="18" charset="0"/>
            </a:endParaRPr>
          </a:p>
          <a:p>
            <a:endParaRPr lang="en-US" sz="3200" kern="0" dirty="0">
              <a:latin typeface="+mn-lt"/>
            </a:endParaRPr>
          </a:p>
        </p:txBody>
      </p:sp>
      <p:cxnSp>
        <p:nvCxnSpPr>
          <p:cNvPr id="12" name="Straight Connector 11">
            <a:extLst>
              <a:ext uri="{FF2B5EF4-FFF2-40B4-BE49-F238E27FC236}">
                <a16:creationId xmlns:a16="http://schemas.microsoft.com/office/drawing/2014/main" id="{C714F450-E76E-2B83-9F52-292E880946FE}"/>
              </a:ext>
            </a:extLst>
          </p:cNvPr>
          <p:cNvCxnSpPr>
            <a:cxnSpLocks/>
          </p:cNvCxnSpPr>
          <p:nvPr/>
        </p:nvCxnSpPr>
        <p:spPr bwMode="auto">
          <a:xfrm>
            <a:off x="13344354" y="5928131"/>
            <a:ext cx="966002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42079A8D-8E6C-21B2-115A-77352FFC8B11}"/>
              </a:ext>
            </a:extLst>
          </p:cNvPr>
          <p:cNvSpPr/>
          <p:nvPr/>
        </p:nvSpPr>
        <p:spPr bwMode="auto">
          <a:xfrm>
            <a:off x="646690" y="12236011"/>
            <a:ext cx="10182064" cy="968187"/>
          </a:xfrm>
          <a:prstGeom prst="rect">
            <a:avLst/>
          </a:prstGeom>
          <a:solidFill>
            <a:schemeClr val="bg2">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sz="2800" b="0" i="0" u="none" strike="noStrike" cap="none" normalizeH="0" baseline="0" dirty="0">
                <a:ln>
                  <a:noFill/>
                </a:ln>
                <a:solidFill>
                  <a:schemeClr val="tx1"/>
                </a:solidFill>
                <a:effectLst/>
                <a:latin typeface="+mn-lt"/>
              </a:rPr>
              <a:t>Retail banking</a:t>
            </a:r>
          </a:p>
        </p:txBody>
      </p:sp>
      <p:cxnSp>
        <p:nvCxnSpPr>
          <p:cNvPr id="17" name="Straight Connector 16">
            <a:extLst>
              <a:ext uri="{FF2B5EF4-FFF2-40B4-BE49-F238E27FC236}">
                <a16:creationId xmlns:a16="http://schemas.microsoft.com/office/drawing/2014/main" id="{37B71113-19BB-E803-67D5-ADFEAE234A8D}"/>
              </a:ext>
            </a:extLst>
          </p:cNvPr>
          <p:cNvCxnSpPr>
            <a:cxnSpLocks/>
          </p:cNvCxnSpPr>
          <p:nvPr/>
        </p:nvCxnSpPr>
        <p:spPr bwMode="auto">
          <a:xfrm>
            <a:off x="672883" y="11968163"/>
            <a:ext cx="101558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4D27E6F-51F8-B08A-96A6-088FE97F1FCB}"/>
              </a:ext>
            </a:extLst>
          </p:cNvPr>
          <p:cNvSpPr txBox="1"/>
          <p:nvPr/>
        </p:nvSpPr>
        <p:spPr>
          <a:xfrm>
            <a:off x="13344354" y="12746996"/>
            <a:ext cx="997284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400" dirty="0">
                <a:solidFill>
                  <a:schemeClr val="accent1"/>
                </a:solidFill>
                <a:cs typeface="Arial" panose="020B0604020202020204" pitchFamily="34" charset="0"/>
              </a:rPr>
              <a:t>The next page shows the new output with this additional “one shot” input.</a:t>
            </a:r>
          </a:p>
        </p:txBody>
      </p:sp>
    </p:spTree>
    <p:extLst>
      <p:ext uri="{BB962C8B-B14F-4D97-AF65-F5344CB8AC3E}">
        <p14:creationId xmlns:p14="http://schemas.microsoft.com/office/powerpoint/2010/main" val="38055307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946F271-FE3F-E6F3-69EF-233F35A074FD}"/>
              </a:ext>
            </a:extLst>
          </p:cNvPr>
          <p:cNvSpPr/>
          <p:nvPr/>
        </p:nvSpPr>
        <p:spPr bwMode="auto">
          <a:xfrm>
            <a:off x="13646887" y="4890726"/>
            <a:ext cx="9610798" cy="3517900"/>
          </a:xfrm>
          <a:prstGeom prst="rect">
            <a:avLst/>
          </a:prstGeom>
          <a:solidFill>
            <a:schemeClr val="bg2">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6" name="Rectangle 5">
            <a:extLst>
              <a:ext uri="{FF2B5EF4-FFF2-40B4-BE49-F238E27FC236}">
                <a16:creationId xmlns:a16="http://schemas.microsoft.com/office/drawing/2014/main" id="{B3EB36B2-605D-169C-2BC2-55C21EBA80FC}"/>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576263" y="577850"/>
            <a:ext cx="11045825" cy="4379913"/>
          </a:xfrm>
        </p:spPr>
        <p:txBody>
          <a:bodyPr/>
          <a:lstStyle/>
          <a:p>
            <a:r>
              <a:rPr lang="en-US" sz="6400" b="1" dirty="0">
                <a:solidFill>
                  <a:srgbClr val="1D1C1D"/>
                </a:solidFill>
                <a:latin typeface="IBM Plex Sans ExtLt" panose="020B0303050203000203" pitchFamily="34" charset="0"/>
              </a:rPr>
              <a:t>watson</a:t>
            </a:r>
            <a:r>
              <a:rPr lang="en-US" sz="6400" b="1" dirty="0">
                <a:solidFill>
                  <a:srgbClr val="0D62FE"/>
                </a:solidFill>
                <a:latin typeface="IBM Plex Sans ExtLt" panose="020B0303050203000203" pitchFamily="34" charset="0"/>
              </a:rPr>
              <a:t>x</a:t>
            </a:r>
            <a:r>
              <a:rPr lang="en-US" sz="6400" b="1" dirty="0">
                <a:solidFill>
                  <a:srgbClr val="1D1C1D"/>
                </a:solidFill>
                <a:latin typeface="IBM Plex Sans ExtLt" panose="020B0303050203000203" pitchFamily="34" charset="0"/>
              </a:rPr>
              <a:t>.ai</a:t>
            </a:r>
            <a:endParaRPr lang="en-US" dirty="0"/>
          </a:p>
        </p:txBody>
      </p:sp>
      <p:pic>
        <p:nvPicPr>
          <p:cNvPr id="9" name="Picture 8">
            <a:extLst>
              <a:ext uri="{FF2B5EF4-FFF2-40B4-BE49-F238E27FC236}">
                <a16:creationId xmlns:a16="http://schemas.microsoft.com/office/drawing/2014/main" id="{0D881996-5D44-68FB-2C7A-0763477760B3}"/>
              </a:ext>
            </a:extLst>
          </p:cNvPr>
          <p:cNvPicPr>
            <a:picLocks noChangeAspect="1"/>
          </p:cNvPicPr>
          <p:nvPr/>
        </p:nvPicPr>
        <p:blipFill>
          <a:blip r:embed="rId3"/>
          <a:srcRect/>
          <a:stretch/>
        </p:blipFill>
        <p:spPr>
          <a:xfrm>
            <a:off x="588249" y="1780822"/>
            <a:ext cx="1516596" cy="1494984"/>
          </a:xfrm>
          <a:prstGeom prst="rect">
            <a:avLst/>
          </a:prstGeom>
        </p:spPr>
      </p:pic>
      <p:sp>
        <p:nvSpPr>
          <p:cNvPr id="10" name="TextBox 9">
            <a:extLst>
              <a:ext uri="{FF2B5EF4-FFF2-40B4-BE49-F238E27FC236}">
                <a16:creationId xmlns:a16="http://schemas.microsoft.com/office/drawing/2014/main" id="{68366DBE-12A7-B264-F30A-B3A0BEE0A81D}"/>
              </a:ext>
            </a:extLst>
          </p:cNvPr>
          <p:cNvSpPr txBox="1"/>
          <p:nvPr/>
        </p:nvSpPr>
        <p:spPr>
          <a:xfrm>
            <a:off x="2469297" y="1873711"/>
            <a:ext cx="9605596" cy="2462213"/>
          </a:xfrm>
          <a:prstGeom prst="rect">
            <a:avLst/>
          </a:prstGeom>
          <a:noFill/>
        </p:spPr>
        <p:txBody>
          <a:bodyPr wrap="square" lIns="243840" tIns="243840" rIns="243840" bIns="243840" rtlCol="0">
            <a:spAutoFit/>
          </a:bodyPr>
          <a:lstStyle/>
          <a:p>
            <a:pPr>
              <a:spcBef>
                <a:spcPts val="2933"/>
              </a:spcBef>
            </a:pPr>
            <a:r>
              <a:rPr lang="en-US" sz="6400" dirty="0">
                <a:ea typeface="IBM Plex Sans" charset="0"/>
                <a:cs typeface="IBM Plex Sans" charset="0"/>
              </a:rPr>
              <a:t>Prompt Lab:                  client complaint continue</a:t>
            </a:r>
          </a:p>
        </p:txBody>
      </p:sp>
      <p:sp>
        <p:nvSpPr>
          <p:cNvPr id="7" name="Text Placeholder 31">
            <a:extLst>
              <a:ext uri="{FF2B5EF4-FFF2-40B4-BE49-F238E27FC236}">
                <a16:creationId xmlns:a16="http://schemas.microsoft.com/office/drawing/2014/main" id="{53538B0F-19C3-D7A7-7720-380DC5BE2BBF}"/>
              </a:ext>
            </a:extLst>
          </p:cNvPr>
          <p:cNvSpPr txBox="1">
            <a:spLocks/>
          </p:cNvSpPr>
          <p:nvPr/>
        </p:nvSpPr>
        <p:spPr>
          <a:xfrm>
            <a:off x="588249" y="5136187"/>
            <a:ext cx="10602913" cy="8373680"/>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CA" sz="2800" b="1" kern="0" dirty="0">
                <a:solidFill>
                  <a:srgbClr val="222222"/>
                </a:solidFill>
                <a:latin typeface="+mn-lt"/>
                <a:ea typeface="Times New Roman" panose="02020603050405020304" pitchFamily="18" charset="0"/>
                <a:cs typeface="Times New Roman" panose="02020603050405020304" pitchFamily="18" charset="0"/>
              </a:rPr>
              <a:t>The following paragraph is a consumer complaint. </a:t>
            </a:r>
            <a:br>
              <a:rPr lang="en-CA" sz="2800" b="1" kern="0" dirty="0">
                <a:solidFill>
                  <a:srgbClr val="222222"/>
                </a:solidFill>
                <a:latin typeface="+mn-lt"/>
                <a:ea typeface="Times New Roman" panose="02020603050405020304" pitchFamily="18" charset="0"/>
                <a:cs typeface="Times New Roman" panose="02020603050405020304" pitchFamily="18" charset="0"/>
              </a:rPr>
            </a:br>
            <a:r>
              <a:rPr lang="en-CA" sz="2800" kern="0" dirty="0">
                <a:solidFill>
                  <a:srgbClr val="222222"/>
                </a:solidFill>
                <a:latin typeface="+mn-lt"/>
                <a:ea typeface="Times New Roman" panose="02020603050405020304" pitchFamily="18" charset="0"/>
                <a:cs typeface="Times New Roman" panose="02020603050405020304" pitchFamily="18" charset="0"/>
              </a:rPr>
              <a:t>The complaint is about one of these options: credit cards, credit reporting, mortgages and loans, retail banking, or debt collection. Read the following paragraph and list all the issues. </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 </a:t>
            </a:r>
            <a:endParaRPr lang="en-CA" sz="2800" kern="100" dirty="0">
              <a:latin typeface="+mn-lt"/>
              <a:ea typeface="PMingLiU" panose="02020500000000000000" pitchFamily="18" charset="-120"/>
              <a:cs typeface="Times New Roman" panose="02020603050405020304" pitchFamily="18" charset="0"/>
            </a:endParaRPr>
          </a:p>
          <a:p>
            <a:r>
              <a:rPr lang="en-CA" sz="2800" kern="0" dirty="0">
                <a:solidFill>
                  <a:srgbClr val="222222"/>
                </a:solidFill>
                <a:latin typeface="+mn-lt"/>
                <a:ea typeface="Times New Roman" panose="02020603050405020304" pitchFamily="18" charset="0"/>
                <a:cs typeface="Times New Roman" panose="02020603050405020304" pitchFamily="18" charset="0"/>
              </a:rPr>
              <a:t>I called your helpdesk multiple times and every time I waited 10-15 minutes before I gave up. The first time I got through, the line got cut suddenly and I had to call back. This is just ridiculous. When I finally got through like after 3 days (yes, 3 days) your agent kept going over a long checklist of trivial things and asking me to verify, after I repeatedly told the agent that I am an experienced user and I know what I am doing. It was a complete waste of time. After like an eternity of this pointless conversation, I was told that an SME will contact me. That – was 2 days ago. What is the problem with your support system?</a:t>
            </a:r>
            <a:endParaRPr lang="en-CA" sz="2800" kern="100" dirty="0">
              <a:latin typeface="+mn-lt"/>
              <a:ea typeface="PMingLiU" panose="02020500000000000000" pitchFamily="18" charset="-120"/>
              <a:cs typeface="Times New Roman" panose="02020603050405020304" pitchFamily="18" charset="0"/>
            </a:endParaRPr>
          </a:p>
          <a:p>
            <a:r>
              <a:rPr lang="en-CA" sz="3200" kern="0" dirty="0">
                <a:solidFill>
                  <a:srgbClr val="222222"/>
                </a:solidFill>
                <a:latin typeface="+mn-lt"/>
                <a:ea typeface="Times New Roman" panose="02020603050405020304" pitchFamily="18" charset="0"/>
                <a:cs typeface="Times New Roman" panose="02020603050405020304" pitchFamily="18" charset="0"/>
              </a:rPr>
              <a:t> </a:t>
            </a:r>
            <a:endParaRPr lang="en-CA" sz="3200" kern="100" dirty="0">
              <a:latin typeface="+mn-lt"/>
              <a:ea typeface="PMingLiU" panose="02020500000000000000" pitchFamily="18" charset="-120"/>
              <a:cs typeface="Times New Roman" panose="02020603050405020304" pitchFamily="18" charset="0"/>
            </a:endParaRPr>
          </a:p>
          <a:p>
            <a:pPr lvl="1" indent="0">
              <a:spcBef>
                <a:spcPts val="600"/>
              </a:spcBef>
              <a:buFont typeface="Arial" panose="020B0604020202020204" pitchFamily="34" charset="0"/>
              <a:buNone/>
            </a:pPr>
            <a:endParaRPr lang="en-CA" sz="3200" kern="0" dirty="0">
              <a:solidFill>
                <a:srgbClr val="121619"/>
              </a:solidFill>
              <a:latin typeface="+mn-lt"/>
            </a:endParaRPr>
          </a:p>
          <a:p>
            <a:pPr marL="571500" indent="-571500">
              <a:spcBef>
                <a:spcPts val="600"/>
              </a:spcBef>
              <a:buFont typeface="Arial" panose="020B0604020202020204" pitchFamily="34" charset="0"/>
              <a:buChar char="•"/>
            </a:pPr>
            <a:endParaRPr lang="en-US" sz="3200" b="1" kern="0" dirty="0">
              <a:latin typeface="+mn-lt"/>
            </a:endParaRPr>
          </a:p>
          <a:p>
            <a:pPr>
              <a:spcBef>
                <a:spcPts val="600"/>
              </a:spcBef>
            </a:pPr>
            <a:endParaRPr lang="en-US" sz="3200" kern="0" dirty="0">
              <a:latin typeface="+mn-lt"/>
            </a:endParaRPr>
          </a:p>
          <a:p>
            <a:pPr marL="571500" indent="-571500">
              <a:buFont typeface="Arial" panose="020B0604020202020204" pitchFamily="34" charset="0"/>
              <a:buChar char="•"/>
            </a:pPr>
            <a:endParaRPr lang="en-US" sz="3200" kern="0" dirty="0">
              <a:latin typeface="+mn-lt"/>
            </a:endParaRPr>
          </a:p>
        </p:txBody>
      </p:sp>
      <p:sp>
        <p:nvSpPr>
          <p:cNvPr id="8" name="Text Placeholder 33">
            <a:extLst>
              <a:ext uri="{FF2B5EF4-FFF2-40B4-BE49-F238E27FC236}">
                <a16:creationId xmlns:a16="http://schemas.microsoft.com/office/drawing/2014/main" id="{A8504F47-1A39-E5BC-15C6-D053E388F5D7}"/>
              </a:ext>
            </a:extLst>
          </p:cNvPr>
          <p:cNvSpPr txBox="1">
            <a:spLocks/>
          </p:cNvSpPr>
          <p:nvPr/>
        </p:nvSpPr>
        <p:spPr>
          <a:xfrm>
            <a:off x="13765979" y="3879903"/>
            <a:ext cx="9610799" cy="45287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b="1" kern="0" dirty="0">
                <a:latin typeface="+mn-lt"/>
              </a:rPr>
              <a:t>With the added instructions from the previous slide, this is the new output:</a:t>
            </a:r>
            <a:br>
              <a:rPr lang="en-US" sz="2800" b="1" kern="0" dirty="0">
                <a:latin typeface="+mn-lt"/>
              </a:rPr>
            </a:br>
            <a:br>
              <a:rPr lang="en-US" sz="2800" b="1" kern="0" dirty="0">
                <a:latin typeface="+mn-lt"/>
              </a:rPr>
            </a:br>
            <a:r>
              <a:rPr lang="en-CA" sz="2800" kern="0" dirty="0">
                <a:solidFill>
                  <a:srgbClr val="222222"/>
                </a:solidFill>
                <a:latin typeface="+mn-lt"/>
                <a:ea typeface="Times New Roman" panose="02020603050405020304" pitchFamily="18" charset="0"/>
                <a:cs typeface="Times New Roman" panose="02020603050405020304" pitchFamily="18" charset="0"/>
              </a:rPr>
              <a:t>The list of issues are as follows; </a:t>
            </a:r>
          </a:p>
          <a:p>
            <a:pPr marL="514350" indent="-514350">
              <a:buFont typeface="Arial" panose="020B0604020202020204" pitchFamily="34" charset="0"/>
              <a:buAutoNum type="arabicParenR"/>
            </a:pPr>
            <a:r>
              <a:rPr lang="en-CA" sz="2800" kern="0" dirty="0">
                <a:solidFill>
                  <a:srgbClr val="222222"/>
                </a:solidFill>
                <a:latin typeface="+mn-lt"/>
                <a:ea typeface="Times New Roman" panose="02020603050405020304" pitchFamily="18" charset="0"/>
                <a:cs typeface="Times New Roman" panose="02020603050405020304" pitchFamily="18" charset="0"/>
              </a:rPr>
              <a:t>Waited 10-15 minutes every time I called </a:t>
            </a:r>
          </a:p>
          <a:p>
            <a:pPr marL="514350" indent="-514350">
              <a:buFont typeface="Arial" panose="020B0604020202020204" pitchFamily="34" charset="0"/>
              <a:buAutoNum type="arabicParenR"/>
            </a:pPr>
            <a:r>
              <a:rPr lang="en-CA" sz="2800" kern="0" dirty="0">
                <a:solidFill>
                  <a:srgbClr val="222222"/>
                </a:solidFill>
                <a:latin typeface="+mn-lt"/>
                <a:ea typeface="Times New Roman" panose="02020603050405020304" pitchFamily="18" charset="0"/>
                <a:cs typeface="Times New Roman" panose="02020603050405020304" pitchFamily="18" charset="0"/>
              </a:rPr>
              <a:t>The line got cut suddenly </a:t>
            </a:r>
          </a:p>
          <a:p>
            <a:pPr marL="514350" indent="-514350">
              <a:buFont typeface="Arial" panose="020B0604020202020204" pitchFamily="34" charset="0"/>
              <a:buAutoNum type="arabicParenR"/>
            </a:pPr>
            <a:r>
              <a:rPr lang="en-CA" sz="2800" kern="0" dirty="0">
                <a:solidFill>
                  <a:srgbClr val="222222"/>
                </a:solidFill>
                <a:latin typeface="+mn-lt"/>
                <a:ea typeface="Times New Roman" panose="02020603050405020304" pitchFamily="18" charset="0"/>
                <a:cs typeface="Times New Roman" panose="02020603050405020304" pitchFamily="18" charset="0"/>
              </a:rPr>
              <a:t>The agent kept going over a long checklist of trivial things </a:t>
            </a:r>
          </a:p>
          <a:p>
            <a:pPr marL="514350" indent="-514350">
              <a:buFont typeface="Arial" panose="020B0604020202020204" pitchFamily="34" charset="0"/>
              <a:buAutoNum type="arabicParenR"/>
            </a:pPr>
            <a:r>
              <a:rPr lang="en-CA" sz="2800" kern="0" dirty="0">
                <a:solidFill>
                  <a:srgbClr val="222222"/>
                </a:solidFill>
                <a:latin typeface="+mn-lt"/>
                <a:ea typeface="Times New Roman" panose="02020603050405020304" pitchFamily="18" charset="0"/>
                <a:cs typeface="Times New Roman" panose="02020603050405020304" pitchFamily="18" charset="0"/>
              </a:rPr>
              <a:t>I was told that an SME will contact me </a:t>
            </a:r>
          </a:p>
          <a:p>
            <a:pPr marL="514350" indent="-514350">
              <a:buFont typeface="Arial" panose="020B0604020202020204" pitchFamily="34" charset="0"/>
              <a:buAutoNum type="arabicParenR"/>
            </a:pPr>
            <a:r>
              <a:rPr lang="en-CA" sz="2800" kern="0" dirty="0">
                <a:solidFill>
                  <a:srgbClr val="222222"/>
                </a:solidFill>
                <a:latin typeface="+mn-lt"/>
                <a:ea typeface="Times New Roman" panose="02020603050405020304" pitchFamily="18" charset="0"/>
                <a:cs typeface="Times New Roman" panose="02020603050405020304" pitchFamily="18" charset="0"/>
              </a:rPr>
              <a:t>No one called</a:t>
            </a:r>
          </a:p>
          <a:p>
            <a:endParaRPr lang="en-CA" sz="2800" kern="0" dirty="0">
              <a:solidFill>
                <a:srgbClr val="222222"/>
              </a:solidFill>
              <a:latin typeface="+mn-lt"/>
              <a:ea typeface="PMingLiU" panose="02020500000000000000" pitchFamily="18" charset="-120"/>
              <a:cs typeface="Times New Roman" panose="02020603050405020304" pitchFamily="18" charset="0"/>
            </a:endParaRPr>
          </a:p>
          <a:p>
            <a:endParaRPr lang="en-CA" sz="2800" kern="100" dirty="0">
              <a:solidFill>
                <a:srgbClr val="0D62FE"/>
              </a:solidFill>
              <a:latin typeface="+mn-lt"/>
              <a:ea typeface="PMingLiU" panose="02020500000000000000" pitchFamily="18" charset="-120"/>
              <a:cs typeface="Times New Roman" panose="02020603050405020304" pitchFamily="18" charset="0"/>
            </a:endParaRPr>
          </a:p>
          <a:p>
            <a:endParaRPr lang="en-CA" sz="3200" kern="100" dirty="0">
              <a:solidFill>
                <a:srgbClr val="222222"/>
              </a:solidFill>
              <a:latin typeface="+mn-lt"/>
              <a:ea typeface="PMingLiU" panose="02020500000000000000" pitchFamily="18" charset="-120"/>
              <a:cs typeface="Times New Roman" panose="02020603050405020304" pitchFamily="18" charset="0"/>
            </a:endParaRPr>
          </a:p>
          <a:p>
            <a:endParaRPr lang="en-CA" sz="3200" kern="100" dirty="0">
              <a:latin typeface="+mn-lt"/>
              <a:ea typeface="PMingLiU" panose="02020500000000000000" pitchFamily="18" charset="-120"/>
              <a:cs typeface="Times New Roman" panose="02020603050405020304" pitchFamily="18" charset="0"/>
            </a:endParaRPr>
          </a:p>
          <a:p>
            <a:endParaRPr lang="en-US" sz="3200" kern="0" dirty="0">
              <a:latin typeface="+mn-lt"/>
            </a:endParaRPr>
          </a:p>
        </p:txBody>
      </p:sp>
      <p:sp>
        <p:nvSpPr>
          <p:cNvPr id="3" name="TextBox 2">
            <a:extLst>
              <a:ext uri="{FF2B5EF4-FFF2-40B4-BE49-F238E27FC236}">
                <a16:creationId xmlns:a16="http://schemas.microsoft.com/office/drawing/2014/main" id="{4E37C2C8-C974-2A8A-EB1C-FEDC00D05FC1}"/>
              </a:ext>
            </a:extLst>
          </p:cNvPr>
          <p:cNvSpPr txBox="1"/>
          <p:nvPr/>
        </p:nvSpPr>
        <p:spPr>
          <a:xfrm>
            <a:off x="13765980" y="9088589"/>
            <a:ext cx="8276592" cy="2816156"/>
          </a:xfrm>
          <a:prstGeom prst="rect">
            <a:avLst/>
          </a:prstGeom>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spAutoFit/>
          </a:bodyPr>
          <a:lstStyle/>
          <a:p>
            <a:pPr marL="180000">
              <a:spcBef>
                <a:spcPts val="600"/>
              </a:spcBef>
            </a:pPr>
            <a:endParaRPr lang="en-CA" sz="2800" b="1" kern="100" dirty="0">
              <a:latin typeface="+mn-lt"/>
              <a:ea typeface="PMingLiU" panose="02020500000000000000" pitchFamily="18" charset="-120"/>
              <a:cs typeface="Times New Roman" panose="02020603050405020304" pitchFamily="18" charset="0"/>
            </a:endParaRPr>
          </a:p>
          <a:p>
            <a:pPr marL="180000">
              <a:spcBef>
                <a:spcPts val="600"/>
              </a:spcBef>
            </a:pPr>
            <a:r>
              <a:rPr lang="en-CA" sz="2800" b="1" kern="100" dirty="0">
                <a:latin typeface="+mn-lt"/>
                <a:ea typeface="PMingLiU" panose="02020500000000000000" pitchFamily="18" charset="-120"/>
                <a:cs typeface="Times New Roman" panose="02020603050405020304" pitchFamily="18" charset="0"/>
              </a:rPr>
              <a:t>This is the expected results. </a:t>
            </a:r>
          </a:p>
          <a:p>
            <a:pPr marL="180000">
              <a:spcBef>
                <a:spcPts val="600"/>
              </a:spcBef>
            </a:pPr>
            <a:r>
              <a:rPr lang="en-CA" sz="2800" kern="100" dirty="0">
                <a:solidFill>
                  <a:srgbClr val="222222"/>
                </a:solidFill>
                <a:latin typeface="+mn-lt"/>
                <a:ea typeface="PMingLiU" panose="02020500000000000000" pitchFamily="18" charset="-120"/>
                <a:cs typeface="Times New Roman" panose="02020603050405020304" pitchFamily="18" charset="0"/>
              </a:rPr>
              <a:t>With the added instructions, the model further</a:t>
            </a:r>
            <a:br>
              <a:rPr lang="en-CA" sz="2800" kern="100" dirty="0">
                <a:solidFill>
                  <a:srgbClr val="222222"/>
                </a:solidFill>
                <a:latin typeface="+mn-lt"/>
                <a:ea typeface="PMingLiU" panose="02020500000000000000" pitchFamily="18" charset="-120"/>
                <a:cs typeface="Times New Roman" panose="02020603050405020304" pitchFamily="18" charset="0"/>
              </a:rPr>
            </a:br>
            <a:r>
              <a:rPr lang="en-CA" sz="2800" kern="100" dirty="0">
                <a:solidFill>
                  <a:srgbClr val="222222"/>
                </a:solidFill>
                <a:latin typeface="+mn-lt"/>
                <a:ea typeface="PMingLiU" panose="02020500000000000000" pitchFamily="18" charset="-120"/>
                <a:cs typeface="Times New Roman" panose="02020603050405020304" pitchFamily="18" charset="0"/>
              </a:rPr>
              <a:t>understands that the task is to extract a list of </a:t>
            </a:r>
            <a:br>
              <a:rPr lang="en-CA" sz="2800" kern="100" dirty="0">
                <a:solidFill>
                  <a:srgbClr val="222222"/>
                </a:solidFill>
                <a:latin typeface="+mn-lt"/>
                <a:ea typeface="PMingLiU" panose="02020500000000000000" pitchFamily="18" charset="-120"/>
                <a:cs typeface="Times New Roman" panose="02020603050405020304" pitchFamily="18" charset="0"/>
              </a:rPr>
            </a:br>
            <a:r>
              <a:rPr lang="en-CA" sz="2800" kern="100" dirty="0">
                <a:solidFill>
                  <a:srgbClr val="222222"/>
                </a:solidFill>
                <a:latin typeface="+mn-lt"/>
                <a:ea typeface="PMingLiU" panose="02020500000000000000" pitchFamily="18" charset="-120"/>
                <a:cs typeface="Times New Roman" panose="02020603050405020304" pitchFamily="18" charset="0"/>
              </a:rPr>
              <a:t>issues raised by the customer.</a:t>
            </a:r>
          </a:p>
          <a:p>
            <a:pPr marL="180000">
              <a:spcBef>
                <a:spcPts val="600"/>
              </a:spcBef>
            </a:pPr>
            <a:endParaRPr lang="en-CA" sz="2800" kern="100" dirty="0">
              <a:solidFill>
                <a:srgbClr val="222222"/>
              </a:solidFill>
              <a:latin typeface="+mn-l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67392812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EB36B2-605D-169C-2BC2-55C21EBA80FC}"/>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Title 1">
            <a:extLst>
              <a:ext uri="{FF2B5EF4-FFF2-40B4-BE49-F238E27FC236}">
                <a16:creationId xmlns:a16="http://schemas.microsoft.com/office/drawing/2014/main" id="{E475A0D6-B3BB-C3EF-C5FF-92412A5BB721}"/>
              </a:ext>
            </a:extLst>
          </p:cNvPr>
          <p:cNvSpPr>
            <a:spLocks noGrp="1"/>
          </p:cNvSpPr>
          <p:nvPr>
            <p:ph type="title"/>
          </p:nvPr>
        </p:nvSpPr>
        <p:spPr>
          <a:xfrm>
            <a:off x="576263" y="577850"/>
            <a:ext cx="11045825" cy="4379913"/>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dirty="0">
                <a:solidFill>
                  <a:schemeClr val="tx1"/>
                </a:solidFill>
                <a:latin typeface="+mn-lt"/>
              </a:rPr>
              <a:t>Tuning Studio</a:t>
            </a:r>
            <a:br>
              <a:rPr lang="en-US" dirty="0">
                <a:solidFill>
                  <a:schemeClr val="tx1"/>
                </a:solidFill>
                <a:latin typeface="+mn-lt"/>
              </a:rPr>
            </a:br>
            <a:r>
              <a:rPr lang="en-US" sz="4400" dirty="0">
                <a:solidFill>
                  <a:schemeClr val="tx1"/>
                </a:solidFill>
                <a:latin typeface="+mn-lt"/>
                <a:cs typeface="Arial"/>
              </a:rPr>
              <a:t>Tune your foundation models with labeled data</a:t>
            </a:r>
            <a:br>
              <a:rPr lang="en-US" sz="9600" dirty="0">
                <a:solidFill>
                  <a:schemeClr val="tx1"/>
                </a:solidFill>
                <a:latin typeface="+mn-lt"/>
                <a:cs typeface="Arial"/>
              </a:rPr>
            </a:br>
            <a:endParaRPr lang="en-US" dirty="0"/>
          </a:p>
        </p:txBody>
      </p:sp>
      <p:sp>
        <p:nvSpPr>
          <p:cNvPr id="11" name="Text Placeholder 31">
            <a:extLst>
              <a:ext uri="{FF2B5EF4-FFF2-40B4-BE49-F238E27FC236}">
                <a16:creationId xmlns:a16="http://schemas.microsoft.com/office/drawing/2014/main" id="{EF9765DD-D45B-0510-B428-3C00772DD30D}"/>
              </a:ext>
            </a:extLst>
          </p:cNvPr>
          <p:cNvSpPr txBox="1">
            <a:spLocks/>
          </p:cNvSpPr>
          <p:nvPr/>
        </p:nvSpPr>
        <p:spPr>
          <a:xfrm>
            <a:off x="576263" y="3797673"/>
            <a:ext cx="11045825" cy="842009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t>Another useful feature of </a:t>
            </a:r>
            <a:r>
              <a:rPr lang="en-US" b="1" kern="0" dirty="0"/>
              <a:t>watsonx.ai </a:t>
            </a:r>
            <a:br>
              <a:rPr lang="en-US" b="1" kern="0" dirty="0"/>
            </a:br>
            <a:r>
              <a:rPr lang="en-US" kern="0" dirty="0"/>
              <a:t>is the prompt tuning in the tuning studio. </a:t>
            </a:r>
          </a:p>
          <a:p>
            <a:endParaRPr lang="en-US" kern="0" dirty="0">
              <a:solidFill>
                <a:srgbClr val="0D62FE"/>
              </a:solidFill>
            </a:endParaRPr>
          </a:p>
          <a:p>
            <a:pPr marL="571500" indent="-571500">
              <a:buFont typeface="Arial" panose="020B0604020202020204" pitchFamily="34" charset="0"/>
              <a:buChar char="•"/>
            </a:pPr>
            <a:r>
              <a:rPr lang="en-US" b="1" kern="0" dirty="0"/>
              <a:t>Watsonx.ai </a:t>
            </a:r>
            <a:r>
              <a:rPr lang="en-US" kern="0" dirty="0"/>
              <a:t>allows clients to further tune the prompts</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Unlike prompt engineering, prompt tuning allows clients to further train       a model with focused, business data. </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In prompt tuning, the underlying model is not changed. </a:t>
            </a:r>
          </a:p>
          <a:p>
            <a:pPr marL="571500" indent="-571500">
              <a:buFont typeface="Arial" panose="020B0604020202020204" pitchFamily="34" charset="0"/>
              <a:buChar char="•"/>
            </a:pPr>
            <a:endParaRPr lang="en-US" kern="0" dirty="0"/>
          </a:p>
          <a:p>
            <a:pPr marL="571500" indent="-571500">
              <a:buFont typeface="Arial" panose="020B0604020202020204" pitchFamily="34" charset="0"/>
              <a:buChar char="•"/>
            </a:pPr>
            <a:r>
              <a:rPr lang="en-US" kern="0" dirty="0"/>
              <a:t>The input prompt is changed via augmenting input with examples.</a:t>
            </a:r>
          </a:p>
          <a:p>
            <a:pPr marL="571500" indent="-571500">
              <a:buFont typeface="Arial" panose="020B0604020202020204" pitchFamily="34" charset="0"/>
              <a:buChar char="•"/>
            </a:pPr>
            <a:endParaRPr lang="en-US" kern="0" dirty="0"/>
          </a:p>
          <a:p>
            <a:endParaRPr lang="en-US" kern="0" dirty="0">
              <a:solidFill>
                <a:srgbClr val="0D62FE"/>
              </a:solidFill>
            </a:endParaRPr>
          </a:p>
        </p:txBody>
      </p:sp>
      <p:pic>
        <p:nvPicPr>
          <p:cNvPr id="2" name="Picture 1">
            <a:extLst>
              <a:ext uri="{FF2B5EF4-FFF2-40B4-BE49-F238E27FC236}">
                <a16:creationId xmlns:a16="http://schemas.microsoft.com/office/drawing/2014/main" id="{FAD31BD6-013D-7BA0-F556-AB6DFEDAFE7D}"/>
              </a:ext>
            </a:extLst>
          </p:cNvPr>
          <p:cNvPicPr>
            <a:picLocks noChangeAspect="1"/>
          </p:cNvPicPr>
          <p:nvPr/>
        </p:nvPicPr>
        <p:blipFill>
          <a:blip r:embed="rId3"/>
          <a:stretch>
            <a:fillRect/>
          </a:stretch>
        </p:blipFill>
        <p:spPr>
          <a:xfrm>
            <a:off x="12769850" y="2994413"/>
            <a:ext cx="11041062" cy="7727173"/>
          </a:xfrm>
          <a:prstGeom prst="rect">
            <a:avLst/>
          </a:prstGeom>
        </p:spPr>
      </p:pic>
    </p:spTree>
    <p:extLst>
      <p:ext uri="{BB962C8B-B14F-4D97-AF65-F5344CB8AC3E}">
        <p14:creationId xmlns:p14="http://schemas.microsoft.com/office/powerpoint/2010/main" val="8600747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3A648A-4EB6-2E04-8B62-829BAE5444C6}"/>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 name="Text Placeholder 2">
            <a:extLst>
              <a:ext uri="{FF2B5EF4-FFF2-40B4-BE49-F238E27FC236}">
                <a16:creationId xmlns:a16="http://schemas.microsoft.com/office/drawing/2014/main" id="{FDEAEC98-0C5F-CD56-C763-186D616B58AC}"/>
              </a:ext>
            </a:extLst>
          </p:cNvPr>
          <p:cNvSpPr txBox="1">
            <a:spLocks/>
          </p:cNvSpPr>
          <p:nvPr/>
        </p:nvSpPr>
        <p:spPr>
          <a:xfrm>
            <a:off x="577587" y="3039019"/>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Prompt tuning</a:t>
            </a:r>
          </a:p>
        </p:txBody>
      </p:sp>
      <p:sp>
        <p:nvSpPr>
          <p:cNvPr id="4" name="Text Placeholder 5">
            <a:extLst>
              <a:ext uri="{FF2B5EF4-FFF2-40B4-BE49-F238E27FC236}">
                <a16:creationId xmlns:a16="http://schemas.microsoft.com/office/drawing/2014/main" id="{D617D450-2B02-6666-C02A-653EF8C746DC}"/>
              </a:ext>
            </a:extLst>
          </p:cNvPr>
          <p:cNvSpPr txBox="1">
            <a:spLocks/>
          </p:cNvSpPr>
          <p:nvPr/>
        </p:nvSpPr>
        <p:spPr>
          <a:xfrm>
            <a:off x="577587" y="4812347"/>
            <a:ext cx="4782533"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828823" fontAlgn="base">
              <a:lnSpc>
                <a:spcPct val="100000"/>
              </a:lnSpc>
              <a:spcBef>
                <a:spcPts val="600"/>
              </a:spcBef>
              <a:spcAft>
                <a:spcPct val="0"/>
              </a:spcAft>
              <a:defRPr/>
            </a:pPr>
            <a:r>
              <a:rPr lang="en-US" sz="2800" kern="0" dirty="0">
                <a:latin typeface="+mn-lt"/>
              </a:rPr>
              <a:t>Efficient, low-cost way of adapting an AI foundation model to new downstream tasks</a:t>
            </a:r>
          </a:p>
          <a:p>
            <a:pPr defTabSz="1828823" fontAlgn="base">
              <a:lnSpc>
                <a:spcPct val="100000"/>
              </a:lnSpc>
              <a:spcBef>
                <a:spcPts val="600"/>
              </a:spcBef>
              <a:spcAft>
                <a:spcPct val="0"/>
              </a:spcAft>
              <a:defRPr/>
            </a:pPr>
            <a:endParaRPr lang="en-US" sz="2800" kern="0" dirty="0">
              <a:latin typeface="+mn-lt"/>
            </a:endParaRPr>
          </a:p>
          <a:p>
            <a:pPr defTabSz="1828823" fontAlgn="base">
              <a:lnSpc>
                <a:spcPct val="100000"/>
              </a:lnSpc>
              <a:spcBef>
                <a:spcPts val="600"/>
              </a:spcBef>
              <a:spcAft>
                <a:spcPct val="0"/>
              </a:spcAft>
              <a:defRPr/>
            </a:pPr>
            <a:r>
              <a:rPr lang="en-US" sz="2800" kern="0" dirty="0">
                <a:latin typeface="+mn-lt"/>
              </a:rPr>
              <a:t>Tune the prompts with no changes to the underlying base model or weights </a:t>
            </a:r>
          </a:p>
          <a:p>
            <a:pPr defTabSz="1828823" fontAlgn="base">
              <a:lnSpc>
                <a:spcPct val="100000"/>
              </a:lnSpc>
              <a:spcBef>
                <a:spcPts val="600"/>
              </a:spcBef>
              <a:spcAft>
                <a:spcPct val="0"/>
              </a:spcAft>
              <a:defRPr/>
            </a:pPr>
            <a:endParaRPr lang="en-US" sz="2800" kern="0" dirty="0">
              <a:latin typeface="+mn-lt"/>
            </a:endParaRPr>
          </a:p>
          <a:p>
            <a:pPr defTabSz="1828823" fontAlgn="base">
              <a:lnSpc>
                <a:spcPct val="100000"/>
              </a:lnSpc>
              <a:spcBef>
                <a:spcPts val="600"/>
              </a:spcBef>
              <a:spcAft>
                <a:spcPct val="0"/>
              </a:spcAft>
              <a:defRPr/>
            </a:pPr>
            <a:r>
              <a:rPr lang="en-US" sz="2800" kern="0" dirty="0">
                <a:latin typeface="+mn-lt"/>
              </a:rPr>
              <a:t>Unlike prompt engineering, prompt tuning allows clients to further enhance the model with focused, business data</a:t>
            </a:r>
          </a:p>
        </p:txBody>
      </p:sp>
      <p:sp>
        <p:nvSpPr>
          <p:cNvPr id="5" name="Text Placeholder 3">
            <a:extLst>
              <a:ext uri="{FF2B5EF4-FFF2-40B4-BE49-F238E27FC236}">
                <a16:creationId xmlns:a16="http://schemas.microsoft.com/office/drawing/2014/main" id="{108738F2-3063-EA01-BB75-35E62DDC1135}"/>
              </a:ext>
            </a:extLst>
          </p:cNvPr>
          <p:cNvSpPr txBox="1">
            <a:spLocks/>
          </p:cNvSpPr>
          <p:nvPr/>
        </p:nvSpPr>
        <p:spPr>
          <a:xfrm>
            <a:off x="5630564" y="3039019"/>
            <a:ext cx="4014882"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Task support in the Tuning Studio</a:t>
            </a:r>
          </a:p>
        </p:txBody>
      </p:sp>
      <p:sp>
        <p:nvSpPr>
          <p:cNvPr id="6" name="Text Placeholder 6">
            <a:extLst>
              <a:ext uri="{FF2B5EF4-FFF2-40B4-BE49-F238E27FC236}">
                <a16:creationId xmlns:a16="http://schemas.microsoft.com/office/drawing/2014/main" id="{3406FA36-11F3-9163-4E05-2EB13A3200C4}"/>
              </a:ext>
            </a:extLst>
          </p:cNvPr>
          <p:cNvSpPr txBox="1">
            <a:spLocks/>
          </p:cNvSpPr>
          <p:nvPr/>
        </p:nvSpPr>
        <p:spPr>
          <a:xfrm>
            <a:off x="5630567" y="4812347"/>
            <a:ext cx="5055064"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22227" lvl="1" indent="0">
              <a:buNone/>
            </a:pPr>
            <a:r>
              <a:rPr lang="en-US" sz="2800" kern="0" dirty="0">
                <a:solidFill>
                  <a:srgbClr val="000000"/>
                </a:solidFill>
                <a:latin typeface="+mn-lt"/>
              </a:rPr>
              <a:t>Models support a range           of Language Tasks: Q&amp;A, Generate, Extract,  Summarize, Classify</a:t>
            </a:r>
          </a:p>
          <a:p>
            <a:pPr marL="22227" lvl="1" indent="0">
              <a:buNone/>
            </a:pPr>
            <a:endParaRPr lang="en-US" sz="2800" kern="0" dirty="0">
              <a:solidFill>
                <a:srgbClr val="000000"/>
              </a:solidFill>
              <a:latin typeface="+mn-lt"/>
            </a:endParaRPr>
          </a:p>
          <a:p>
            <a:pPr marL="22227" lvl="1" indent="0">
              <a:buNone/>
            </a:pPr>
            <a:r>
              <a:rPr lang="en-US" sz="2800" kern="0" dirty="0">
                <a:solidFill>
                  <a:srgbClr val="000000"/>
                </a:solidFill>
                <a:latin typeface="+mn-lt"/>
              </a:rPr>
              <a:t>Requires a small set of labelled data to perform specialized tasks</a:t>
            </a:r>
          </a:p>
          <a:p>
            <a:pPr marL="22227" lvl="1" indent="0">
              <a:buNone/>
            </a:pPr>
            <a:endParaRPr lang="en-US" sz="2800" kern="0" dirty="0">
              <a:solidFill>
                <a:srgbClr val="000000"/>
              </a:solidFill>
              <a:latin typeface="+mn-lt"/>
            </a:endParaRPr>
          </a:p>
          <a:p>
            <a:pPr marL="22227" lvl="1" indent="0">
              <a:buNone/>
            </a:pPr>
            <a:r>
              <a:rPr lang="en-US" sz="2800" kern="0" dirty="0">
                <a:solidFill>
                  <a:srgbClr val="000000"/>
                </a:solidFill>
                <a:latin typeface="+mn-lt"/>
              </a:rPr>
              <a:t>Can achieve close to fine-tuning results without model modification, at a lower cost  to run</a:t>
            </a:r>
          </a:p>
        </p:txBody>
      </p:sp>
      <p:sp>
        <p:nvSpPr>
          <p:cNvPr id="9" name="TextBox 8">
            <a:extLst>
              <a:ext uri="{FF2B5EF4-FFF2-40B4-BE49-F238E27FC236}">
                <a16:creationId xmlns:a16="http://schemas.microsoft.com/office/drawing/2014/main" id="{9929572E-AAA2-AEC0-06B7-CEB48302EFE5}"/>
              </a:ext>
            </a:extLst>
          </p:cNvPr>
          <p:cNvSpPr txBox="1"/>
          <p:nvPr/>
        </p:nvSpPr>
        <p:spPr>
          <a:xfrm>
            <a:off x="12193587" y="12492715"/>
            <a:ext cx="10036587" cy="6566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endParaRPr lang="en-US" sz="2667" dirty="0">
              <a:latin typeface="IBM Plex Sans Light" panose="020B0403050203000203"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6B2F08D5-6315-CBA9-8F31-73F31AB35ACE}"/>
              </a:ext>
            </a:extLst>
          </p:cNvPr>
          <p:cNvSpPr>
            <a:spLocks noGrp="1"/>
          </p:cNvSpPr>
          <p:nvPr>
            <p:ph type="title"/>
          </p:nvPr>
        </p:nvSpPr>
        <p:spPr>
          <a:xfrm>
            <a:off x="311377" y="385200"/>
            <a:ext cx="18429104" cy="1527048"/>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dirty="0">
                <a:solidFill>
                  <a:schemeClr val="tx1"/>
                </a:solidFill>
                <a:latin typeface="+mn-lt"/>
              </a:rPr>
              <a:t>Tuning Studio</a:t>
            </a:r>
            <a:br>
              <a:rPr lang="en-US" dirty="0">
                <a:solidFill>
                  <a:schemeClr val="tx1"/>
                </a:solidFill>
                <a:latin typeface="+mn-lt"/>
              </a:rPr>
            </a:br>
            <a:br>
              <a:rPr lang="en-US" sz="8000" dirty="0">
                <a:solidFill>
                  <a:schemeClr val="tx1"/>
                </a:solidFill>
                <a:latin typeface="+mn-lt"/>
                <a:cs typeface="Arial"/>
              </a:rPr>
            </a:br>
            <a:endParaRPr lang="en-US" dirty="0">
              <a:latin typeface="+mn-lt"/>
            </a:endParaRPr>
          </a:p>
        </p:txBody>
      </p:sp>
      <p:pic>
        <p:nvPicPr>
          <p:cNvPr id="10" name="Picture 9" descr="A screenshot of a computer&#10;&#10;Description automatically generated">
            <a:extLst>
              <a:ext uri="{FF2B5EF4-FFF2-40B4-BE49-F238E27FC236}">
                <a16:creationId xmlns:a16="http://schemas.microsoft.com/office/drawing/2014/main" id="{574A930C-2654-5C82-D399-C51625A5B203}"/>
              </a:ext>
            </a:extLst>
          </p:cNvPr>
          <p:cNvPicPr>
            <a:picLocks noChangeAspect="1"/>
          </p:cNvPicPr>
          <p:nvPr/>
        </p:nvPicPr>
        <p:blipFill>
          <a:blip r:embed="rId3"/>
          <a:stretch>
            <a:fillRect/>
          </a:stretch>
        </p:blipFill>
        <p:spPr>
          <a:xfrm>
            <a:off x="12464034" y="3102243"/>
            <a:ext cx="11556122" cy="8200477"/>
          </a:xfrm>
          <a:prstGeom prst="rect">
            <a:avLst/>
          </a:prstGeom>
        </p:spPr>
      </p:pic>
    </p:spTree>
    <p:extLst>
      <p:ext uri="{BB962C8B-B14F-4D97-AF65-F5344CB8AC3E}">
        <p14:creationId xmlns:p14="http://schemas.microsoft.com/office/powerpoint/2010/main" val="199664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C6B557-88B7-FAA2-67AC-744BAADDF483}"/>
              </a:ext>
            </a:extLst>
          </p:cNvPr>
          <p:cNvSpPr/>
          <p:nvPr/>
        </p:nvSpPr>
        <p:spPr bwMode="auto">
          <a:xfrm>
            <a:off x="12162733" y="-27709"/>
            <a:ext cx="12193588"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CEB65E13-A1C4-870D-0BC6-EF956A1B5248}"/>
              </a:ext>
            </a:extLst>
          </p:cNvPr>
          <p:cNvSpPr>
            <a:spLocks noGrp="1"/>
          </p:cNvSpPr>
          <p:nvPr>
            <p:ph type="title"/>
          </p:nvPr>
        </p:nvSpPr>
        <p:spPr>
          <a:xfrm>
            <a:off x="574675" y="498348"/>
            <a:ext cx="4956175" cy="4573587"/>
          </a:xfrm>
        </p:spPr>
        <p:txBody>
          <a:bodyPr/>
          <a:lstStyle/>
          <a:p>
            <a:r>
              <a:rPr lang="en-US" dirty="0"/>
              <a:t>Content</a:t>
            </a:r>
          </a:p>
        </p:txBody>
      </p:sp>
      <p:sp>
        <p:nvSpPr>
          <p:cNvPr id="3" name="Text Placeholder 2">
            <a:extLst>
              <a:ext uri="{FF2B5EF4-FFF2-40B4-BE49-F238E27FC236}">
                <a16:creationId xmlns:a16="http://schemas.microsoft.com/office/drawing/2014/main" id="{3223E9DC-42EB-0711-A23D-16E628202AD7}"/>
              </a:ext>
            </a:extLst>
          </p:cNvPr>
          <p:cNvSpPr>
            <a:spLocks noGrp="1"/>
          </p:cNvSpPr>
          <p:nvPr>
            <p:ph type="body" sz="quarter" idx="10"/>
          </p:nvPr>
        </p:nvSpPr>
        <p:spPr>
          <a:xfrm>
            <a:off x="13928084" y="1029566"/>
            <a:ext cx="8662886" cy="11601450"/>
          </a:xfrm>
        </p:spPr>
        <p:txBody>
          <a:bodyPr/>
          <a:lstStyle/>
          <a:p>
            <a:r>
              <a:rPr lang="en-US" b="1" dirty="0"/>
              <a:t>The AI landscape</a:t>
            </a:r>
          </a:p>
          <a:p>
            <a:pPr marL="571500" indent="-571500">
              <a:buFont typeface="Arial" panose="020B0604020202020204" pitchFamily="34" charset="0"/>
              <a:buChar char="•"/>
            </a:pPr>
            <a:r>
              <a:rPr lang="en-US" dirty="0"/>
              <a:t>IBM Watson and AI</a:t>
            </a:r>
          </a:p>
          <a:p>
            <a:pPr marL="571500" indent="-571500">
              <a:buFont typeface="Arial" panose="020B0604020202020204" pitchFamily="34" charset="0"/>
              <a:buChar char="•"/>
            </a:pPr>
            <a:r>
              <a:rPr lang="en-US" dirty="0"/>
              <a:t>Traditional and generative AI</a:t>
            </a:r>
          </a:p>
          <a:p>
            <a:pPr marL="571500" indent="-571500">
              <a:buFont typeface="Arial" panose="020B0604020202020204" pitchFamily="34" charset="0"/>
              <a:buChar char="•"/>
            </a:pPr>
            <a:r>
              <a:rPr lang="en-US" dirty="0"/>
              <a:t>Foundation models</a:t>
            </a:r>
          </a:p>
          <a:p>
            <a:pPr marL="571500" indent="-571500">
              <a:buFont typeface="Arial" panose="020B0604020202020204" pitchFamily="34" charset="0"/>
              <a:buChar char="•"/>
            </a:pPr>
            <a:r>
              <a:rPr lang="en-US" dirty="0"/>
              <a:t>Generative AI use cases</a:t>
            </a:r>
          </a:p>
          <a:p>
            <a:pPr marL="571500" indent="-571500">
              <a:buFont typeface="Arial" panose="020B0604020202020204" pitchFamily="34" charset="0"/>
              <a:buChar char="•"/>
            </a:pPr>
            <a:r>
              <a:rPr lang="en-US" dirty="0"/>
              <a:t>Benefits and risks</a:t>
            </a:r>
          </a:p>
          <a:p>
            <a:pPr marL="571500" indent="-571500">
              <a:buFont typeface="Arial" panose="020B0604020202020204" pitchFamily="34" charset="0"/>
              <a:buChar char="•"/>
            </a:pPr>
            <a:r>
              <a:rPr lang="en-US" dirty="0"/>
              <a:t>Enterprise requirements</a:t>
            </a:r>
          </a:p>
          <a:p>
            <a:endParaRPr lang="en-US" dirty="0"/>
          </a:p>
          <a:p>
            <a:r>
              <a:rPr lang="en-US" b="1" dirty="0"/>
              <a:t>Watsonx </a:t>
            </a:r>
            <a:r>
              <a:rPr lang="en-US" dirty="0"/>
              <a:t>and</a:t>
            </a:r>
            <a:r>
              <a:rPr lang="en-US" b="1" dirty="0"/>
              <a:t> watsonx.ai</a:t>
            </a:r>
          </a:p>
          <a:p>
            <a:pPr marL="571500" indent="-571500">
              <a:buFont typeface="Arial" panose="020B0604020202020204" pitchFamily="34" charset="0"/>
              <a:buChar char="•"/>
            </a:pPr>
            <a:r>
              <a:rPr lang="en-US" b="1" dirty="0"/>
              <a:t>Watsonx </a:t>
            </a:r>
            <a:r>
              <a:rPr lang="en-US" dirty="0"/>
              <a:t>family</a:t>
            </a:r>
          </a:p>
          <a:p>
            <a:pPr marL="571500" indent="-571500">
              <a:buFont typeface="Arial" panose="020B0604020202020204" pitchFamily="34" charset="0"/>
              <a:buChar char="•"/>
            </a:pPr>
            <a:r>
              <a:rPr lang="en-US" b="1" dirty="0">
                <a:latin typeface="+mn-lt"/>
              </a:rPr>
              <a:t>Watsonx.ai</a:t>
            </a:r>
            <a:r>
              <a:rPr lang="en-US" dirty="0"/>
              <a:t> components</a:t>
            </a:r>
          </a:p>
          <a:p>
            <a:pPr marL="899100" lvl="1" indent="-571500"/>
            <a:r>
              <a:rPr lang="en-US" dirty="0">
                <a:ea typeface="IBM Plex Sans" charset="0"/>
                <a:cs typeface="IBM Plex Sans" charset="0"/>
              </a:rPr>
              <a:t>Foundation model library</a:t>
            </a:r>
          </a:p>
          <a:p>
            <a:pPr marL="899100" lvl="1" indent="-571500"/>
            <a:r>
              <a:rPr lang="en-US" dirty="0">
                <a:ea typeface="IBM Plex Sans" charset="0"/>
                <a:cs typeface="IBM Plex Sans" charset="0"/>
              </a:rPr>
              <a:t>Prompt Lab</a:t>
            </a:r>
          </a:p>
          <a:p>
            <a:pPr marL="899100" lvl="1" indent="-571500"/>
            <a:r>
              <a:rPr lang="en-US" dirty="0">
                <a:ea typeface="IBM Plex Sans" charset="0"/>
                <a:cs typeface="IBM Plex Sans" charset="0"/>
              </a:rPr>
              <a:t>Tuning Studio</a:t>
            </a:r>
          </a:p>
          <a:p>
            <a:pPr marL="899100" lvl="1" indent="-571500"/>
            <a:r>
              <a:rPr lang="en-US" dirty="0">
                <a:ea typeface="IBM Plex Sans" charset="0"/>
                <a:cs typeface="IBM Plex Sans" charset="0"/>
              </a:rPr>
              <a:t>Hugging face partnership</a:t>
            </a:r>
          </a:p>
          <a:p>
            <a:pPr lvl="1" indent="0">
              <a:buNone/>
            </a:pPr>
            <a:endParaRPr lang="en-US" dirty="0">
              <a:ea typeface="IBM Plex Sans" charset="0"/>
              <a:cs typeface="IBM Plex Sans" charset="0"/>
            </a:endParaRPr>
          </a:p>
          <a:p>
            <a:pPr marL="571500" indent="-571500">
              <a:buFont typeface="Arial" panose="020B0604020202020204" pitchFamily="34" charset="0"/>
              <a:buChar char="•"/>
            </a:pPr>
            <a:r>
              <a:rPr lang="en-US" b="1" dirty="0">
                <a:ea typeface="IBM Plex Sans" charset="0"/>
                <a:cs typeface="IBM Plex Sans" charset="0"/>
              </a:rPr>
              <a:t>Watsonx.ai </a:t>
            </a:r>
            <a:r>
              <a:rPr lang="en-US" dirty="0">
                <a:ea typeface="IBM Plex Sans" charset="0"/>
                <a:cs typeface="IBM Plex Sans" charset="0"/>
              </a:rPr>
              <a:t>and other IBM technology pillars</a:t>
            </a:r>
          </a:p>
          <a:p>
            <a:pPr marL="571500" indent="-571500">
              <a:buFont typeface="Arial" panose="020B0604020202020204" pitchFamily="34" charset="0"/>
              <a:buChar char="•"/>
            </a:pPr>
            <a:endParaRPr lang="en-US" dirty="0">
              <a:ea typeface="IBM Plex Sans" charset="0"/>
              <a:cs typeface="IBM Plex Sans" charset="0"/>
            </a:endParaRPr>
          </a:p>
          <a:p>
            <a:r>
              <a:rPr lang="en-US" b="1" dirty="0">
                <a:ea typeface="IBM Plex Sans" charset="0"/>
                <a:cs typeface="IBM Plex Sans" charset="0"/>
              </a:rPr>
              <a:t>Watsonx.ai competitors</a:t>
            </a:r>
          </a:p>
          <a:p>
            <a:br>
              <a:rPr lang="en-US" b="1" dirty="0">
                <a:ea typeface="IBM Plex Sans" charset="0"/>
                <a:cs typeface="IBM Plex Sans" charset="0"/>
              </a:rPr>
            </a:br>
            <a:r>
              <a:rPr lang="en-US" b="1" dirty="0">
                <a:ea typeface="IBM Plex Sans" charset="0"/>
                <a:cs typeface="IBM Plex Sans" charset="0"/>
              </a:rPr>
              <a:t>Sellers – call to action</a:t>
            </a:r>
          </a:p>
          <a:p>
            <a:pPr marL="571500" indent="-571500"/>
            <a:endParaRPr lang="en-US" sz="4400" dirty="0">
              <a:ea typeface="IBM Plex Sans" charset="0"/>
              <a:cs typeface="IBM Plex Sans" charset="0"/>
            </a:endParaRPr>
          </a:p>
          <a:p>
            <a:pPr marL="899100" lvl="1" indent="-571500"/>
            <a:endParaRPr lang="en-US" dirty="0"/>
          </a:p>
          <a:p>
            <a:pPr lvl="1" indent="0">
              <a:buNone/>
            </a:pPr>
            <a:endParaRPr lang="en-US" dirty="0"/>
          </a:p>
          <a:p>
            <a:endParaRPr lang="en-US" dirty="0"/>
          </a:p>
          <a:p>
            <a:endParaRPr lang="en-US" dirty="0"/>
          </a:p>
        </p:txBody>
      </p:sp>
    </p:spTree>
    <p:extLst>
      <p:ext uri="{BB962C8B-B14F-4D97-AF65-F5344CB8AC3E}">
        <p14:creationId xmlns:p14="http://schemas.microsoft.com/office/powerpoint/2010/main" val="31158880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5750AD-7774-DE57-365C-0C78DB476A49}"/>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 name="Text Placeholder 3">
            <a:extLst>
              <a:ext uri="{FF2B5EF4-FFF2-40B4-BE49-F238E27FC236}">
                <a16:creationId xmlns:a16="http://schemas.microsoft.com/office/drawing/2014/main" id="{2700150F-555D-223E-748D-DDBB992FB0E4}"/>
              </a:ext>
            </a:extLst>
          </p:cNvPr>
          <p:cNvSpPr>
            <a:spLocks noGrp="1"/>
          </p:cNvSpPr>
          <p:nvPr>
            <p:ph type="body" sz="quarter" idx="10"/>
          </p:nvPr>
        </p:nvSpPr>
        <p:spPr>
          <a:xfrm>
            <a:off x="13874305" y="3577126"/>
            <a:ext cx="8947595" cy="8001000"/>
          </a:xfrm>
        </p:spPr>
        <p:txBody>
          <a:bodyPr/>
          <a:lstStyle/>
          <a:p>
            <a:pPr marL="571500" indent="-571500">
              <a:lnSpc>
                <a:spcPct val="150000"/>
              </a:lnSpc>
              <a:spcBef>
                <a:spcPts val="600"/>
              </a:spcBef>
              <a:buFont typeface="Arial" panose="020B0604020202020204" pitchFamily="34" charset="0"/>
              <a:buChar char="•"/>
            </a:pPr>
            <a:r>
              <a:rPr lang="en-CA" dirty="0">
                <a:solidFill>
                  <a:srgbClr val="000000"/>
                </a:solidFill>
              </a:rPr>
              <a:t>IBM </a:t>
            </a:r>
            <a:r>
              <a:rPr lang="en-CA" b="1" dirty="0"/>
              <a:t>watsonx.ai</a:t>
            </a:r>
            <a:r>
              <a:rPr lang="en-CA" b="1" dirty="0">
                <a:solidFill>
                  <a:srgbClr val="000000"/>
                </a:solidFill>
              </a:rPr>
              <a:t> </a:t>
            </a:r>
            <a:r>
              <a:rPr lang="en-CA" dirty="0">
                <a:solidFill>
                  <a:srgbClr val="000000"/>
                </a:solidFill>
              </a:rPr>
              <a:t>clients have access to the latest and greatest open-source foundation models from Hugging Face.</a:t>
            </a:r>
          </a:p>
          <a:p>
            <a:pPr marL="571500" indent="-571500">
              <a:lnSpc>
                <a:spcPct val="150000"/>
              </a:lnSpc>
              <a:spcBef>
                <a:spcPts val="600"/>
              </a:spcBef>
              <a:buFont typeface="Arial" panose="020B0604020202020204" pitchFamily="34" charset="0"/>
              <a:buChar char="•"/>
            </a:pPr>
            <a:endParaRPr lang="en-CA" dirty="0">
              <a:solidFill>
                <a:srgbClr val="000000"/>
              </a:solidFill>
            </a:endParaRPr>
          </a:p>
          <a:p>
            <a:pPr marL="571500" indent="-571500">
              <a:lnSpc>
                <a:spcPct val="150000"/>
              </a:lnSpc>
              <a:spcBef>
                <a:spcPts val="600"/>
              </a:spcBef>
              <a:buFont typeface="Arial" panose="020B0604020202020204" pitchFamily="34" charset="0"/>
              <a:buChar char="•"/>
            </a:pPr>
            <a:r>
              <a:rPr lang="en-CA" b="0" i="0" dirty="0">
                <a:solidFill>
                  <a:srgbClr val="000000"/>
                </a:solidFill>
                <a:effectLst/>
              </a:rPr>
              <a:t>The IBM and Hugging Face partnership demonstrates a joint commitment to deliver an open ecosystem to clients, allowing them to find the best foundation models for their business needs.</a:t>
            </a:r>
            <a:endParaRPr lang="en-CA" sz="4400" b="0" i="0" dirty="0">
              <a:solidFill>
                <a:srgbClr val="000000"/>
              </a:solidFill>
              <a:effectLst/>
            </a:endParaRPr>
          </a:p>
          <a:p>
            <a:endParaRPr lang="en-CA" sz="4400" b="0" i="0" dirty="0">
              <a:solidFill>
                <a:srgbClr val="000000"/>
              </a:solidFill>
              <a:effectLst/>
            </a:endParaRPr>
          </a:p>
          <a:p>
            <a:endParaRPr lang="en-US" dirty="0"/>
          </a:p>
        </p:txBody>
      </p:sp>
      <p:sp>
        <p:nvSpPr>
          <p:cNvPr id="8" name="Title 1">
            <a:extLst>
              <a:ext uri="{FF2B5EF4-FFF2-40B4-BE49-F238E27FC236}">
                <a16:creationId xmlns:a16="http://schemas.microsoft.com/office/drawing/2014/main" id="{0B206455-C16E-D7B9-97A6-1B79721AEC55}"/>
              </a:ext>
            </a:extLst>
          </p:cNvPr>
          <p:cNvSpPr>
            <a:spLocks noGrp="1"/>
          </p:cNvSpPr>
          <p:nvPr>
            <p:ph type="title"/>
          </p:nvPr>
        </p:nvSpPr>
        <p:spPr>
          <a:xfrm>
            <a:off x="576072" y="577850"/>
            <a:ext cx="10298757" cy="1713938"/>
          </a:xfrm>
        </p:spPr>
        <p:txBody>
          <a:bodyPr/>
          <a:lstStyle/>
          <a:p>
            <a:r>
              <a:rPr lang="en-US" sz="6400" dirty="0">
                <a:latin typeface="+mj-lt"/>
              </a:rPr>
              <a:t>IBM partnership with open- source models provider</a:t>
            </a:r>
          </a:p>
        </p:txBody>
      </p:sp>
      <p:pic>
        <p:nvPicPr>
          <p:cNvPr id="2" name="Picture 1">
            <a:extLst>
              <a:ext uri="{FF2B5EF4-FFF2-40B4-BE49-F238E27FC236}">
                <a16:creationId xmlns:a16="http://schemas.microsoft.com/office/drawing/2014/main" id="{DD88C01F-EA63-2A15-CFE7-20E6937BCC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3431" y="3587517"/>
            <a:ext cx="9344038" cy="6889750"/>
          </a:xfrm>
          <a:prstGeom prst="rect">
            <a:avLst/>
          </a:prstGeom>
        </p:spPr>
      </p:pic>
    </p:spTree>
    <p:extLst>
      <p:ext uri="{BB962C8B-B14F-4D97-AF65-F5344CB8AC3E}">
        <p14:creationId xmlns:p14="http://schemas.microsoft.com/office/powerpoint/2010/main" val="19535373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06A5F7-C5B2-7772-7CCC-8A9DAA5F7F4E}"/>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Text Placeholder 2">
            <a:extLst>
              <a:ext uri="{FF2B5EF4-FFF2-40B4-BE49-F238E27FC236}">
                <a16:creationId xmlns:a16="http://schemas.microsoft.com/office/drawing/2014/main" id="{E1A5FDB2-79D3-6088-1CD1-2CA2741E9CAD}"/>
              </a:ext>
            </a:extLst>
          </p:cNvPr>
          <p:cNvSpPr txBox="1">
            <a:spLocks/>
          </p:cNvSpPr>
          <p:nvPr/>
        </p:nvSpPr>
        <p:spPr>
          <a:xfrm>
            <a:off x="577587" y="4266233"/>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Create synthetic data at scale</a:t>
            </a:r>
          </a:p>
        </p:txBody>
      </p:sp>
      <p:sp>
        <p:nvSpPr>
          <p:cNvPr id="12" name="Text Placeholder 5">
            <a:extLst>
              <a:ext uri="{FF2B5EF4-FFF2-40B4-BE49-F238E27FC236}">
                <a16:creationId xmlns:a16="http://schemas.microsoft.com/office/drawing/2014/main" id="{187C95D4-C291-E1C5-D30C-9755F163E80B}"/>
              </a:ext>
            </a:extLst>
          </p:cNvPr>
          <p:cNvSpPr txBox="1">
            <a:spLocks/>
          </p:cNvSpPr>
          <p:nvPr/>
        </p:nvSpPr>
        <p:spPr>
          <a:xfrm>
            <a:off x="577587" y="6039558"/>
            <a:ext cx="4782533" cy="745986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CA" sz="2800" dirty="0">
                <a:latin typeface="+mn-lt"/>
              </a:rPr>
              <a:t>Unlock your valuable insights by using synthetic data. </a:t>
            </a:r>
          </a:p>
          <a:p>
            <a:endParaRPr lang="en-CA" sz="2800" dirty="0">
              <a:latin typeface="+mn-lt"/>
            </a:endParaRPr>
          </a:p>
          <a:p>
            <a:r>
              <a:rPr lang="en-CA" sz="2800" dirty="0">
                <a:latin typeface="+mn-lt"/>
              </a:rPr>
              <a:t>Create synthetic data using your existing data in a database or by uploading a file.  If no data exists or can’t be accessed, you can design your own data schema.</a:t>
            </a:r>
          </a:p>
          <a:p>
            <a:endParaRPr lang="en-CA" sz="2800" dirty="0">
              <a:latin typeface="+mn-lt"/>
            </a:endParaRPr>
          </a:p>
          <a:p>
            <a:r>
              <a:rPr lang="en-CA" sz="2800" dirty="0">
                <a:latin typeface="+mn-lt"/>
              </a:rPr>
              <a:t>Address data gaps and create synthetic edge cases to expedite classical AI model training.</a:t>
            </a:r>
          </a:p>
          <a:p>
            <a:endParaRPr lang="en-US" sz="2800" dirty="0">
              <a:latin typeface="+mn-lt"/>
            </a:endParaRPr>
          </a:p>
        </p:txBody>
      </p:sp>
      <p:sp>
        <p:nvSpPr>
          <p:cNvPr id="13" name="Text Placeholder 3">
            <a:extLst>
              <a:ext uri="{FF2B5EF4-FFF2-40B4-BE49-F238E27FC236}">
                <a16:creationId xmlns:a16="http://schemas.microsoft.com/office/drawing/2014/main" id="{305CEA6E-E952-B911-47B5-82E1FD4A0861}"/>
              </a:ext>
            </a:extLst>
          </p:cNvPr>
          <p:cNvSpPr txBox="1">
            <a:spLocks/>
          </p:cNvSpPr>
          <p:nvPr/>
        </p:nvSpPr>
        <p:spPr>
          <a:xfrm>
            <a:off x="5630563" y="4266233"/>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dirty="0"/>
              <a:t>Select your model &amp; privacy needs</a:t>
            </a:r>
          </a:p>
        </p:txBody>
      </p:sp>
      <p:sp>
        <p:nvSpPr>
          <p:cNvPr id="14" name="Text Placeholder 6">
            <a:extLst>
              <a:ext uri="{FF2B5EF4-FFF2-40B4-BE49-F238E27FC236}">
                <a16:creationId xmlns:a16="http://schemas.microsoft.com/office/drawing/2014/main" id="{90D0FBA3-F71B-DE34-B7E0-994889D52B4F}"/>
              </a:ext>
            </a:extLst>
          </p:cNvPr>
          <p:cNvSpPr txBox="1">
            <a:spLocks/>
          </p:cNvSpPr>
          <p:nvPr/>
        </p:nvSpPr>
        <p:spPr>
          <a:xfrm>
            <a:off x="5630567" y="6039561"/>
            <a:ext cx="4782531"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CA" sz="2800" dirty="0">
                <a:latin typeface="+mn-lt"/>
              </a:rPr>
              <a:t>Depending on your cost, fidelity, application, or data needs, you can select from multiple IBM models*</a:t>
            </a:r>
            <a:r>
              <a:rPr lang="en-CA" sz="2800" dirty="0">
                <a:solidFill>
                  <a:srgbClr val="FF0000"/>
                </a:solidFill>
                <a:latin typeface="+mn-lt"/>
              </a:rPr>
              <a:t> </a:t>
            </a:r>
            <a:r>
              <a:rPr lang="en-CA" sz="2800" dirty="0">
                <a:latin typeface="+mn-lt"/>
              </a:rPr>
              <a:t>to create your synthetic </a:t>
            </a:r>
          </a:p>
          <a:p>
            <a:r>
              <a:rPr lang="en-CA" sz="2800" dirty="0">
                <a:latin typeface="+mn-lt"/>
              </a:rPr>
              <a:t>tabular data.</a:t>
            </a:r>
          </a:p>
          <a:p>
            <a:endParaRPr lang="en-CA" sz="2800" dirty="0">
              <a:latin typeface="+mn-lt"/>
            </a:endParaRPr>
          </a:p>
          <a:p>
            <a:r>
              <a:rPr lang="en-CA" sz="2800" dirty="0">
                <a:latin typeface="+mn-lt"/>
              </a:rPr>
              <a:t>When using existing data, IBM models apply differential privacy</a:t>
            </a:r>
            <a:r>
              <a:rPr lang="en-CA" sz="2800" dirty="0">
                <a:solidFill>
                  <a:srgbClr val="FF0000"/>
                </a:solidFill>
                <a:latin typeface="+mn-lt"/>
              </a:rPr>
              <a:t> </a:t>
            </a:r>
            <a:r>
              <a:rPr lang="en-CA" sz="2800" dirty="0">
                <a:latin typeface="+mn-lt"/>
              </a:rPr>
              <a:t>to minimize your privacy risk and give you control over the level of privacy protection required for your organization.</a:t>
            </a:r>
          </a:p>
          <a:p>
            <a:endParaRPr lang="en-CA" sz="2800" dirty="0">
              <a:latin typeface="+mn-lt"/>
            </a:endParaRPr>
          </a:p>
        </p:txBody>
      </p:sp>
      <p:sp>
        <p:nvSpPr>
          <p:cNvPr id="4" name="Title 1">
            <a:extLst>
              <a:ext uri="{FF2B5EF4-FFF2-40B4-BE49-F238E27FC236}">
                <a16:creationId xmlns:a16="http://schemas.microsoft.com/office/drawing/2014/main" id="{B229D6D7-BF3A-93E4-55F9-C03E42B57F55}"/>
              </a:ext>
            </a:extLst>
          </p:cNvPr>
          <p:cNvSpPr txBox="1">
            <a:spLocks/>
          </p:cNvSpPr>
          <p:nvPr/>
        </p:nvSpPr>
        <p:spPr>
          <a:xfrm>
            <a:off x="577590" y="589170"/>
            <a:ext cx="11615998" cy="1525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6400" b="1" kern="0" dirty="0">
                <a:solidFill>
                  <a:schemeClr val="tx1"/>
                </a:solidFill>
                <a:latin typeface="+mn-lt"/>
              </a:rPr>
              <a:t>watson</a:t>
            </a:r>
            <a:r>
              <a:rPr lang="en-US" sz="6400" b="1" kern="0" dirty="0">
                <a:solidFill>
                  <a:schemeClr val="accent1"/>
                </a:solidFill>
                <a:latin typeface="+mn-lt"/>
              </a:rPr>
              <a:t>x</a:t>
            </a:r>
            <a:r>
              <a:rPr lang="en-US" sz="6400" b="1" kern="0" dirty="0">
                <a:solidFill>
                  <a:schemeClr val="tx1"/>
                </a:solidFill>
                <a:latin typeface="+mn-lt"/>
              </a:rPr>
              <a:t>.ai</a:t>
            </a:r>
            <a:r>
              <a:rPr lang="en-US" sz="6400" kern="0" dirty="0">
                <a:solidFill>
                  <a:schemeClr val="tx1"/>
                </a:solidFill>
                <a:latin typeface="+mn-lt"/>
              </a:rPr>
              <a:t>: </a:t>
            </a:r>
            <a:r>
              <a:rPr lang="en-US" sz="6400" dirty="0">
                <a:solidFill>
                  <a:schemeClr val="tx1"/>
                </a:solidFill>
                <a:latin typeface="+mn-lt"/>
              </a:rPr>
              <a:t>Synthetic Data Generator</a:t>
            </a:r>
            <a:br>
              <a:rPr lang="en-US" sz="4800" dirty="0">
                <a:solidFill>
                  <a:schemeClr val="tx1"/>
                </a:solidFill>
                <a:latin typeface="+mn-lt"/>
              </a:rPr>
            </a:br>
            <a:r>
              <a:rPr lang="en-US" sz="4400" dirty="0">
                <a:solidFill>
                  <a:schemeClr val="tx1"/>
                </a:solidFill>
                <a:latin typeface="+mn-lt"/>
                <a:cs typeface="Arial" panose="020B0604020202020204" pitchFamily="34" charset="0"/>
              </a:rPr>
              <a:t>Generate synthetic tabular data to address your data gaps</a:t>
            </a:r>
            <a:endParaRPr lang="en-US" sz="4400" dirty="0">
              <a:solidFill>
                <a:schemeClr val="tx1"/>
              </a:solidFill>
              <a:latin typeface="+mn-lt"/>
            </a:endParaRPr>
          </a:p>
        </p:txBody>
      </p:sp>
      <p:pic>
        <p:nvPicPr>
          <p:cNvPr id="6" name="Picture 5" descr="A screenshot of a computer&#10;&#10;Description automatically generated">
            <a:extLst>
              <a:ext uri="{FF2B5EF4-FFF2-40B4-BE49-F238E27FC236}">
                <a16:creationId xmlns:a16="http://schemas.microsoft.com/office/drawing/2014/main" id="{298A1E84-CAF8-6B7E-06CB-5CCAB82ECACE}"/>
              </a:ext>
            </a:extLst>
          </p:cNvPr>
          <p:cNvPicPr>
            <a:picLocks noChangeAspect="1"/>
          </p:cNvPicPr>
          <p:nvPr/>
        </p:nvPicPr>
        <p:blipFill rotWithShape="1">
          <a:blip r:embed="rId3">
            <a:extLst>
              <a:ext uri="{28A0092B-C50C-407E-A947-70E740481C1C}">
                <a14:useLocalDpi xmlns:a14="http://schemas.microsoft.com/office/drawing/2010/main"/>
              </a:ext>
            </a:extLst>
          </a:blip>
          <a:srcRect l="-1"/>
          <a:stretch/>
        </p:blipFill>
        <p:spPr>
          <a:xfrm>
            <a:off x="12876577" y="3039020"/>
            <a:ext cx="11373697" cy="7548770"/>
          </a:xfrm>
          <a:prstGeom prst="rect">
            <a:avLst/>
          </a:prstGeom>
          <a:ln>
            <a:solidFill>
              <a:schemeClr val="bg1">
                <a:lumMod val="95000"/>
              </a:schemeClr>
            </a:solidFill>
          </a:ln>
        </p:spPr>
      </p:pic>
    </p:spTree>
    <p:extLst>
      <p:ext uri="{BB962C8B-B14F-4D97-AF65-F5344CB8AC3E}">
        <p14:creationId xmlns:p14="http://schemas.microsoft.com/office/powerpoint/2010/main" val="369452712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561146-CCAA-C061-7F69-35D2C9106BFD}"/>
              </a:ext>
            </a:extLst>
          </p:cNvPr>
          <p:cNvSpPr>
            <a:spLocks noGrp="1"/>
          </p:cNvSpPr>
          <p:nvPr>
            <p:ph type="body" sz="quarter" idx="12"/>
          </p:nvPr>
        </p:nvSpPr>
        <p:spPr>
          <a:xfrm>
            <a:off x="6667500" y="3106787"/>
            <a:ext cx="4951413" cy="9673040"/>
          </a:xfrm>
        </p:spPr>
        <p:txBody>
          <a:bodyPr/>
          <a:lstStyle/>
          <a:p>
            <a:pPr algn="ctr"/>
            <a:r>
              <a:rPr lang="en-CA" sz="2800" b="1" dirty="0">
                <a:solidFill>
                  <a:srgbClr val="0D62FE"/>
                </a:solidFill>
                <a:latin typeface="+mn-lt"/>
                <a:ea typeface="IBM Plex Sans Text"/>
                <a:cs typeface="IBM Plex Sans Text"/>
                <a:sym typeface="IBM Plex Sans Text"/>
              </a:rPr>
              <a:t>Data Scientists</a:t>
            </a:r>
          </a:p>
          <a:p>
            <a:endParaRPr lang="en-CA" sz="2400" dirty="0">
              <a:latin typeface="+mn-lt"/>
              <a:ea typeface="IBM Plex Sans Text"/>
              <a:cs typeface="IBM Plex Sans Text"/>
              <a:sym typeface="IBM Plex Sans Text"/>
            </a:endParaRPr>
          </a:p>
          <a:p>
            <a:r>
              <a:rPr lang="en-CA" sz="2400" dirty="0">
                <a:latin typeface="+mn-lt"/>
              </a:rPr>
              <a:t>Data scientists leverage </a:t>
            </a:r>
            <a:r>
              <a:rPr lang="en-CA" sz="2400" b="1" dirty="0">
                <a:latin typeface="+mn-lt"/>
              </a:rPr>
              <a:t>watsonx.ai </a:t>
            </a:r>
            <a:r>
              <a:rPr lang="en-CA" sz="2400" dirty="0">
                <a:latin typeface="+mn-lt"/>
              </a:rPr>
              <a:t>to work with data, generative AI, </a:t>
            </a:r>
            <a:br>
              <a:rPr lang="en-CA" sz="2400" dirty="0">
                <a:latin typeface="+mn-lt"/>
              </a:rPr>
            </a:br>
            <a:r>
              <a:rPr lang="en-CA" sz="2400" dirty="0">
                <a:latin typeface="+mn-lt"/>
              </a:rPr>
              <a:t>and traditional machine learning (ML) to solve business problems.</a:t>
            </a:r>
          </a:p>
          <a:p>
            <a:pPr>
              <a:spcBef>
                <a:spcPts val="1300"/>
              </a:spcBef>
              <a:defRPr sz="1800" b="1">
                <a:latin typeface="+mj-lt"/>
                <a:ea typeface="+mj-ea"/>
                <a:cs typeface="+mj-cs"/>
                <a:sym typeface="IBM Plex Sans"/>
              </a:defRPr>
            </a:pPr>
            <a:r>
              <a:rPr lang="en-CA" sz="2400" dirty="0">
                <a:latin typeface="+mn-lt"/>
              </a:rPr>
              <a:t>Key responsibilities:</a:t>
            </a:r>
          </a:p>
          <a:p>
            <a:pPr marL="228600" indent="-228600">
              <a:spcBef>
                <a:spcPts val="600"/>
              </a:spcBef>
              <a:buSzPct val="100000"/>
              <a:buChar char="•"/>
              <a:defRPr sz="1800"/>
            </a:pPr>
            <a:r>
              <a:rPr lang="en-CA" sz="2400" dirty="0">
                <a:latin typeface="+mn-lt"/>
              </a:rPr>
              <a:t>Data scientists help to figure out business problems and determine what data is applicable to solving those problems.</a:t>
            </a:r>
          </a:p>
          <a:p>
            <a:pPr marL="228600" indent="-228600">
              <a:spcBef>
                <a:spcPts val="600"/>
              </a:spcBef>
              <a:buSzPct val="100000"/>
              <a:buChar char="•"/>
              <a:defRPr sz="1800"/>
            </a:pPr>
            <a:r>
              <a:rPr lang="en-CA" sz="2400" dirty="0">
                <a:latin typeface="+mn-lt"/>
              </a:rPr>
              <a:t>They sometimes retrieve </a:t>
            </a:r>
            <a:br>
              <a:rPr lang="en-CA" sz="2400" dirty="0">
                <a:latin typeface="+mn-lt"/>
              </a:rPr>
            </a:br>
            <a:r>
              <a:rPr lang="en-CA" sz="2400" dirty="0">
                <a:latin typeface="+mn-lt"/>
              </a:rPr>
              <a:t>and clean data.</a:t>
            </a:r>
          </a:p>
          <a:p>
            <a:pPr marL="228600" indent="-228600">
              <a:spcBef>
                <a:spcPts val="600"/>
              </a:spcBef>
              <a:buSzPct val="100000"/>
              <a:buChar char="•"/>
              <a:defRPr sz="1800"/>
            </a:pPr>
            <a:r>
              <a:rPr lang="en-CA" sz="2400" dirty="0">
                <a:latin typeface="+mn-lt"/>
              </a:rPr>
              <a:t>They work with AI models to solve problems — creating traditional ML models, as well as working with foundation models to prompt engineers and tune models.</a:t>
            </a:r>
          </a:p>
          <a:p>
            <a:pPr marL="228600" indent="-228600">
              <a:spcBef>
                <a:spcPts val="600"/>
              </a:spcBef>
              <a:buSzPct val="100000"/>
              <a:buChar char="•"/>
              <a:defRPr sz="1800"/>
            </a:pPr>
            <a:r>
              <a:rPr lang="en-CA" sz="2400" dirty="0">
                <a:latin typeface="+mn-lt"/>
              </a:rPr>
              <a:t>They sometimes deploy AI models and monitor their lifecycle.</a:t>
            </a:r>
          </a:p>
          <a:p>
            <a:endParaRPr lang="en-US" sz="2400" dirty="0"/>
          </a:p>
        </p:txBody>
      </p:sp>
      <p:sp>
        <p:nvSpPr>
          <p:cNvPr id="8" name="Text Placeholder 7">
            <a:extLst>
              <a:ext uri="{FF2B5EF4-FFF2-40B4-BE49-F238E27FC236}">
                <a16:creationId xmlns:a16="http://schemas.microsoft.com/office/drawing/2014/main" id="{4D596F03-2AE0-5EA8-F636-E3C37592FD6D}"/>
              </a:ext>
            </a:extLst>
          </p:cNvPr>
          <p:cNvSpPr>
            <a:spLocks noGrp="1"/>
          </p:cNvSpPr>
          <p:nvPr>
            <p:ph type="body" sz="quarter" idx="13"/>
          </p:nvPr>
        </p:nvSpPr>
        <p:spPr>
          <a:xfrm>
            <a:off x="12763500" y="3106787"/>
            <a:ext cx="4953000" cy="9666845"/>
          </a:xfrm>
        </p:spPr>
        <p:txBody>
          <a:bodyPr/>
          <a:lstStyle/>
          <a:p>
            <a:pPr algn="ctr">
              <a:defRPr sz="2400"/>
            </a:pPr>
            <a:r>
              <a:rPr lang="en-CA" sz="2800" b="1" dirty="0">
                <a:solidFill>
                  <a:srgbClr val="0D62FE"/>
                </a:solidFill>
                <a:latin typeface="+mn-lt"/>
                <a:ea typeface="IBM Plex Sans Text"/>
                <a:cs typeface="IBM Plex Sans Text"/>
                <a:sym typeface="IBM Plex Sans Text"/>
              </a:rPr>
              <a:t>Developers</a:t>
            </a:r>
          </a:p>
          <a:p>
            <a:pPr>
              <a:defRPr sz="2400"/>
            </a:pPr>
            <a:endParaRPr lang="en-CA" sz="2400" dirty="0">
              <a:latin typeface="+mn-lt"/>
              <a:ea typeface="IBM Plex Sans Text"/>
              <a:cs typeface="IBM Plex Sans Text"/>
              <a:sym typeface="IBM Plex Sans Text"/>
            </a:endParaRPr>
          </a:p>
          <a:p>
            <a:pPr>
              <a:defRPr sz="2400"/>
            </a:pPr>
            <a:r>
              <a:rPr lang="en-CA" sz="2400" dirty="0">
                <a:latin typeface="+mn-lt"/>
              </a:rPr>
              <a:t>Developers leverage </a:t>
            </a:r>
            <a:r>
              <a:rPr lang="en-CA" sz="2400" b="1" dirty="0">
                <a:latin typeface="+mn-lt"/>
              </a:rPr>
              <a:t>watsonx.ai </a:t>
            </a:r>
            <a:r>
              <a:rPr lang="en-CA" sz="2400" dirty="0">
                <a:latin typeface="+mn-lt"/>
              </a:rPr>
              <a:t>to work with foundation models and create prompts — enabling them to grab production-ready code they can put to use in an application.</a:t>
            </a:r>
          </a:p>
          <a:p>
            <a:pPr>
              <a:spcBef>
                <a:spcPts val="1600"/>
              </a:spcBef>
              <a:defRPr sz="1800" b="1">
                <a:latin typeface="+mj-lt"/>
                <a:ea typeface="+mj-ea"/>
                <a:cs typeface="+mj-cs"/>
                <a:sym typeface="IBM Plex Sans"/>
              </a:defRPr>
            </a:pPr>
            <a:r>
              <a:rPr lang="en-CA" sz="2400" dirty="0">
                <a:latin typeface="+mn-lt"/>
              </a:rPr>
              <a:t>Key responsibilities:</a:t>
            </a:r>
          </a:p>
          <a:p>
            <a:pPr marL="228600" indent="-228600">
              <a:spcBef>
                <a:spcPts val="600"/>
              </a:spcBef>
              <a:buSzPct val="100000"/>
              <a:buChar char="•"/>
              <a:defRPr sz="1800"/>
            </a:pPr>
            <a:r>
              <a:rPr lang="en-CA" sz="2400" dirty="0">
                <a:latin typeface="+mn-lt"/>
              </a:rPr>
              <a:t>Developers develop and deploy software with high-quality </a:t>
            </a:r>
            <a:br>
              <a:rPr lang="en-CA" sz="2400" dirty="0">
                <a:latin typeface="+mn-lt"/>
              </a:rPr>
            </a:br>
            <a:r>
              <a:rPr lang="en-CA" sz="2400" dirty="0">
                <a:latin typeface="+mn-lt"/>
              </a:rPr>
              <a:t>and compliant code.</a:t>
            </a:r>
          </a:p>
          <a:p>
            <a:pPr marL="228600" indent="-228600">
              <a:spcBef>
                <a:spcPts val="600"/>
              </a:spcBef>
              <a:buSzPct val="100000"/>
              <a:buChar char="•"/>
              <a:defRPr sz="1800"/>
            </a:pPr>
            <a:r>
              <a:rPr lang="en-CA" sz="2400" dirty="0">
                <a:latin typeface="+mn-lt"/>
              </a:rPr>
              <a:t>They automate processes with </a:t>
            </a:r>
            <a:br>
              <a:rPr lang="en-CA" sz="2400" dirty="0">
                <a:latin typeface="+mn-lt"/>
              </a:rPr>
            </a:br>
            <a:r>
              <a:rPr lang="en-CA" sz="2400" dirty="0">
                <a:latin typeface="+mn-lt"/>
              </a:rPr>
              <a:t>the use of generative AI to avoid repetitive and menial work.</a:t>
            </a:r>
          </a:p>
          <a:p>
            <a:pPr marL="228600" indent="-228600">
              <a:spcBef>
                <a:spcPts val="600"/>
              </a:spcBef>
              <a:buSzPct val="100000"/>
              <a:buChar char="•"/>
              <a:defRPr sz="1800"/>
            </a:pPr>
            <a:r>
              <a:rPr lang="en-CA" sz="2400" dirty="0">
                <a:latin typeface="+mn-lt"/>
              </a:rPr>
              <a:t>Previously developers were </a:t>
            </a:r>
            <a:br>
              <a:rPr lang="en-CA" sz="2400" dirty="0">
                <a:latin typeface="+mn-lt"/>
              </a:rPr>
            </a:br>
            <a:r>
              <a:rPr lang="en-CA" sz="2400" dirty="0">
                <a:latin typeface="+mn-lt"/>
              </a:rPr>
              <a:t>not often able to work with </a:t>
            </a:r>
            <a:br>
              <a:rPr lang="en-CA" sz="2400" dirty="0">
                <a:latin typeface="+mn-lt"/>
              </a:rPr>
            </a:br>
            <a:r>
              <a:rPr lang="en-CA" sz="2400" dirty="0">
                <a:latin typeface="+mn-lt"/>
              </a:rPr>
              <a:t>ML, but generative AI enables developers to now work </a:t>
            </a:r>
            <a:br>
              <a:rPr lang="en-CA" sz="2400" dirty="0">
                <a:latin typeface="+mn-lt"/>
              </a:rPr>
            </a:br>
            <a:r>
              <a:rPr lang="en-CA" sz="2400" dirty="0">
                <a:latin typeface="+mn-lt"/>
              </a:rPr>
              <a:t>with foundation models.</a:t>
            </a:r>
          </a:p>
          <a:p>
            <a:endParaRPr lang="en-US" sz="2400" dirty="0"/>
          </a:p>
        </p:txBody>
      </p:sp>
      <p:sp>
        <p:nvSpPr>
          <p:cNvPr id="9" name="Text Placeholder 8">
            <a:extLst>
              <a:ext uri="{FF2B5EF4-FFF2-40B4-BE49-F238E27FC236}">
                <a16:creationId xmlns:a16="http://schemas.microsoft.com/office/drawing/2014/main" id="{6783EDA0-C3B4-269C-D3B2-A982202C833F}"/>
              </a:ext>
            </a:extLst>
          </p:cNvPr>
          <p:cNvSpPr>
            <a:spLocks noGrp="1"/>
          </p:cNvSpPr>
          <p:nvPr>
            <p:ph type="body" sz="quarter" idx="14"/>
          </p:nvPr>
        </p:nvSpPr>
        <p:spPr>
          <a:xfrm>
            <a:off x="18859500" y="3106787"/>
            <a:ext cx="4953000" cy="10239099"/>
          </a:xfrm>
        </p:spPr>
        <p:txBody>
          <a:bodyPr/>
          <a:lstStyle/>
          <a:p>
            <a:pPr algn="ctr">
              <a:defRPr>
                <a:latin typeface="IBM Plex Sans Text"/>
                <a:ea typeface="IBM Plex Sans Text"/>
                <a:cs typeface="IBM Plex Sans Text"/>
                <a:sym typeface="IBM Plex Sans Text"/>
              </a:defRPr>
            </a:pPr>
            <a:r>
              <a:rPr lang="en-CA" sz="2800" b="1" dirty="0">
                <a:solidFill>
                  <a:srgbClr val="0D62FE"/>
                </a:solidFill>
                <a:latin typeface="+mn-lt"/>
              </a:rPr>
              <a:t>Analysts</a:t>
            </a:r>
          </a:p>
          <a:p>
            <a:endParaRPr lang="en-CA" sz="2400" dirty="0">
              <a:latin typeface="+mn-lt"/>
            </a:endParaRPr>
          </a:p>
          <a:p>
            <a:r>
              <a:rPr lang="en-CA" sz="2400" dirty="0">
                <a:latin typeface="+mn-lt"/>
              </a:rPr>
              <a:t>Analysts leverage </a:t>
            </a:r>
            <a:r>
              <a:rPr lang="en-CA" sz="2400" b="1" dirty="0">
                <a:latin typeface="+mn-lt"/>
              </a:rPr>
              <a:t>watsonx.ai</a:t>
            </a:r>
            <a:r>
              <a:rPr lang="en-CA" sz="2400" dirty="0">
                <a:latin typeface="+mn-lt"/>
              </a:rPr>
              <a:t> </a:t>
            </a:r>
            <a:br>
              <a:rPr lang="en-CA" sz="2400" dirty="0">
                <a:latin typeface="+mn-lt"/>
              </a:rPr>
            </a:br>
            <a:r>
              <a:rPr lang="en-CA" sz="2400" dirty="0">
                <a:latin typeface="+mn-lt"/>
              </a:rPr>
              <a:t>to work with generative AI to </a:t>
            </a:r>
            <a:br>
              <a:rPr lang="en-CA" sz="2400" dirty="0">
                <a:latin typeface="+mn-lt"/>
              </a:rPr>
            </a:br>
            <a:r>
              <a:rPr lang="en-CA" sz="2400" dirty="0">
                <a:latin typeface="+mn-lt"/>
              </a:rPr>
              <a:t>automate their workflow. They </a:t>
            </a:r>
            <a:br>
              <a:rPr lang="en-CA" sz="2400" dirty="0">
                <a:latin typeface="+mn-lt"/>
              </a:rPr>
            </a:br>
            <a:r>
              <a:rPr lang="en-CA" sz="2400" dirty="0">
                <a:latin typeface="+mn-lt"/>
              </a:rPr>
              <a:t>also ensure that AI models accurately generate outputs </a:t>
            </a:r>
            <a:br>
              <a:rPr lang="en-CA" sz="2400" dirty="0">
                <a:latin typeface="+mn-lt"/>
              </a:rPr>
            </a:br>
            <a:r>
              <a:rPr lang="en-CA" sz="2400" dirty="0">
                <a:latin typeface="+mn-lt"/>
              </a:rPr>
              <a:t>that reflect their specific domain.</a:t>
            </a:r>
          </a:p>
          <a:p>
            <a:pPr>
              <a:spcBef>
                <a:spcPts val="1600"/>
              </a:spcBef>
              <a:defRPr sz="1800" b="1">
                <a:latin typeface="+mj-lt"/>
                <a:ea typeface="+mj-ea"/>
                <a:cs typeface="+mj-cs"/>
                <a:sym typeface="IBM Plex Sans"/>
              </a:defRPr>
            </a:pPr>
            <a:r>
              <a:rPr lang="en-CA" sz="2400" dirty="0">
                <a:latin typeface="+mn-lt"/>
              </a:rPr>
              <a:t>Key responsibilities:</a:t>
            </a:r>
          </a:p>
          <a:p>
            <a:pPr marL="228600" indent="-228600">
              <a:spcBef>
                <a:spcPts val="600"/>
              </a:spcBef>
              <a:buSzPct val="100000"/>
              <a:buChar char="•"/>
              <a:defRPr sz="1800"/>
            </a:pPr>
            <a:r>
              <a:rPr lang="en-CA" sz="2400" dirty="0">
                <a:latin typeface="+mn-lt"/>
              </a:rPr>
              <a:t>Analysts review generative AI model outputs to ensure that the foundation model is generating accurate responses relevant to </a:t>
            </a:r>
            <a:br>
              <a:rPr lang="en-CA" sz="2400" dirty="0">
                <a:latin typeface="+mn-lt"/>
              </a:rPr>
            </a:br>
            <a:r>
              <a:rPr lang="en-CA" sz="2400" dirty="0">
                <a:latin typeface="+mn-lt"/>
              </a:rPr>
              <a:t>the business context.</a:t>
            </a:r>
          </a:p>
          <a:p>
            <a:pPr marL="228600" indent="-228600">
              <a:spcBef>
                <a:spcPts val="600"/>
              </a:spcBef>
              <a:buSzPct val="100000"/>
              <a:buChar char="•"/>
              <a:defRPr sz="1800"/>
            </a:pPr>
            <a:r>
              <a:rPr lang="en-CA" sz="2400" dirty="0">
                <a:latin typeface="+mn-lt"/>
              </a:rPr>
              <a:t>They use various tools to showcase and share reports, including AI tools that help automate their workflow.</a:t>
            </a:r>
          </a:p>
          <a:p>
            <a:pPr marL="228600" indent="-228600">
              <a:spcBef>
                <a:spcPts val="600"/>
              </a:spcBef>
              <a:buSzPct val="100000"/>
              <a:buChar char="•"/>
              <a:defRPr sz="1800"/>
            </a:pPr>
            <a:r>
              <a:rPr lang="en-CA" sz="2400" dirty="0">
                <a:latin typeface="+mn-lt"/>
              </a:rPr>
              <a:t>Their reports cover actionable business insights that are </a:t>
            </a:r>
            <a:br>
              <a:rPr lang="en-CA" sz="2400" dirty="0">
                <a:latin typeface="+mn-lt"/>
              </a:rPr>
            </a:br>
            <a:r>
              <a:rPr lang="en-CA" sz="2400" dirty="0">
                <a:latin typeface="+mn-lt"/>
              </a:rPr>
              <a:t>guiding others in making </a:t>
            </a:r>
            <a:br>
              <a:rPr lang="en-CA" sz="2400" dirty="0">
                <a:latin typeface="+mn-lt"/>
              </a:rPr>
            </a:br>
            <a:r>
              <a:rPr lang="en-CA" sz="2400" dirty="0">
                <a:latin typeface="+mn-lt"/>
              </a:rPr>
              <a:t>decisions for their company.</a:t>
            </a:r>
          </a:p>
          <a:p>
            <a:pPr marL="228600" indent="-228600">
              <a:spcBef>
                <a:spcPts val="600"/>
              </a:spcBef>
              <a:buSzPct val="100000"/>
              <a:buChar char="•"/>
              <a:defRPr sz="1800"/>
            </a:pPr>
            <a:r>
              <a:rPr lang="en-CA" sz="2400" dirty="0">
                <a:latin typeface="+mn-lt"/>
              </a:rPr>
              <a:t>They support others to assess </a:t>
            </a:r>
            <a:br>
              <a:rPr lang="en-CA" sz="2400" dirty="0">
                <a:latin typeface="+mn-lt"/>
              </a:rPr>
            </a:br>
            <a:r>
              <a:rPr lang="en-CA" sz="2400" dirty="0">
                <a:latin typeface="+mn-lt"/>
              </a:rPr>
              <a:t>the data available, understanding the existing processes, and resolving data issues.</a:t>
            </a:r>
          </a:p>
          <a:p>
            <a:endParaRPr lang="en-US" sz="2400" dirty="0"/>
          </a:p>
        </p:txBody>
      </p:sp>
      <p:pic>
        <p:nvPicPr>
          <p:cNvPr id="10" name="07_Compliance_Manager.png" descr="07_Compliance_Manager.png">
            <a:extLst>
              <a:ext uri="{FF2B5EF4-FFF2-40B4-BE49-F238E27FC236}">
                <a16:creationId xmlns:a16="http://schemas.microsoft.com/office/drawing/2014/main" id="{78F2F0A6-B607-B4EA-94B5-39B51385A5A4}"/>
              </a:ext>
            </a:extLst>
          </p:cNvPr>
          <p:cNvPicPr>
            <a:picLocks noChangeAspect="1"/>
          </p:cNvPicPr>
          <p:nvPr/>
        </p:nvPicPr>
        <p:blipFill>
          <a:blip r:embed="rId3"/>
          <a:stretch>
            <a:fillRect/>
          </a:stretch>
        </p:blipFill>
        <p:spPr>
          <a:xfrm>
            <a:off x="20333324" y="636956"/>
            <a:ext cx="1990518" cy="1990518"/>
          </a:xfrm>
          <a:prstGeom prst="rect">
            <a:avLst/>
          </a:prstGeom>
          <a:ln w="12700">
            <a:miter lim="400000"/>
          </a:ln>
        </p:spPr>
      </p:pic>
      <p:pic>
        <p:nvPicPr>
          <p:cNvPr id="11" name="08_Finance_Manager.png" descr="08_Finance_Manager.png">
            <a:extLst>
              <a:ext uri="{FF2B5EF4-FFF2-40B4-BE49-F238E27FC236}">
                <a16:creationId xmlns:a16="http://schemas.microsoft.com/office/drawing/2014/main" id="{F0C3D892-909E-477E-F36D-EE5923849E55}"/>
              </a:ext>
            </a:extLst>
          </p:cNvPr>
          <p:cNvPicPr>
            <a:picLocks noChangeAspect="1"/>
          </p:cNvPicPr>
          <p:nvPr/>
        </p:nvPicPr>
        <p:blipFill>
          <a:blip r:embed="rId4"/>
          <a:stretch>
            <a:fillRect/>
          </a:stretch>
        </p:blipFill>
        <p:spPr>
          <a:xfrm>
            <a:off x="8147947" y="636956"/>
            <a:ext cx="1990518" cy="1990518"/>
          </a:xfrm>
          <a:prstGeom prst="rect">
            <a:avLst/>
          </a:prstGeom>
          <a:ln w="12700">
            <a:miter lim="400000"/>
          </a:ln>
        </p:spPr>
      </p:pic>
      <p:pic>
        <p:nvPicPr>
          <p:cNvPr id="12" name="02_Infrastructure_Builder.png" descr="02_Infrastructure_Builder.png">
            <a:extLst>
              <a:ext uri="{FF2B5EF4-FFF2-40B4-BE49-F238E27FC236}">
                <a16:creationId xmlns:a16="http://schemas.microsoft.com/office/drawing/2014/main" id="{290FB3B4-F9AD-037F-3C6C-EC6EA580342A}"/>
              </a:ext>
            </a:extLst>
          </p:cNvPr>
          <p:cNvPicPr>
            <a:picLocks noChangeAspect="1"/>
          </p:cNvPicPr>
          <p:nvPr/>
        </p:nvPicPr>
        <p:blipFill>
          <a:blip r:embed="rId5"/>
          <a:stretch>
            <a:fillRect/>
          </a:stretch>
        </p:blipFill>
        <p:spPr>
          <a:xfrm>
            <a:off x="14244741" y="636956"/>
            <a:ext cx="1990518" cy="1990518"/>
          </a:xfrm>
          <a:prstGeom prst="rect">
            <a:avLst/>
          </a:prstGeom>
          <a:ln w="12700">
            <a:miter lim="400000"/>
          </a:ln>
        </p:spPr>
      </p:pic>
      <p:sp>
        <p:nvSpPr>
          <p:cNvPr id="18" name="Text Placeholder 2">
            <a:extLst>
              <a:ext uri="{FF2B5EF4-FFF2-40B4-BE49-F238E27FC236}">
                <a16:creationId xmlns:a16="http://schemas.microsoft.com/office/drawing/2014/main" id="{4E5B4387-E9A6-DBF6-33C4-38DF550FF1F1}"/>
              </a:ext>
            </a:extLst>
          </p:cNvPr>
          <p:cNvSpPr txBox="1">
            <a:spLocks/>
          </p:cNvSpPr>
          <p:nvPr/>
        </p:nvSpPr>
        <p:spPr>
          <a:xfrm>
            <a:off x="574676" y="4806609"/>
            <a:ext cx="4019096" cy="221595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tabLst>
                <a:tab pos="3619500" algn="l"/>
              </a:tabLst>
            </a:pPr>
            <a:r>
              <a:rPr lang="en-CA" b="1" kern="0" dirty="0"/>
              <a:t>watsonx.ai </a:t>
            </a:r>
            <a:r>
              <a:rPr lang="en-CA" kern="0" dirty="0"/>
              <a:t>caters </a:t>
            </a:r>
            <a:br>
              <a:rPr lang="en-CA" kern="0" dirty="0"/>
            </a:br>
            <a:r>
              <a:rPr lang="en-CA" kern="0" dirty="0"/>
              <a:t>to different types of AI builders</a:t>
            </a:r>
          </a:p>
        </p:txBody>
      </p:sp>
      <p:sp>
        <p:nvSpPr>
          <p:cNvPr id="2" name="Title 6">
            <a:extLst>
              <a:ext uri="{FF2B5EF4-FFF2-40B4-BE49-F238E27FC236}">
                <a16:creationId xmlns:a16="http://schemas.microsoft.com/office/drawing/2014/main" id="{970068A2-6AFD-C66F-B0C9-0623A7800282}"/>
              </a:ext>
            </a:extLst>
          </p:cNvPr>
          <p:cNvSpPr txBox="1">
            <a:spLocks noGrp="1"/>
          </p:cNvSpPr>
          <p:nvPr>
            <p:ph type="title"/>
          </p:nvPr>
        </p:nvSpPr>
        <p:spPr>
          <a:xfrm>
            <a:off x="576263" y="385763"/>
            <a:ext cx="5271627" cy="3075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6400" b="1" dirty="0">
                <a:latin typeface="+mn-lt"/>
              </a:rPr>
              <a:t>watson</a:t>
            </a:r>
            <a:r>
              <a:rPr lang="en-US" sz="6400" b="1" dirty="0">
                <a:solidFill>
                  <a:srgbClr val="0D62FE"/>
                </a:solidFill>
                <a:latin typeface="+mn-lt"/>
              </a:rPr>
              <a:t>x</a:t>
            </a:r>
            <a:r>
              <a:rPr lang="en-US" sz="6400" b="1" dirty="0">
                <a:latin typeface="+mn-lt"/>
              </a:rPr>
              <a:t>.ai</a:t>
            </a:r>
          </a:p>
          <a:p>
            <a:r>
              <a:rPr lang="en-US" sz="4000" dirty="0">
                <a:latin typeface="IBM Plex Sans Light" panose="020B0403050203000203" pitchFamily="34" charset="0"/>
              </a:rPr>
              <a:t>Value propositions -</a:t>
            </a:r>
            <a:br>
              <a:rPr lang="en-US" sz="4000" dirty="0">
                <a:latin typeface="IBM Plex Sans Light" panose="020B0403050203000203" pitchFamily="34" charset="0"/>
              </a:rPr>
            </a:br>
            <a:r>
              <a:rPr lang="en-US" sz="4000" dirty="0">
                <a:latin typeface="IBM Plex Sans Light" panose="020B0403050203000203" pitchFamily="34" charset="0"/>
              </a:rPr>
              <a:t>Addressing the needs of different persona</a:t>
            </a:r>
          </a:p>
        </p:txBody>
      </p:sp>
    </p:spTree>
    <p:extLst>
      <p:ext uri="{BB962C8B-B14F-4D97-AF65-F5344CB8AC3E}">
        <p14:creationId xmlns:p14="http://schemas.microsoft.com/office/powerpoint/2010/main" val="286741798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3813-7664-B229-B0F7-9ED276696538}"/>
              </a:ext>
            </a:extLst>
          </p:cNvPr>
          <p:cNvSpPr>
            <a:spLocks noGrp="1"/>
          </p:cNvSpPr>
          <p:nvPr>
            <p:ph type="title"/>
          </p:nvPr>
        </p:nvSpPr>
        <p:spPr>
          <a:xfrm>
            <a:off x="576072" y="606245"/>
            <a:ext cx="7510649" cy="2276856"/>
          </a:xfrm>
        </p:spPr>
        <p:txBody>
          <a:bodyPr/>
          <a:lstStyle/>
          <a:p>
            <a:r>
              <a:rPr lang="en-US" sz="6400" b="1" dirty="0">
                <a:solidFill>
                  <a:srgbClr val="1D1C1D"/>
                </a:solidFill>
                <a:latin typeface="IBM Plex Sans ExtLt" panose="020B0303050203000203" pitchFamily="34" charset="0"/>
              </a:rPr>
              <a:t>watson</a:t>
            </a:r>
            <a:r>
              <a:rPr lang="en-US" sz="6400" b="1" dirty="0">
                <a:solidFill>
                  <a:srgbClr val="0D62FE"/>
                </a:solidFill>
                <a:latin typeface="IBM Plex Sans ExtLt" panose="020B0303050203000203" pitchFamily="34" charset="0"/>
              </a:rPr>
              <a:t>x</a:t>
            </a:r>
            <a:r>
              <a:rPr lang="en-US" sz="6400" b="1" dirty="0">
                <a:solidFill>
                  <a:srgbClr val="1D1C1D"/>
                </a:solidFill>
                <a:latin typeface="IBM Plex Sans ExtLt" panose="020B0303050203000203" pitchFamily="34" charset="0"/>
              </a:rPr>
              <a:t>.ai</a:t>
            </a:r>
            <a:br>
              <a:rPr lang="en-US" dirty="0"/>
            </a:br>
            <a:endParaRPr lang="en-US" dirty="0"/>
          </a:p>
        </p:txBody>
      </p:sp>
      <p:sp>
        <p:nvSpPr>
          <p:cNvPr id="8" name="Title 1">
            <a:extLst>
              <a:ext uri="{FF2B5EF4-FFF2-40B4-BE49-F238E27FC236}">
                <a16:creationId xmlns:a16="http://schemas.microsoft.com/office/drawing/2014/main" id="{00BD0E13-E127-C5B5-340C-E6CF5A296C9C}"/>
              </a:ext>
            </a:extLst>
          </p:cNvPr>
          <p:cNvSpPr txBox="1">
            <a:spLocks/>
          </p:cNvSpPr>
          <p:nvPr/>
        </p:nvSpPr>
        <p:spPr>
          <a:xfrm>
            <a:off x="595121" y="2617496"/>
            <a:ext cx="6182527" cy="2276856"/>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600" kern="0" dirty="0"/>
              <a:t>Works closely with other IBM technology pillars</a:t>
            </a:r>
          </a:p>
        </p:txBody>
      </p:sp>
      <p:sp>
        <p:nvSpPr>
          <p:cNvPr id="20" name="Text Placeholder 2">
            <a:extLst>
              <a:ext uri="{FF2B5EF4-FFF2-40B4-BE49-F238E27FC236}">
                <a16:creationId xmlns:a16="http://schemas.microsoft.com/office/drawing/2014/main" id="{146621D3-D159-1F07-836A-115EDAF1261D}"/>
              </a:ext>
            </a:extLst>
          </p:cNvPr>
          <p:cNvSpPr txBox="1">
            <a:spLocks/>
          </p:cNvSpPr>
          <p:nvPr/>
        </p:nvSpPr>
        <p:spPr>
          <a:xfrm>
            <a:off x="8471317" y="576072"/>
            <a:ext cx="7138073" cy="5145087"/>
          </a:xfrm>
          <a:prstGeom prst="rect">
            <a:avLst/>
          </a:prstGeom>
        </p:spPr>
        <p:txBody>
          <a:bodyPr/>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solidFill>
                  <a:schemeClr val="accent1"/>
                </a:solidFill>
                <a:latin typeface="+mn-lt"/>
              </a:rPr>
              <a:t>Automation</a:t>
            </a:r>
          </a:p>
          <a:p>
            <a:endParaRPr lang="en-US" sz="3200" kern="0" dirty="0">
              <a:latin typeface="+mn-lt"/>
            </a:endParaRPr>
          </a:p>
          <a:p>
            <a:r>
              <a:rPr lang="en-US" sz="3200" kern="0" dirty="0">
                <a:latin typeface="+mn-lt"/>
              </a:rPr>
              <a:t>IBM b</a:t>
            </a:r>
            <a:r>
              <a:rPr lang="en-US" sz="3200" dirty="0">
                <a:solidFill>
                  <a:srgbClr val="000000"/>
                </a:solidFill>
                <a:effectLst/>
                <a:ea typeface="Calibri" panose="020F0502020204030204" pitchFamily="34" charset="0"/>
                <a:cs typeface="Times New Roman" panose="02020603050405020304" pitchFamily="18" charset="0"/>
                <a:sym typeface="+mn-ea"/>
              </a:rPr>
              <a:t>rings together AI, business </a:t>
            </a:r>
            <a:br>
              <a:rPr lang="en-US" sz="3200" dirty="0">
                <a:solidFill>
                  <a:srgbClr val="000000"/>
                </a:solidFill>
                <a:effectLst/>
                <a:ea typeface="Calibri" panose="020F0502020204030204" pitchFamily="34" charset="0"/>
                <a:cs typeface="Times New Roman" panose="02020603050405020304" pitchFamily="18" charset="0"/>
                <a:sym typeface="+mn-ea"/>
              </a:rPr>
            </a:br>
            <a:r>
              <a:rPr lang="en-US" sz="3200" dirty="0">
                <a:solidFill>
                  <a:srgbClr val="000000"/>
                </a:solidFill>
                <a:ea typeface="Calibri" panose="020F0502020204030204" pitchFamily="34" charset="0"/>
                <a:cs typeface="Times New Roman" panose="02020603050405020304" pitchFamily="18" charset="0"/>
                <a:sym typeface="+mn-ea"/>
              </a:rPr>
              <a:t>p</a:t>
            </a:r>
            <a:r>
              <a:rPr lang="en-US" sz="3200" dirty="0">
                <a:solidFill>
                  <a:srgbClr val="000000"/>
                </a:solidFill>
                <a:effectLst/>
                <a:ea typeface="Calibri" panose="020F0502020204030204" pitchFamily="34" charset="0"/>
                <a:cs typeface="Times New Roman" panose="02020603050405020304" pitchFamily="18" charset="0"/>
                <a:sym typeface="+mn-ea"/>
              </a:rPr>
              <a:t>rocess capability, </a:t>
            </a:r>
            <a:r>
              <a:rPr lang="en-US" sz="3200" dirty="0">
                <a:solidFill>
                  <a:srgbClr val="000000"/>
                </a:solidFill>
                <a:ea typeface="Calibri" panose="020F0502020204030204" pitchFamily="34" charset="0"/>
                <a:cs typeface="Times New Roman" panose="02020603050405020304" pitchFamily="18" charset="0"/>
                <a:sym typeface="+mn-ea"/>
              </a:rPr>
              <a:t>and </a:t>
            </a:r>
            <a:r>
              <a:rPr lang="en-US" sz="3200" dirty="0">
                <a:solidFill>
                  <a:srgbClr val="000000"/>
                </a:solidFill>
                <a:effectLst/>
                <a:ea typeface="Calibri" panose="020F0502020204030204" pitchFamily="34" charset="0"/>
                <a:cs typeface="Times New Roman" panose="02020603050405020304" pitchFamily="18" charset="0"/>
                <a:sym typeface="+mn-ea"/>
              </a:rPr>
              <a:t>industry </a:t>
            </a:r>
            <a:r>
              <a:rPr lang="en-US" sz="3200" dirty="0">
                <a:solidFill>
                  <a:srgbClr val="000000"/>
                </a:solidFill>
                <a:effectLst/>
                <a:latin typeface="+mn-lt"/>
                <a:ea typeface="Calibri" panose="020F0502020204030204" pitchFamily="34" charset="0"/>
                <a:cs typeface="Times New Roman" panose="02020603050405020304" pitchFamily="18" charset="0"/>
                <a:sym typeface="+mn-ea"/>
              </a:rPr>
              <a:t>knowledge to support c</a:t>
            </a:r>
            <a:r>
              <a:rPr lang="en-US" sz="3200" dirty="0">
                <a:latin typeface="+mn-lt"/>
              </a:rPr>
              <a:t>omplex </a:t>
            </a:r>
            <a:br>
              <a:rPr lang="en-US" sz="3200" dirty="0">
                <a:latin typeface="+mn-lt"/>
              </a:rPr>
            </a:br>
            <a:r>
              <a:rPr lang="en-US" sz="3200" dirty="0">
                <a:latin typeface="+mn-lt"/>
              </a:rPr>
              <a:t>natural language interactions with users, process mining integrated </a:t>
            </a:r>
            <a:br>
              <a:rPr lang="en-US" sz="3200" dirty="0">
                <a:latin typeface="+mn-lt"/>
              </a:rPr>
            </a:br>
            <a:r>
              <a:rPr lang="en-US" sz="3200" dirty="0">
                <a:latin typeface="+mn-lt"/>
              </a:rPr>
              <a:t>with IT observability, and improved automation accuracy with </a:t>
            </a:r>
            <a:br>
              <a:rPr lang="en-US" sz="3200" dirty="0">
                <a:latin typeface="+mn-lt"/>
              </a:rPr>
            </a:br>
            <a:r>
              <a:rPr lang="en-US" sz="3200" dirty="0">
                <a:latin typeface="+mn-lt"/>
              </a:rPr>
              <a:t>governance, auditability, and trust. </a:t>
            </a:r>
          </a:p>
          <a:p>
            <a:r>
              <a:rPr lang="en-US" sz="3200" dirty="0">
                <a:solidFill>
                  <a:srgbClr val="000000"/>
                </a:solidFill>
                <a:effectLst/>
                <a:ea typeface="Calibri" panose="020F0502020204030204" pitchFamily="34" charset="0"/>
                <a:cs typeface="Times New Roman" panose="02020603050405020304" pitchFamily="18" charset="0"/>
                <a:sym typeface="+mn-ea"/>
              </a:rPr>
              <a:t>.</a:t>
            </a:r>
            <a:endParaRPr lang="en-US" sz="3200" dirty="0"/>
          </a:p>
          <a:p>
            <a:endParaRPr lang="en-US" sz="3200" kern="0" dirty="0">
              <a:latin typeface="+mn-lt"/>
            </a:endParaRPr>
          </a:p>
        </p:txBody>
      </p:sp>
      <p:sp>
        <p:nvSpPr>
          <p:cNvPr id="21" name="Text Placeholder 3">
            <a:extLst>
              <a:ext uri="{FF2B5EF4-FFF2-40B4-BE49-F238E27FC236}">
                <a16:creationId xmlns:a16="http://schemas.microsoft.com/office/drawing/2014/main" id="{5F75B3D1-CDBF-8BEB-2D07-F60EC5078832}"/>
              </a:ext>
            </a:extLst>
          </p:cNvPr>
          <p:cNvSpPr txBox="1">
            <a:spLocks/>
          </p:cNvSpPr>
          <p:nvPr/>
        </p:nvSpPr>
        <p:spPr>
          <a:xfrm>
            <a:off x="16672889" y="576072"/>
            <a:ext cx="7138211" cy="5145087"/>
          </a:xfrm>
          <a:prstGeom prst="rect">
            <a:avLst/>
          </a:prstGeom>
        </p:spPr>
        <p:txBody>
          <a:bodyPr/>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solidFill>
                  <a:schemeClr val="accent1"/>
                </a:solidFill>
                <a:latin typeface="+mn-lt"/>
              </a:rPr>
              <a:t>Data</a:t>
            </a:r>
          </a:p>
          <a:p>
            <a:endParaRPr lang="en-US" sz="3200" kern="0" dirty="0">
              <a:latin typeface="+mn-lt"/>
            </a:endParaRPr>
          </a:p>
          <a:p>
            <a:r>
              <a:rPr lang="en-US" sz="3200" kern="0" dirty="0">
                <a:latin typeface="+mn-lt"/>
              </a:rPr>
              <a:t>IBM </a:t>
            </a:r>
            <a:r>
              <a:rPr lang="en-US" sz="3200" b="1" kern="0" dirty="0">
                <a:latin typeface="+mn-lt"/>
              </a:rPr>
              <a:t>watsonx.ai </a:t>
            </a:r>
            <a:r>
              <a:rPr lang="en-US" sz="3200" kern="0" dirty="0">
                <a:latin typeface="+mn-lt"/>
              </a:rPr>
              <a:t>works closely with </a:t>
            </a:r>
            <a:r>
              <a:rPr lang="en-US" sz="3200" b="1" kern="0" dirty="0">
                <a:latin typeface="+mn-lt"/>
              </a:rPr>
              <a:t>watsonx.data </a:t>
            </a:r>
            <a:r>
              <a:rPr lang="en-US" sz="3200" kern="0" dirty="0">
                <a:latin typeface="+mn-lt"/>
              </a:rPr>
              <a:t>to provide a tightly integrated ecosystem:</a:t>
            </a:r>
          </a:p>
          <a:p>
            <a:pPr marL="457200" indent="-457200">
              <a:buFont typeface="Arial" panose="020B0604020202020204" pitchFamily="34" charset="0"/>
              <a:buChar char="•"/>
            </a:pPr>
            <a:r>
              <a:rPr lang="en-US" sz="3200" b="1" kern="0" dirty="0">
                <a:latin typeface="+mn-lt"/>
              </a:rPr>
              <a:t>watsonx.data </a:t>
            </a:r>
            <a:r>
              <a:rPr lang="en-US" sz="3200" kern="0" dirty="0">
                <a:latin typeface="+mn-lt"/>
              </a:rPr>
              <a:t>provides governed data for model development </a:t>
            </a:r>
            <a:br>
              <a:rPr lang="en-US" sz="3200" kern="0" dirty="0">
                <a:latin typeface="+mn-lt"/>
              </a:rPr>
            </a:br>
            <a:r>
              <a:rPr lang="en-US" sz="3200" kern="0" dirty="0">
                <a:latin typeface="+mn-lt"/>
              </a:rPr>
              <a:t>and training</a:t>
            </a:r>
          </a:p>
          <a:p>
            <a:pPr marL="457200" indent="-457200">
              <a:buFont typeface="Arial" panose="020B0604020202020204" pitchFamily="34" charset="0"/>
              <a:buChar char="•"/>
            </a:pPr>
            <a:r>
              <a:rPr lang="en-US" sz="3200" b="1" kern="0" dirty="0">
                <a:latin typeface="+mn-lt"/>
              </a:rPr>
              <a:t>watsonx.ai </a:t>
            </a:r>
            <a:r>
              <a:rPr lang="en-US" sz="3200" kern="0" dirty="0">
                <a:latin typeface="+mn-lt"/>
              </a:rPr>
              <a:t>provides generative     AI models to analyze workloads</a:t>
            </a:r>
          </a:p>
        </p:txBody>
      </p:sp>
      <p:sp>
        <p:nvSpPr>
          <p:cNvPr id="22" name="Text Placeholder 4">
            <a:extLst>
              <a:ext uri="{FF2B5EF4-FFF2-40B4-BE49-F238E27FC236}">
                <a16:creationId xmlns:a16="http://schemas.microsoft.com/office/drawing/2014/main" id="{326A9206-1EC9-029A-BBCA-49DED91D8809}"/>
              </a:ext>
            </a:extLst>
          </p:cNvPr>
          <p:cNvSpPr txBox="1">
            <a:spLocks/>
          </p:cNvSpPr>
          <p:nvPr/>
        </p:nvSpPr>
        <p:spPr>
          <a:xfrm>
            <a:off x="8469797" y="6858000"/>
            <a:ext cx="6922604" cy="4762500"/>
          </a:xfrm>
          <a:prstGeom prst="rect">
            <a:avLst/>
          </a:prstGeom>
        </p:spPr>
        <p:txBody>
          <a:bodyPr/>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solidFill>
                  <a:schemeClr val="accent1"/>
                </a:solidFill>
                <a:latin typeface="+mn-lt"/>
              </a:rPr>
              <a:t>Hybrid Cloud</a:t>
            </a:r>
          </a:p>
          <a:p>
            <a:endParaRPr lang="en-US" sz="3200" kern="0" dirty="0">
              <a:latin typeface="+mn-lt"/>
            </a:endParaRPr>
          </a:p>
          <a:p>
            <a:r>
              <a:rPr lang="en-US" sz="3200" kern="0" dirty="0">
                <a:latin typeface="+mn-lt"/>
              </a:rPr>
              <a:t>Provide generative AI capabilities everywhere, on-premises or in </a:t>
            </a:r>
            <a:br>
              <a:rPr lang="en-US" sz="3200" kern="0" dirty="0">
                <a:latin typeface="+mn-lt"/>
              </a:rPr>
            </a:br>
            <a:r>
              <a:rPr lang="en-US" sz="3200" kern="0" dirty="0">
                <a:latin typeface="+mn-lt"/>
              </a:rPr>
              <a:t>the cloud. Aiming to d</a:t>
            </a:r>
            <a:r>
              <a:rPr lang="en-US" sz="3200" dirty="0">
                <a:latin typeface="+mn-lt"/>
              </a:rPr>
              <a:t>ynamically discover, deploy, and compose infrastructure and services via scalable advances in AI, automation, and programming models.</a:t>
            </a:r>
          </a:p>
          <a:p>
            <a:endParaRPr lang="en-US" sz="3200" kern="0" dirty="0"/>
          </a:p>
        </p:txBody>
      </p:sp>
      <p:sp>
        <p:nvSpPr>
          <p:cNvPr id="23" name="Text Placeholder 5">
            <a:extLst>
              <a:ext uri="{FF2B5EF4-FFF2-40B4-BE49-F238E27FC236}">
                <a16:creationId xmlns:a16="http://schemas.microsoft.com/office/drawing/2014/main" id="{34C3C797-3313-45D3-E05B-EE87596AC091}"/>
              </a:ext>
            </a:extLst>
          </p:cNvPr>
          <p:cNvSpPr txBox="1">
            <a:spLocks/>
          </p:cNvSpPr>
          <p:nvPr/>
        </p:nvSpPr>
        <p:spPr>
          <a:xfrm>
            <a:off x="16672892" y="6858000"/>
            <a:ext cx="7138208" cy="4762500"/>
          </a:xfrm>
          <a:prstGeom prst="rect">
            <a:avLst/>
          </a:prstGeom>
        </p:spPr>
        <p:txBody>
          <a:bodyPr/>
          <a:lstStyle>
            <a:lvl1pPr marL="0" marR="0" indent="0" algn="l" defTabSz="2438400" rtl="0" eaLnBrk="1" latinLnBrk="0" hangingPunct="1">
              <a:lnSpc>
                <a:spcPct val="100000"/>
              </a:lnSpc>
              <a:spcBef>
                <a:spcPts val="0"/>
              </a:spcBef>
              <a:spcAft>
                <a:spcPts val="0"/>
              </a:spcAft>
              <a:buClrTx/>
              <a:buSzTx/>
              <a:buFontTx/>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solidFill>
                  <a:schemeClr val="accent1"/>
                </a:solidFill>
              </a:rPr>
              <a:t>Security</a:t>
            </a:r>
          </a:p>
          <a:p>
            <a:endParaRPr lang="en-US" sz="3200" kern="0" dirty="0"/>
          </a:p>
          <a:p>
            <a:r>
              <a:rPr lang="en-US" sz="3200" kern="0" dirty="0"/>
              <a:t>AI is used to create a unified security workflow across the multitude of security tools most companies need </a:t>
            </a:r>
            <a:br>
              <a:rPr lang="en-US" sz="3200" kern="0" dirty="0"/>
            </a:br>
            <a:r>
              <a:rPr lang="en-US" sz="3200" kern="0" dirty="0"/>
              <a:t>to manage and reduce incident response times. AI helps to protect data across the hybrid cloud and simplify compliance.</a:t>
            </a:r>
          </a:p>
          <a:p>
            <a:endParaRPr lang="en-US" sz="3200" kern="0" dirty="0"/>
          </a:p>
        </p:txBody>
      </p:sp>
      <p:cxnSp>
        <p:nvCxnSpPr>
          <p:cNvPr id="24" name="Straight Connector 23">
            <a:extLst>
              <a:ext uri="{FF2B5EF4-FFF2-40B4-BE49-F238E27FC236}">
                <a16:creationId xmlns:a16="http://schemas.microsoft.com/office/drawing/2014/main" id="{03BCA594-D68C-5E39-FE9F-A5A6845FCCC8}"/>
              </a:ext>
            </a:extLst>
          </p:cNvPr>
          <p:cNvCxnSpPr>
            <a:cxnSpLocks/>
          </p:cNvCxnSpPr>
          <p:nvPr/>
        </p:nvCxnSpPr>
        <p:spPr bwMode="auto">
          <a:xfrm>
            <a:off x="7878414" y="6096000"/>
            <a:ext cx="1593561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E418B85-42DE-85FF-9B50-AABD29F83C26}"/>
              </a:ext>
            </a:extLst>
          </p:cNvPr>
          <p:cNvCxnSpPr/>
          <p:nvPr/>
        </p:nvCxnSpPr>
        <p:spPr bwMode="auto">
          <a:xfrm>
            <a:off x="7878414"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934FB64-2791-3C70-29AF-CD037DAA46D8}"/>
              </a:ext>
            </a:extLst>
          </p:cNvPr>
          <p:cNvCxnSpPr/>
          <p:nvPr/>
        </p:nvCxnSpPr>
        <p:spPr bwMode="auto">
          <a:xfrm>
            <a:off x="16141146"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26D8616-AD1C-28D7-1DA0-860316869AD6}"/>
              </a:ext>
            </a:extLst>
          </p:cNvPr>
          <p:cNvSpPr txBox="1"/>
          <p:nvPr/>
        </p:nvSpPr>
        <p:spPr>
          <a:xfrm>
            <a:off x="12903200" y="32766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12632990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2FFE-BD17-F104-DCCF-25DC2767503C}"/>
              </a:ext>
            </a:extLst>
          </p:cNvPr>
          <p:cNvSpPr>
            <a:spLocks noGrp="1"/>
          </p:cNvSpPr>
          <p:nvPr>
            <p:ph type="title"/>
          </p:nvPr>
        </p:nvSpPr>
        <p:spPr>
          <a:xfrm>
            <a:off x="576072" y="385200"/>
            <a:ext cx="12713208" cy="1906588"/>
          </a:xfrm>
        </p:spPr>
        <p:txBody>
          <a:bodyPr/>
          <a:lstStyle/>
          <a:p>
            <a:r>
              <a:rPr lang="en-US" b="1" dirty="0">
                <a:latin typeface="IBM Plex Sans SmBld" panose="020B0503050203000203" pitchFamily="34" charset="0"/>
              </a:rPr>
              <a:t>watson</a:t>
            </a:r>
            <a:r>
              <a:rPr lang="en-US" b="1" dirty="0">
                <a:solidFill>
                  <a:srgbClr val="0D62FE"/>
                </a:solidFill>
                <a:latin typeface="IBM Plex Sans SmBld" panose="020B0503050203000203" pitchFamily="34" charset="0"/>
              </a:rPr>
              <a:t>x</a:t>
            </a:r>
            <a:r>
              <a:rPr lang="en-US" b="1" dirty="0">
                <a:latin typeface="IBM Plex Sans SmBld" panose="020B0503050203000203" pitchFamily="34" charset="0"/>
              </a:rPr>
              <a:t>.ai </a:t>
            </a:r>
            <a:r>
              <a:rPr lang="en-US" dirty="0"/>
              <a:t>competitors</a:t>
            </a:r>
          </a:p>
        </p:txBody>
      </p:sp>
      <p:sp>
        <p:nvSpPr>
          <p:cNvPr id="3" name="Text Placeholder 2">
            <a:extLst>
              <a:ext uri="{FF2B5EF4-FFF2-40B4-BE49-F238E27FC236}">
                <a16:creationId xmlns:a16="http://schemas.microsoft.com/office/drawing/2014/main" id="{D9CF1F24-8CA5-FD80-851C-D0688D089C57}"/>
              </a:ext>
            </a:extLst>
          </p:cNvPr>
          <p:cNvSpPr>
            <a:spLocks noGrp="1"/>
          </p:cNvSpPr>
          <p:nvPr>
            <p:ph type="body" sz="quarter" idx="20"/>
          </p:nvPr>
        </p:nvSpPr>
        <p:spPr>
          <a:xfrm>
            <a:off x="12739220" y="3212385"/>
            <a:ext cx="9993189" cy="8572499"/>
          </a:xfrm>
        </p:spPr>
        <p:txBody>
          <a:bodyPr/>
          <a:lstStyle/>
          <a:p>
            <a:r>
              <a:rPr lang="en-US" dirty="0"/>
              <a:t>ChatGPT is a chatbot – and this is not the top focus of IBM generative AI. As such, OpenAI is not a direct competitor of IBM.</a:t>
            </a:r>
          </a:p>
          <a:p>
            <a:endParaRPr lang="en-US" dirty="0"/>
          </a:p>
          <a:p>
            <a:r>
              <a:rPr lang="en-US" dirty="0"/>
              <a:t>Context is important in looking at </a:t>
            </a:r>
            <a:r>
              <a:rPr lang="en-US" b="1" dirty="0"/>
              <a:t>watsonx.ai</a:t>
            </a:r>
            <a:br>
              <a:rPr lang="en-US" b="1" dirty="0"/>
            </a:br>
            <a:endParaRPr lang="en-US" b="1" dirty="0"/>
          </a:p>
          <a:p>
            <a:pPr marL="571500" indent="-571500">
              <a:buFont typeface="Arial" panose="020B0604020202020204" pitchFamily="34" charset="0"/>
              <a:buChar char="•"/>
            </a:pPr>
            <a:r>
              <a:rPr lang="en-US" dirty="0"/>
              <a:t>It is important to look at the ecosystem – in particular how vendors are addressing clients’ main concerns in responsible AI</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Not everyone has the same terminology</a:t>
            </a:r>
          </a:p>
          <a:p>
            <a:pPr marL="899100" lvl="1" indent="-571500"/>
            <a:r>
              <a:rPr lang="en-US" dirty="0"/>
              <a:t>Model tuning in Google is fine-tuning</a:t>
            </a:r>
            <a:br>
              <a:rPr lang="en-US" dirty="0"/>
            </a:br>
            <a:endParaRPr lang="en-US" dirty="0"/>
          </a:p>
          <a:p>
            <a:pPr marL="571500" indent="-571500">
              <a:buFont typeface="Arial" panose="020B0604020202020204" pitchFamily="34" charset="0"/>
              <a:buChar char="•"/>
            </a:pPr>
            <a:r>
              <a:rPr lang="en-US" dirty="0"/>
              <a:t>For competitor details, consult the </a:t>
            </a:r>
            <a:r>
              <a:rPr lang="en-US" b="1" dirty="0"/>
              <a:t>watsonx.ai</a:t>
            </a:r>
            <a:r>
              <a:rPr lang="en-US" dirty="0"/>
              <a:t> competitive Insight presentation </a:t>
            </a:r>
            <a:r>
              <a:rPr lang="en-US" dirty="0">
                <a:hlinkClick r:id="rId3"/>
              </a:rPr>
              <a:t>here</a:t>
            </a:r>
            <a:r>
              <a:rPr lang="en-US" dirty="0"/>
              <a:t>.</a:t>
            </a:r>
          </a:p>
          <a:p>
            <a:pPr marL="571500" indent="-571500"/>
            <a:endParaRPr lang="en-US" dirty="0"/>
          </a:p>
        </p:txBody>
      </p:sp>
      <p:sp>
        <p:nvSpPr>
          <p:cNvPr id="4" name="Text Placeholder 3">
            <a:extLst>
              <a:ext uri="{FF2B5EF4-FFF2-40B4-BE49-F238E27FC236}">
                <a16:creationId xmlns:a16="http://schemas.microsoft.com/office/drawing/2014/main" id="{5FF0805E-237D-EFCD-D57C-8EDD482D84B7}"/>
              </a:ext>
            </a:extLst>
          </p:cNvPr>
          <p:cNvSpPr>
            <a:spLocks noGrp="1"/>
          </p:cNvSpPr>
          <p:nvPr>
            <p:ph type="body" sz="quarter" idx="21"/>
          </p:nvPr>
        </p:nvSpPr>
        <p:spPr>
          <a:xfrm>
            <a:off x="576072" y="3212385"/>
            <a:ext cx="10183842" cy="8572499"/>
          </a:xfrm>
        </p:spPr>
        <p:txBody>
          <a:bodyPr/>
          <a:lstStyle/>
          <a:p>
            <a:r>
              <a:rPr lang="en-US" dirty="0"/>
              <a:t>Multiple vendors are offering generative AI services. Here are some top competitors:</a:t>
            </a:r>
            <a:br>
              <a:rPr lang="en-US" dirty="0"/>
            </a:br>
            <a:endParaRPr lang="en-US" dirty="0"/>
          </a:p>
          <a:p>
            <a:pPr marL="571500" indent="-571500">
              <a:buFont typeface="Arial" panose="020B0604020202020204" pitchFamily="34" charset="0"/>
              <a:buChar char="•"/>
            </a:pPr>
            <a:r>
              <a:rPr lang="en-US" dirty="0"/>
              <a:t>Hyperscalers</a:t>
            </a:r>
          </a:p>
          <a:p>
            <a:pPr marL="899100" lvl="1" indent="-571500"/>
            <a:r>
              <a:rPr lang="en-US" dirty="0"/>
              <a:t>AWS (Bedrock)</a:t>
            </a:r>
          </a:p>
          <a:p>
            <a:pPr marL="899100" lvl="1" indent="-571500"/>
            <a:r>
              <a:rPr lang="en-US" dirty="0"/>
              <a:t>Azure (Azure OpenAI Service)</a:t>
            </a:r>
          </a:p>
          <a:p>
            <a:pPr marL="899100" lvl="1" indent="-571500"/>
            <a:r>
              <a:rPr lang="en-US" dirty="0"/>
              <a:t>Google Vertex (Generative AI Studio)</a:t>
            </a:r>
          </a:p>
          <a:p>
            <a:pPr marL="899100" lvl="1" indent="-571500"/>
            <a:r>
              <a:rPr lang="en-US" dirty="0"/>
              <a:t>Nvidia *</a:t>
            </a:r>
            <a:br>
              <a:rPr lang="en-US" dirty="0"/>
            </a:br>
            <a:endParaRPr lang="en-US" dirty="0"/>
          </a:p>
          <a:p>
            <a:pPr marL="571500" indent="-571500">
              <a:buFont typeface="Arial" panose="020B0604020202020204" pitchFamily="34" charset="0"/>
              <a:buChar char="•"/>
            </a:pPr>
            <a:r>
              <a:rPr lang="en-US" dirty="0"/>
              <a:t>Others</a:t>
            </a:r>
          </a:p>
          <a:p>
            <a:pPr marL="899100" lvl="1" indent="-571500"/>
            <a:r>
              <a:rPr lang="en-US" dirty="0"/>
              <a:t>AI21 Lab</a:t>
            </a:r>
          </a:p>
          <a:p>
            <a:pPr marL="899100" lvl="1" indent="-571500"/>
            <a:r>
              <a:rPr lang="en-US" dirty="0"/>
              <a:t>Anthropic</a:t>
            </a:r>
          </a:p>
          <a:p>
            <a:pPr marL="899100" lvl="1" indent="-571500"/>
            <a:r>
              <a:rPr lang="en-US" dirty="0"/>
              <a:t>Cohere </a:t>
            </a:r>
          </a:p>
          <a:p>
            <a:pPr marL="899100" lvl="1" indent="-571500"/>
            <a:r>
              <a:rPr lang="en-US" dirty="0"/>
              <a:t>Databricks</a:t>
            </a:r>
          </a:p>
          <a:p>
            <a:pPr lvl="1" indent="0">
              <a:buNone/>
            </a:pPr>
            <a:endParaRPr lang="en-US" dirty="0"/>
          </a:p>
          <a:p>
            <a:pPr marL="571500" indent="-571500">
              <a:buFont typeface="Arial" panose="020B0604020202020204" pitchFamily="34" charset="0"/>
              <a:buChar char="•"/>
            </a:pPr>
            <a:r>
              <a:rPr lang="en-US" dirty="0"/>
              <a:t>More will be investigated </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71274684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9B4B-E6AE-F6E7-10B1-F45D18BC67C3}"/>
              </a:ext>
            </a:extLst>
          </p:cNvPr>
          <p:cNvSpPr>
            <a:spLocks noGrp="1"/>
          </p:cNvSpPr>
          <p:nvPr>
            <p:ph type="title"/>
          </p:nvPr>
        </p:nvSpPr>
        <p:spPr>
          <a:xfrm>
            <a:off x="576072" y="385200"/>
            <a:ext cx="18336396" cy="1906588"/>
          </a:xfrm>
        </p:spPr>
        <p:txBody>
          <a:bodyPr/>
          <a:lstStyle/>
          <a:p>
            <a:r>
              <a:rPr lang="en-US" dirty="0"/>
              <a:t>Price comparison points</a:t>
            </a:r>
          </a:p>
        </p:txBody>
      </p:sp>
      <p:graphicFrame>
        <p:nvGraphicFramePr>
          <p:cNvPr id="5" name="Table 4">
            <a:extLst>
              <a:ext uri="{FF2B5EF4-FFF2-40B4-BE49-F238E27FC236}">
                <a16:creationId xmlns:a16="http://schemas.microsoft.com/office/drawing/2014/main" id="{C27FDF84-F74E-25D8-022A-F0FDF87BC393}"/>
              </a:ext>
            </a:extLst>
          </p:cNvPr>
          <p:cNvGraphicFramePr>
            <a:graphicFrameLocks noGrp="1"/>
          </p:cNvGraphicFramePr>
          <p:nvPr/>
        </p:nvGraphicFramePr>
        <p:xfrm>
          <a:off x="546575" y="5949296"/>
          <a:ext cx="23235030" cy="4006080"/>
        </p:xfrm>
        <a:graphic>
          <a:graphicData uri="http://schemas.openxmlformats.org/drawingml/2006/table">
            <a:tbl>
              <a:tblPr firstRow="1" bandRow="1">
                <a:tableStyleId>{5C22544A-7EE6-4342-B048-85BDC9FD1C3A}</a:tableStyleId>
              </a:tblPr>
              <a:tblGrid>
                <a:gridCol w="7296933">
                  <a:extLst>
                    <a:ext uri="{9D8B030D-6E8A-4147-A177-3AD203B41FA5}">
                      <a16:colId xmlns:a16="http://schemas.microsoft.com/office/drawing/2014/main" val="2895877937"/>
                    </a:ext>
                  </a:extLst>
                </a:gridCol>
                <a:gridCol w="5312699">
                  <a:extLst>
                    <a:ext uri="{9D8B030D-6E8A-4147-A177-3AD203B41FA5}">
                      <a16:colId xmlns:a16="http://schemas.microsoft.com/office/drawing/2014/main" val="3350067048"/>
                    </a:ext>
                  </a:extLst>
                </a:gridCol>
                <a:gridCol w="5312699">
                  <a:extLst>
                    <a:ext uri="{9D8B030D-6E8A-4147-A177-3AD203B41FA5}">
                      <a16:colId xmlns:a16="http://schemas.microsoft.com/office/drawing/2014/main" val="1182853593"/>
                    </a:ext>
                  </a:extLst>
                </a:gridCol>
                <a:gridCol w="5312699">
                  <a:extLst>
                    <a:ext uri="{9D8B030D-6E8A-4147-A177-3AD203B41FA5}">
                      <a16:colId xmlns:a16="http://schemas.microsoft.com/office/drawing/2014/main" val="2480918138"/>
                    </a:ext>
                  </a:extLst>
                </a:gridCol>
              </a:tblGrid>
              <a:tr h="370840">
                <a:tc>
                  <a:txBody>
                    <a:bodyPr/>
                    <a:lstStyle/>
                    <a:p>
                      <a:pPr algn="l"/>
                      <a:r>
                        <a:rPr lang="en-US" sz="3200" dirty="0">
                          <a:solidFill>
                            <a:schemeClr val="bg1"/>
                          </a:solidFill>
                        </a:rPr>
                        <a:t>Model</a:t>
                      </a:r>
                    </a:p>
                  </a:txBody>
                  <a:tcPr marT="108000" marB="108000"/>
                </a:tc>
                <a:tc>
                  <a:txBody>
                    <a:bodyPr/>
                    <a:lstStyle/>
                    <a:p>
                      <a:pPr algn="l"/>
                      <a:r>
                        <a:rPr lang="en-US" sz="3200" dirty="0">
                          <a:solidFill>
                            <a:schemeClr val="bg1"/>
                          </a:solidFill>
                        </a:rPr>
                        <a:t>Price per </a:t>
                      </a:r>
                      <a:br>
                        <a:rPr lang="en-US" sz="3200" dirty="0">
                          <a:solidFill>
                            <a:schemeClr val="bg1"/>
                          </a:solidFill>
                        </a:rPr>
                      </a:br>
                      <a:r>
                        <a:rPr lang="en-US" sz="3200" dirty="0">
                          <a:solidFill>
                            <a:schemeClr val="bg1"/>
                          </a:solidFill>
                        </a:rPr>
                        <a:t>1,000 input tokens</a:t>
                      </a:r>
                    </a:p>
                  </a:txBody>
                  <a:tcPr marT="108000" marB="108000"/>
                </a:tc>
                <a:tc>
                  <a:txBody>
                    <a:bodyPr/>
                    <a:lstStyle/>
                    <a:p>
                      <a:pPr algn="l"/>
                      <a:r>
                        <a:rPr lang="en-US" sz="3200" dirty="0">
                          <a:solidFill>
                            <a:schemeClr val="bg1"/>
                          </a:solidFill>
                        </a:rPr>
                        <a:t>Price per </a:t>
                      </a:r>
                      <a:br>
                        <a:rPr lang="en-US" sz="3200" dirty="0">
                          <a:solidFill>
                            <a:schemeClr val="bg1"/>
                          </a:solidFill>
                        </a:rPr>
                      </a:br>
                      <a:r>
                        <a:rPr lang="en-US" sz="3200" dirty="0">
                          <a:solidFill>
                            <a:schemeClr val="bg1"/>
                          </a:solidFill>
                        </a:rPr>
                        <a:t>1,000 output tokens</a:t>
                      </a:r>
                    </a:p>
                  </a:txBody>
                  <a:tcPr marT="108000" marB="108000"/>
                </a:tc>
                <a:tc>
                  <a:txBody>
                    <a:bodyPr/>
                    <a:lstStyle/>
                    <a:p>
                      <a:pPr algn="l"/>
                      <a:r>
                        <a:rPr lang="en-US" sz="3200" dirty="0">
                          <a:solidFill>
                            <a:schemeClr val="bg1"/>
                          </a:solidFill>
                        </a:rPr>
                        <a:t>Inference Cost</a:t>
                      </a:r>
                    </a:p>
                  </a:txBody>
                  <a:tcPr marT="108000" marB="108000"/>
                </a:tc>
                <a:extLst>
                  <a:ext uri="{0D108BD9-81ED-4DB2-BD59-A6C34878D82A}">
                    <a16:rowId xmlns:a16="http://schemas.microsoft.com/office/drawing/2014/main" val="817581933"/>
                  </a:ext>
                </a:extLst>
              </a:tr>
              <a:tr h="370840">
                <a:tc>
                  <a:txBody>
                    <a:bodyPr/>
                    <a:lstStyle/>
                    <a:p>
                      <a:pPr algn="l"/>
                      <a:r>
                        <a:rPr lang="en-US" sz="3200" dirty="0">
                          <a:solidFill>
                            <a:schemeClr val="tx1"/>
                          </a:solidFill>
                        </a:rPr>
                        <a:t>Llama 2 Chat (70b) on </a:t>
                      </a:r>
                      <a:r>
                        <a:rPr lang="en-US" sz="3200" dirty="0" err="1">
                          <a:solidFill>
                            <a:schemeClr val="tx1"/>
                          </a:solidFill>
                        </a:rPr>
                        <a:t>watsonx.ai</a:t>
                      </a:r>
                      <a:endParaRPr lang="en-US" sz="3200" dirty="0">
                        <a:solidFill>
                          <a:schemeClr val="tx1"/>
                        </a:solidFill>
                      </a:endParaRPr>
                    </a:p>
                  </a:txBody>
                  <a:tcPr marT="108000" marB="108000"/>
                </a:tc>
                <a:tc>
                  <a:txBody>
                    <a:bodyPr/>
                    <a:lstStyle/>
                    <a:p>
                      <a:pPr algn="l"/>
                      <a:r>
                        <a:rPr lang="en-US" sz="3200" dirty="0">
                          <a:solidFill>
                            <a:schemeClr val="tx1"/>
                          </a:solidFill>
                        </a:rPr>
                        <a:t>0.0018</a:t>
                      </a:r>
                    </a:p>
                  </a:txBody>
                  <a:tcPr marT="108000" marB="108000"/>
                </a:tc>
                <a:tc>
                  <a:txBody>
                    <a:bodyPr/>
                    <a:lstStyle/>
                    <a:p>
                      <a:pPr algn="l"/>
                      <a:r>
                        <a:rPr lang="en-US" sz="3200" dirty="0">
                          <a:solidFill>
                            <a:schemeClr val="tx1"/>
                          </a:solidFill>
                        </a:rPr>
                        <a:t>0.0018</a:t>
                      </a:r>
                    </a:p>
                  </a:txBody>
                  <a:tcPr marT="108000" marB="108000"/>
                </a:tc>
                <a:tc>
                  <a:txBody>
                    <a:bodyPr/>
                    <a:lstStyle/>
                    <a:p>
                      <a:pPr algn="l"/>
                      <a:r>
                        <a:rPr lang="en-US" sz="3200" dirty="0">
                          <a:solidFill>
                            <a:schemeClr val="tx1"/>
                          </a:solidFill>
                        </a:rPr>
                        <a:t>0.0119988</a:t>
                      </a:r>
                    </a:p>
                  </a:txBody>
                  <a:tcPr marT="108000" marB="108000"/>
                </a:tc>
                <a:extLst>
                  <a:ext uri="{0D108BD9-81ED-4DB2-BD59-A6C34878D82A}">
                    <a16:rowId xmlns:a16="http://schemas.microsoft.com/office/drawing/2014/main" val="3234831036"/>
                  </a:ext>
                </a:extLst>
              </a:tr>
              <a:tr h="370840">
                <a:tc>
                  <a:txBody>
                    <a:bodyPr/>
                    <a:lstStyle/>
                    <a:p>
                      <a:pPr algn="l"/>
                      <a:r>
                        <a:rPr lang="en-US" sz="3200" dirty="0">
                          <a:solidFill>
                            <a:schemeClr val="tx1"/>
                          </a:solidFill>
                        </a:rPr>
                        <a:t>Llama 2 Chat (70b) on AWS Bedrock</a:t>
                      </a:r>
                    </a:p>
                  </a:txBody>
                  <a:tcPr marT="108000" marB="108000"/>
                </a:tc>
                <a:tc>
                  <a:txBody>
                    <a:bodyPr/>
                    <a:lstStyle/>
                    <a:p>
                      <a:pPr algn="l"/>
                      <a:r>
                        <a:rPr lang="en-US" sz="3200" dirty="0">
                          <a:solidFill>
                            <a:schemeClr val="tx1"/>
                          </a:solidFill>
                        </a:rPr>
                        <a:t>0.00195</a:t>
                      </a:r>
                    </a:p>
                  </a:txBody>
                  <a:tcPr marT="108000" marB="108000"/>
                </a:tc>
                <a:tc>
                  <a:txBody>
                    <a:bodyPr/>
                    <a:lstStyle/>
                    <a:p>
                      <a:pPr algn="l"/>
                      <a:r>
                        <a:rPr lang="en-US" sz="3200" dirty="0">
                          <a:solidFill>
                            <a:schemeClr val="tx1"/>
                          </a:solidFill>
                        </a:rPr>
                        <a:t>0.00256</a:t>
                      </a:r>
                    </a:p>
                  </a:txBody>
                  <a:tcPr marT="108000" marB="108000"/>
                </a:tc>
                <a:tc>
                  <a:txBody>
                    <a:bodyPr/>
                    <a:lstStyle/>
                    <a:p>
                      <a:pPr algn="l"/>
                      <a:r>
                        <a:rPr lang="en-US" sz="3200" dirty="0">
                          <a:solidFill>
                            <a:schemeClr val="tx1"/>
                          </a:solidFill>
                        </a:rPr>
                        <a:t>0.01340496</a:t>
                      </a:r>
                    </a:p>
                  </a:txBody>
                  <a:tcPr marT="108000" marB="108000"/>
                </a:tc>
                <a:extLst>
                  <a:ext uri="{0D108BD9-81ED-4DB2-BD59-A6C34878D82A}">
                    <a16:rowId xmlns:a16="http://schemas.microsoft.com/office/drawing/2014/main" val="2064773977"/>
                  </a:ext>
                </a:extLst>
              </a:tr>
              <a:tr h="370840">
                <a:tc>
                  <a:txBody>
                    <a:bodyPr/>
                    <a:lstStyle/>
                    <a:p>
                      <a:pPr algn="l"/>
                      <a:r>
                        <a:rPr lang="en-US" sz="3200" dirty="0">
                          <a:solidFill>
                            <a:schemeClr val="tx1"/>
                          </a:solidFill>
                        </a:rPr>
                        <a:t>OpenAI GPT4</a:t>
                      </a:r>
                    </a:p>
                  </a:txBody>
                  <a:tcPr marT="108000" marB="108000"/>
                </a:tc>
                <a:tc>
                  <a:txBody>
                    <a:bodyPr/>
                    <a:lstStyle/>
                    <a:p>
                      <a:pPr algn="l"/>
                      <a:r>
                        <a:rPr lang="en-US" sz="3200" dirty="0">
                          <a:solidFill>
                            <a:schemeClr val="tx1"/>
                          </a:solidFill>
                        </a:rPr>
                        <a:t>0.03</a:t>
                      </a:r>
                    </a:p>
                  </a:txBody>
                  <a:tcPr marT="108000" marB="108000"/>
                </a:tc>
                <a:tc>
                  <a:txBody>
                    <a:bodyPr/>
                    <a:lstStyle/>
                    <a:p>
                      <a:pPr algn="l"/>
                      <a:r>
                        <a:rPr lang="en-US" sz="3200" dirty="0">
                          <a:solidFill>
                            <a:schemeClr val="tx1"/>
                          </a:solidFill>
                        </a:rPr>
                        <a:t>0.06</a:t>
                      </a:r>
                    </a:p>
                  </a:txBody>
                  <a:tcPr marT="108000" marB="108000"/>
                </a:tc>
                <a:tc>
                  <a:txBody>
                    <a:bodyPr/>
                    <a:lstStyle/>
                    <a:p>
                      <a:pPr algn="l"/>
                      <a:r>
                        <a:rPr lang="en-US" sz="3200" dirty="0">
                          <a:solidFill>
                            <a:schemeClr val="tx1"/>
                          </a:solidFill>
                        </a:rPr>
                        <a:t>0.21996</a:t>
                      </a:r>
                    </a:p>
                  </a:txBody>
                  <a:tcPr marT="108000" marB="108000"/>
                </a:tc>
                <a:extLst>
                  <a:ext uri="{0D108BD9-81ED-4DB2-BD59-A6C34878D82A}">
                    <a16:rowId xmlns:a16="http://schemas.microsoft.com/office/drawing/2014/main" val="2524810615"/>
                  </a:ext>
                </a:extLst>
              </a:tr>
              <a:tr h="370840">
                <a:tc>
                  <a:txBody>
                    <a:bodyPr/>
                    <a:lstStyle/>
                    <a:p>
                      <a:pPr algn="l"/>
                      <a:r>
                        <a:rPr lang="en-US" sz="3200" dirty="0">
                          <a:solidFill>
                            <a:schemeClr val="tx1"/>
                          </a:solidFill>
                        </a:rPr>
                        <a:t>OpenAI GPT4-turbo</a:t>
                      </a:r>
                    </a:p>
                  </a:txBody>
                  <a:tcPr marT="108000" marB="108000"/>
                </a:tc>
                <a:tc>
                  <a:txBody>
                    <a:bodyPr/>
                    <a:lstStyle/>
                    <a:p>
                      <a:pPr algn="l"/>
                      <a:r>
                        <a:rPr lang="en-US" sz="3200" dirty="0">
                          <a:solidFill>
                            <a:schemeClr val="tx1"/>
                          </a:solidFill>
                        </a:rPr>
                        <a:t>0.01</a:t>
                      </a:r>
                    </a:p>
                  </a:txBody>
                  <a:tcPr marT="108000" marB="108000"/>
                </a:tc>
                <a:tc>
                  <a:txBody>
                    <a:bodyPr/>
                    <a:lstStyle/>
                    <a:p>
                      <a:pPr algn="l"/>
                      <a:r>
                        <a:rPr lang="en-US" sz="3200" dirty="0">
                          <a:solidFill>
                            <a:schemeClr val="tx1"/>
                          </a:solidFill>
                        </a:rPr>
                        <a:t>0.03</a:t>
                      </a:r>
                    </a:p>
                  </a:txBody>
                  <a:tcPr marT="108000" marB="108000"/>
                </a:tc>
                <a:tc>
                  <a:txBody>
                    <a:bodyPr/>
                    <a:lstStyle/>
                    <a:p>
                      <a:pPr algn="l"/>
                      <a:r>
                        <a:rPr lang="en-US" sz="3200" dirty="0">
                          <a:solidFill>
                            <a:schemeClr val="tx1"/>
                          </a:solidFill>
                        </a:rPr>
                        <a:t>0.07998</a:t>
                      </a:r>
                    </a:p>
                  </a:txBody>
                  <a:tcPr marT="108000" marB="108000"/>
                </a:tc>
                <a:extLst>
                  <a:ext uri="{0D108BD9-81ED-4DB2-BD59-A6C34878D82A}">
                    <a16:rowId xmlns:a16="http://schemas.microsoft.com/office/drawing/2014/main" val="3087420687"/>
                  </a:ext>
                </a:extLst>
              </a:tr>
            </a:tbl>
          </a:graphicData>
        </a:graphic>
      </p:graphicFrame>
      <p:sp>
        <p:nvSpPr>
          <p:cNvPr id="6" name="TextBox 5">
            <a:extLst>
              <a:ext uri="{FF2B5EF4-FFF2-40B4-BE49-F238E27FC236}">
                <a16:creationId xmlns:a16="http://schemas.microsoft.com/office/drawing/2014/main" id="{B4695FB0-C15B-DC80-79A2-403A224049DB}"/>
              </a:ext>
            </a:extLst>
          </p:cNvPr>
          <p:cNvSpPr txBox="1"/>
          <p:nvPr/>
        </p:nvSpPr>
        <p:spPr>
          <a:xfrm>
            <a:off x="24153541" y="931374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7" name="TextBox 6">
            <a:extLst>
              <a:ext uri="{FF2B5EF4-FFF2-40B4-BE49-F238E27FC236}">
                <a16:creationId xmlns:a16="http://schemas.microsoft.com/office/drawing/2014/main" id="{659CBE29-9E1C-ABF7-ECC5-34D9F867A94F}"/>
              </a:ext>
            </a:extLst>
          </p:cNvPr>
          <p:cNvSpPr txBox="1"/>
          <p:nvPr/>
        </p:nvSpPr>
        <p:spPr>
          <a:xfrm>
            <a:off x="10571356" y="-314464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8" name="TextBox 7">
            <a:extLst>
              <a:ext uri="{FF2B5EF4-FFF2-40B4-BE49-F238E27FC236}">
                <a16:creationId xmlns:a16="http://schemas.microsoft.com/office/drawing/2014/main" id="{DD7F80EB-E8C0-4959-F78E-DA1A65878127}"/>
              </a:ext>
            </a:extLst>
          </p:cNvPr>
          <p:cNvSpPr txBox="1"/>
          <p:nvPr/>
        </p:nvSpPr>
        <p:spPr>
          <a:xfrm>
            <a:off x="576072" y="10312400"/>
            <a:ext cx="21611685" cy="2412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lnSpc>
                <a:spcPct val="130000"/>
              </a:lnSpc>
              <a:buSzPct val="100000"/>
            </a:pPr>
            <a:r>
              <a:rPr lang="en-US" sz="3200" dirty="0">
                <a:cs typeface="Arial" panose="020B0604020202020204" pitchFamily="34" charset="0"/>
              </a:rPr>
              <a:t>Inference cost: 6,000 input tokens and 666 completion tokens.  Using llama 2 Chat (70B) on </a:t>
            </a:r>
            <a:r>
              <a:rPr lang="en-US" sz="3200" dirty="0" err="1">
                <a:cs typeface="Arial" panose="020B0604020202020204" pitchFamily="34" charset="0"/>
              </a:rPr>
              <a:t>watsonx.ai</a:t>
            </a:r>
            <a:r>
              <a:rPr lang="en-US" sz="3200" dirty="0">
                <a:cs typeface="Arial" panose="020B0604020202020204" pitchFamily="34" charset="0"/>
              </a:rPr>
              <a:t> as an example:</a:t>
            </a:r>
            <a:br>
              <a:rPr lang="en-US" sz="3200" dirty="0">
                <a:cs typeface="Arial" panose="020B0604020202020204" pitchFamily="34" charset="0"/>
              </a:rPr>
            </a:br>
            <a:br>
              <a:rPr lang="en-US" sz="3200" dirty="0">
                <a:cs typeface="Arial" panose="020B0604020202020204" pitchFamily="34" charset="0"/>
              </a:rPr>
            </a:br>
            <a:r>
              <a:rPr lang="en-US" sz="3200" dirty="0">
                <a:cs typeface="Arial" panose="020B0604020202020204" pitchFamily="34" charset="0"/>
              </a:rPr>
              <a:t>Inference cost = (6,000 / 1,000) x 0.0018 + (666 / 1,000)  x 0.0018 = 0.0119988. </a:t>
            </a:r>
          </a:p>
          <a:p>
            <a:pPr algn="l" defTabSz="2438400">
              <a:buSzPct val="100000"/>
            </a:pPr>
            <a:endParaRPr lang="en-US" sz="3200" dirty="0">
              <a:cs typeface="Arial" panose="020B0604020202020204" pitchFamily="34" charset="0"/>
            </a:endParaRPr>
          </a:p>
        </p:txBody>
      </p:sp>
      <p:sp>
        <p:nvSpPr>
          <p:cNvPr id="9" name="TextBox 8">
            <a:extLst>
              <a:ext uri="{FF2B5EF4-FFF2-40B4-BE49-F238E27FC236}">
                <a16:creationId xmlns:a16="http://schemas.microsoft.com/office/drawing/2014/main" id="{1DDA556B-44AF-2627-8A54-4D4489C35F3F}"/>
              </a:ext>
            </a:extLst>
          </p:cNvPr>
          <p:cNvSpPr txBox="1"/>
          <p:nvPr/>
        </p:nvSpPr>
        <p:spPr>
          <a:xfrm>
            <a:off x="576071" y="2360684"/>
            <a:ext cx="22487129" cy="36933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lnSpc>
                <a:spcPct val="130000"/>
              </a:lnSpc>
              <a:buSzPct val="100000"/>
            </a:pPr>
            <a:r>
              <a:rPr lang="en-US" sz="3200" dirty="0">
                <a:cs typeface="Arial" panose="020B0604020202020204" pitchFamily="34" charset="0"/>
              </a:rPr>
              <a:t>The following table compares the cost of running the llama 2 Chat (70b) model from </a:t>
            </a:r>
            <a:r>
              <a:rPr lang="en-US" sz="3200" dirty="0" err="1">
                <a:cs typeface="Arial" panose="020B0604020202020204" pitchFamily="34" charset="0"/>
              </a:rPr>
              <a:t>watsonx.ai</a:t>
            </a:r>
            <a:r>
              <a:rPr lang="en-US" sz="3200" dirty="0">
                <a:cs typeface="Arial" panose="020B0604020202020204" pitchFamily="34" charset="0"/>
              </a:rPr>
              <a:t> in a summarization tasks  (summarizing a 30-minute call into a one-page completion) against competitors:</a:t>
            </a:r>
          </a:p>
          <a:p>
            <a:pPr marL="457200" indent="-457200" algn="l" defTabSz="2438400">
              <a:lnSpc>
                <a:spcPct val="130000"/>
              </a:lnSpc>
              <a:buSzPct val="100000"/>
              <a:buFont typeface="Arial" panose="020B0604020202020204" pitchFamily="34" charset="0"/>
              <a:buChar char="•"/>
            </a:pPr>
            <a:r>
              <a:rPr lang="en-US" sz="3200" dirty="0">
                <a:cs typeface="Arial" panose="020B0604020202020204" pitchFamily="34" charset="0"/>
              </a:rPr>
              <a:t>AWS Bedrock running the same model</a:t>
            </a:r>
          </a:p>
          <a:p>
            <a:pPr marL="457200" indent="-457200" algn="l" defTabSz="2438400">
              <a:lnSpc>
                <a:spcPct val="130000"/>
              </a:lnSpc>
              <a:buSzPct val="100000"/>
              <a:buFont typeface="Arial" panose="020B0604020202020204" pitchFamily="34" charset="0"/>
              <a:buChar char="•"/>
            </a:pPr>
            <a:r>
              <a:rPr lang="en-US" sz="3200" dirty="0">
                <a:cs typeface="Arial" panose="020B0604020202020204" pitchFamily="34" charset="0"/>
              </a:rPr>
              <a:t>OpenAI GPT4</a:t>
            </a:r>
          </a:p>
          <a:p>
            <a:pPr marL="457200" indent="-457200" algn="l" defTabSz="2438400">
              <a:lnSpc>
                <a:spcPct val="130000"/>
              </a:lnSpc>
              <a:buSzPct val="100000"/>
              <a:buFont typeface="Arial" panose="020B0604020202020204" pitchFamily="34" charset="0"/>
              <a:buChar char="•"/>
            </a:pPr>
            <a:r>
              <a:rPr lang="en-US" sz="3200" dirty="0">
                <a:cs typeface="Arial" panose="020B0604020202020204" pitchFamily="34" charset="0"/>
              </a:rPr>
              <a:t>OpenAI GPT4–turbo</a:t>
            </a:r>
          </a:p>
          <a:p>
            <a:pPr algn="l" defTabSz="2438400">
              <a:buSzPct val="100000"/>
            </a:pPr>
            <a:endParaRPr lang="en-US" sz="3200" dirty="0">
              <a:cs typeface="Arial" panose="020B0604020202020204" pitchFamily="34" charset="0"/>
            </a:endParaRPr>
          </a:p>
        </p:txBody>
      </p:sp>
    </p:spTree>
    <p:extLst>
      <p:ext uri="{BB962C8B-B14F-4D97-AF65-F5344CB8AC3E}">
        <p14:creationId xmlns:p14="http://schemas.microsoft.com/office/powerpoint/2010/main" val="6276452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0CBB1C-7394-13C2-CFDE-5E85378B0F7F}"/>
              </a:ext>
            </a:extLst>
          </p:cNvPr>
          <p:cNvSpPr>
            <a:spLocks noGrp="1"/>
          </p:cNvSpPr>
          <p:nvPr>
            <p:ph type="body" sz="quarter" idx="15"/>
          </p:nvPr>
        </p:nvSpPr>
        <p:spPr>
          <a:xfrm>
            <a:off x="6667500" y="636660"/>
            <a:ext cx="4951413" cy="2859087"/>
          </a:xfrm>
        </p:spPr>
        <p:txBody>
          <a:bodyPr/>
          <a:lstStyle/>
          <a:p>
            <a:r>
              <a:rPr lang="en-US" sz="14400" b="1" dirty="0"/>
              <a:t>11%</a:t>
            </a:r>
          </a:p>
        </p:txBody>
      </p:sp>
      <p:sp>
        <p:nvSpPr>
          <p:cNvPr id="3" name="Title 2">
            <a:extLst>
              <a:ext uri="{FF2B5EF4-FFF2-40B4-BE49-F238E27FC236}">
                <a16:creationId xmlns:a16="http://schemas.microsoft.com/office/drawing/2014/main" id="{665B6A6F-0FB9-7E77-05D0-C0D0913AF42F}"/>
              </a:ext>
            </a:extLst>
          </p:cNvPr>
          <p:cNvSpPr>
            <a:spLocks noGrp="1"/>
          </p:cNvSpPr>
          <p:nvPr>
            <p:ph type="title"/>
          </p:nvPr>
        </p:nvSpPr>
        <p:spPr>
          <a:xfrm>
            <a:off x="576072" y="385200"/>
            <a:ext cx="5618988" cy="2859088"/>
          </a:xfrm>
        </p:spPr>
        <p:txBody>
          <a:bodyPr/>
          <a:lstStyle/>
          <a:p>
            <a:r>
              <a:rPr lang="en-US" dirty="0"/>
              <a:t>Watsonx.ai</a:t>
            </a:r>
            <a:br>
              <a:rPr lang="en-US" dirty="0"/>
            </a:br>
            <a:r>
              <a:rPr lang="en-US" dirty="0"/>
              <a:t>price</a:t>
            </a:r>
            <a:br>
              <a:rPr lang="en-US" dirty="0"/>
            </a:br>
            <a:r>
              <a:rPr lang="en-US" dirty="0"/>
              <a:t>advantage</a:t>
            </a:r>
            <a:br>
              <a:rPr lang="en-US" dirty="0"/>
            </a:br>
            <a:br>
              <a:rPr lang="en-US" dirty="0"/>
            </a:br>
            <a:r>
              <a:rPr lang="en-US" sz="4800" dirty="0"/>
              <a:t>Summarize</a:t>
            </a:r>
            <a:br>
              <a:rPr lang="en-US" sz="4800" dirty="0"/>
            </a:br>
            <a:r>
              <a:rPr lang="en-US" sz="4800" dirty="0"/>
              <a:t>task using</a:t>
            </a:r>
            <a:br>
              <a:rPr lang="en-US" sz="4800" dirty="0"/>
            </a:br>
            <a:r>
              <a:rPr lang="en-US" sz="4800" dirty="0"/>
              <a:t>Llama 2 Chat (70b)</a:t>
            </a:r>
            <a:br>
              <a:rPr lang="en-US" sz="4800" dirty="0"/>
            </a:br>
            <a:endParaRPr lang="en-US" dirty="0"/>
          </a:p>
        </p:txBody>
      </p:sp>
      <p:sp>
        <p:nvSpPr>
          <p:cNvPr id="5" name="Text Placeholder 4">
            <a:extLst>
              <a:ext uri="{FF2B5EF4-FFF2-40B4-BE49-F238E27FC236}">
                <a16:creationId xmlns:a16="http://schemas.microsoft.com/office/drawing/2014/main" id="{65C5CEF4-5FBE-E281-8B55-56B2E12BB01D}"/>
              </a:ext>
            </a:extLst>
          </p:cNvPr>
          <p:cNvSpPr>
            <a:spLocks noGrp="1"/>
          </p:cNvSpPr>
          <p:nvPr>
            <p:ph type="body" sz="quarter" idx="12"/>
          </p:nvPr>
        </p:nvSpPr>
        <p:spPr>
          <a:xfrm>
            <a:off x="12763500" y="636660"/>
            <a:ext cx="8473440" cy="2859087"/>
          </a:xfrm>
        </p:spPr>
        <p:txBody>
          <a:bodyPr/>
          <a:lstStyle/>
          <a:p>
            <a:pPr>
              <a:lnSpc>
                <a:spcPct val="130000"/>
              </a:lnSpc>
            </a:pPr>
            <a:r>
              <a:rPr lang="en-US" sz="4400" b="1" dirty="0"/>
              <a:t>Less expensive than running</a:t>
            </a:r>
          </a:p>
          <a:p>
            <a:pPr>
              <a:lnSpc>
                <a:spcPct val="130000"/>
              </a:lnSpc>
            </a:pPr>
            <a:r>
              <a:rPr lang="en-US" sz="4400" b="1" dirty="0"/>
              <a:t>Llama2 Chat (70b) on </a:t>
            </a:r>
            <a:br>
              <a:rPr lang="en-US" sz="4400" b="1" dirty="0"/>
            </a:br>
            <a:r>
              <a:rPr lang="en-US" sz="4400" b="1" dirty="0"/>
              <a:t>Amazon Bedrock</a:t>
            </a:r>
          </a:p>
        </p:txBody>
      </p:sp>
      <p:sp>
        <p:nvSpPr>
          <p:cNvPr id="6" name="Text Placeholder 5">
            <a:extLst>
              <a:ext uri="{FF2B5EF4-FFF2-40B4-BE49-F238E27FC236}">
                <a16:creationId xmlns:a16="http://schemas.microsoft.com/office/drawing/2014/main" id="{3038FBC0-57DC-2E92-F09F-F2D8D27A1098}"/>
              </a:ext>
            </a:extLst>
          </p:cNvPr>
          <p:cNvSpPr>
            <a:spLocks noGrp="1"/>
          </p:cNvSpPr>
          <p:nvPr>
            <p:ph type="body" sz="quarter" idx="13"/>
          </p:nvPr>
        </p:nvSpPr>
        <p:spPr>
          <a:xfrm>
            <a:off x="12763500" y="4439412"/>
            <a:ext cx="7620000" cy="2857500"/>
          </a:xfrm>
        </p:spPr>
        <p:txBody>
          <a:bodyPr/>
          <a:lstStyle/>
          <a:p>
            <a:r>
              <a:rPr lang="en-US" sz="4400" b="1" dirty="0"/>
              <a:t>Less expensive than GPT4</a:t>
            </a:r>
          </a:p>
        </p:txBody>
      </p:sp>
      <p:sp>
        <p:nvSpPr>
          <p:cNvPr id="7" name="Text Placeholder 6">
            <a:extLst>
              <a:ext uri="{FF2B5EF4-FFF2-40B4-BE49-F238E27FC236}">
                <a16:creationId xmlns:a16="http://schemas.microsoft.com/office/drawing/2014/main" id="{F681A6D6-8D23-B31C-0562-44BC22BD5A6A}"/>
              </a:ext>
            </a:extLst>
          </p:cNvPr>
          <p:cNvSpPr>
            <a:spLocks noGrp="1"/>
          </p:cNvSpPr>
          <p:nvPr>
            <p:ph type="body" sz="quarter" idx="14"/>
          </p:nvPr>
        </p:nvSpPr>
        <p:spPr>
          <a:xfrm>
            <a:off x="12763500" y="8654796"/>
            <a:ext cx="8473440" cy="2857500"/>
          </a:xfrm>
        </p:spPr>
        <p:txBody>
          <a:bodyPr/>
          <a:lstStyle/>
          <a:p>
            <a:r>
              <a:rPr lang="en-US" sz="4400" b="1" dirty="0"/>
              <a:t>Less expensive than GPT4-turbo</a:t>
            </a:r>
          </a:p>
        </p:txBody>
      </p:sp>
      <p:sp>
        <p:nvSpPr>
          <p:cNvPr id="8" name="Text Placeholder 7">
            <a:extLst>
              <a:ext uri="{FF2B5EF4-FFF2-40B4-BE49-F238E27FC236}">
                <a16:creationId xmlns:a16="http://schemas.microsoft.com/office/drawing/2014/main" id="{2CA03F85-7DEF-1482-042D-91495C4F8F97}"/>
              </a:ext>
            </a:extLst>
          </p:cNvPr>
          <p:cNvSpPr>
            <a:spLocks noGrp="1"/>
          </p:cNvSpPr>
          <p:nvPr>
            <p:ph type="body" sz="quarter" idx="16"/>
          </p:nvPr>
        </p:nvSpPr>
        <p:spPr>
          <a:xfrm>
            <a:off x="6667500" y="4439412"/>
            <a:ext cx="4951413" cy="2857506"/>
          </a:xfrm>
        </p:spPr>
        <p:txBody>
          <a:bodyPr/>
          <a:lstStyle/>
          <a:p>
            <a:r>
              <a:rPr lang="en-US" sz="14400" b="1" dirty="0"/>
              <a:t>18.3x</a:t>
            </a:r>
          </a:p>
        </p:txBody>
      </p:sp>
      <p:sp>
        <p:nvSpPr>
          <p:cNvPr id="9" name="Text Placeholder 8">
            <a:extLst>
              <a:ext uri="{FF2B5EF4-FFF2-40B4-BE49-F238E27FC236}">
                <a16:creationId xmlns:a16="http://schemas.microsoft.com/office/drawing/2014/main" id="{1B38B15D-A6B9-1C8F-5814-3AE09A3F8CBC}"/>
              </a:ext>
            </a:extLst>
          </p:cNvPr>
          <p:cNvSpPr>
            <a:spLocks noGrp="1"/>
          </p:cNvSpPr>
          <p:nvPr>
            <p:ph type="body" sz="quarter" idx="17"/>
          </p:nvPr>
        </p:nvSpPr>
        <p:spPr>
          <a:xfrm>
            <a:off x="6667501" y="8654796"/>
            <a:ext cx="4951411" cy="2857506"/>
          </a:xfrm>
        </p:spPr>
        <p:txBody>
          <a:bodyPr/>
          <a:lstStyle/>
          <a:p>
            <a:r>
              <a:rPr lang="en-US" sz="14400" b="1" dirty="0"/>
              <a:t>6.6x</a:t>
            </a:r>
          </a:p>
        </p:txBody>
      </p:sp>
    </p:spTree>
    <p:extLst>
      <p:ext uri="{BB962C8B-B14F-4D97-AF65-F5344CB8AC3E}">
        <p14:creationId xmlns:p14="http://schemas.microsoft.com/office/powerpoint/2010/main" val="650524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118FE9-2854-DAD8-235C-0B46000CABDF}"/>
              </a:ext>
            </a:extLst>
          </p:cNvPr>
          <p:cNvSpPr>
            <a:spLocks noGrp="1"/>
          </p:cNvSpPr>
          <p:nvPr>
            <p:ph type="body" sz="quarter" idx="11"/>
          </p:nvPr>
        </p:nvSpPr>
        <p:spPr>
          <a:xfrm>
            <a:off x="576071" y="385200"/>
            <a:ext cx="23023451" cy="1015663"/>
          </a:xfrm>
        </p:spPr>
        <p:txBody>
          <a:bodyPr wrap="square">
            <a:spAutoFit/>
          </a:bodyPr>
          <a:lstStyle/>
          <a:p>
            <a:r>
              <a:rPr lang="en-US" sz="6600" dirty="0"/>
              <a:t>Success story: Customer Success Management company</a:t>
            </a:r>
          </a:p>
        </p:txBody>
      </p:sp>
      <p:pic>
        <p:nvPicPr>
          <p:cNvPr id="6" name="Picture 5">
            <a:extLst>
              <a:ext uri="{FF2B5EF4-FFF2-40B4-BE49-F238E27FC236}">
                <a16:creationId xmlns:a16="http://schemas.microsoft.com/office/drawing/2014/main" id="{5E5BE57A-BA4A-33E2-34B0-C99B40BA7EF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337965" y="2213811"/>
            <a:ext cx="11911264" cy="11492540"/>
          </a:xfrm>
          <a:prstGeom prst="rect">
            <a:avLst/>
          </a:prstGeom>
        </p:spPr>
      </p:pic>
      <p:sp>
        <p:nvSpPr>
          <p:cNvPr id="7" name="TextBox 6">
            <a:extLst>
              <a:ext uri="{FF2B5EF4-FFF2-40B4-BE49-F238E27FC236}">
                <a16:creationId xmlns:a16="http://schemas.microsoft.com/office/drawing/2014/main" id="{A5924FA6-AC57-6EA3-E797-645322D7496D}"/>
              </a:ext>
            </a:extLst>
          </p:cNvPr>
          <p:cNvSpPr txBox="1"/>
          <p:nvPr/>
        </p:nvSpPr>
        <p:spPr>
          <a:xfrm>
            <a:off x="2743200" y="12840083"/>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8" name="TextBox 7">
            <a:extLst>
              <a:ext uri="{FF2B5EF4-FFF2-40B4-BE49-F238E27FC236}">
                <a16:creationId xmlns:a16="http://schemas.microsoft.com/office/drawing/2014/main" id="{48067230-FC97-CB1D-EBC1-8857BD3376CA}"/>
              </a:ext>
            </a:extLst>
          </p:cNvPr>
          <p:cNvSpPr txBox="1"/>
          <p:nvPr/>
        </p:nvSpPr>
        <p:spPr>
          <a:xfrm>
            <a:off x="576071" y="2213811"/>
            <a:ext cx="9920454" cy="9840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4000" b="1" dirty="0">
                <a:solidFill>
                  <a:schemeClr val="accent1"/>
                </a:solidFill>
              </a:rPr>
              <a:t>PoC with IBM </a:t>
            </a:r>
            <a:r>
              <a:rPr lang="en-US" sz="4000" b="1" dirty="0" err="1">
                <a:solidFill>
                  <a:schemeClr val="accent1"/>
                </a:solidFill>
              </a:rPr>
              <a:t>watsonx.ai</a:t>
            </a:r>
            <a:endParaRPr lang="en-US" sz="4000" b="1" dirty="0">
              <a:solidFill>
                <a:schemeClr val="accent1"/>
              </a:solidFill>
            </a:endParaRPr>
          </a:p>
          <a:p>
            <a:pPr algn="l" defTabSz="2438400">
              <a:buSzPct val="100000"/>
            </a:pPr>
            <a:endParaRPr lang="en-US" sz="4000" b="1" dirty="0"/>
          </a:p>
          <a:p>
            <a:pPr algn="l" defTabSz="2438400">
              <a:lnSpc>
                <a:spcPct val="130000"/>
              </a:lnSpc>
              <a:buSzPct val="100000"/>
            </a:pPr>
            <a:r>
              <a:rPr lang="en-US" sz="4000" b="1" dirty="0"/>
              <a:t>Use case</a:t>
            </a:r>
            <a:r>
              <a:rPr lang="en-US" sz="4000" dirty="0"/>
              <a:t>: RAG and Summarize</a:t>
            </a:r>
          </a:p>
          <a:p>
            <a:pPr algn="l" defTabSz="2438400">
              <a:buSzPct val="100000"/>
            </a:pPr>
            <a:br>
              <a:rPr lang="en-US" sz="4000" dirty="0"/>
            </a:br>
            <a:r>
              <a:rPr lang="en-US" sz="4000" b="1" dirty="0"/>
              <a:t>Competitor</a:t>
            </a:r>
            <a:r>
              <a:rPr lang="en-US" sz="4000" dirty="0"/>
              <a:t>: GPT 3.5</a:t>
            </a:r>
            <a:br>
              <a:rPr lang="en-US" sz="4000" dirty="0"/>
            </a:br>
            <a:br>
              <a:rPr lang="en-US" sz="4000" dirty="0"/>
            </a:br>
            <a:r>
              <a:rPr lang="en-US" sz="4000" b="1" dirty="0"/>
              <a:t>Successful PoC showing</a:t>
            </a:r>
            <a:r>
              <a:rPr lang="en-US" sz="4000" dirty="0"/>
              <a:t>:</a:t>
            </a:r>
            <a:br>
              <a:rPr lang="en-US" sz="4000" b="1" dirty="0"/>
            </a:br>
            <a:endParaRPr lang="en-US" sz="4000" b="1" dirty="0"/>
          </a:p>
          <a:p>
            <a:pPr marL="571500" indent="-571500" algn="l" defTabSz="2438400">
              <a:lnSpc>
                <a:spcPct val="130000"/>
              </a:lnSpc>
              <a:buSzPct val="100000"/>
              <a:buFont typeface="Arial" panose="020B0604020202020204" pitchFamily="34" charset="0"/>
              <a:buChar char="•"/>
            </a:pPr>
            <a:r>
              <a:rPr lang="en-US" sz="4000" b="1" dirty="0"/>
              <a:t>33% savings</a:t>
            </a:r>
            <a:r>
              <a:rPr lang="en-US" sz="4000" dirty="0"/>
              <a:t> using llama 2 13B model</a:t>
            </a:r>
          </a:p>
          <a:p>
            <a:pPr marL="571500" indent="-571500" algn="l" defTabSz="2438400">
              <a:lnSpc>
                <a:spcPct val="130000"/>
              </a:lnSpc>
              <a:buSzPct val="100000"/>
              <a:buFont typeface="Arial" panose="020B0604020202020204" pitchFamily="34" charset="0"/>
              <a:buChar char="•"/>
            </a:pPr>
            <a:r>
              <a:rPr lang="en-US" sz="4000" dirty="0"/>
              <a:t>Secure, dedicated, and robust LLM model workbench and tuning platform hostable within client’s firewalls</a:t>
            </a:r>
          </a:p>
          <a:p>
            <a:pPr marL="571500" indent="-571500" algn="l" defTabSz="2438400">
              <a:lnSpc>
                <a:spcPct val="130000"/>
              </a:lnSpc>
              <a:buSzPct val="100000"/>
              <a:buFont typeface="Arial" panose="020B0604020202020204" pitchFamily="34" charset="0"/>
              <a:buChar char="•"/>
            </a:pPr>
            <a:r>
              <a:rPr lang="en-US" sz="4000" dirty="0"/>
              <a:t>Simple, single, standard API/SDK entry point for different </a:t>
            </a:r>
            <a:r>
              <a:rPr lang="en-US" sz="4000" dirty="0" err="1"/>
              <a:t>watsonx.ai</a:t>
            </a:r>
            <a:r>
              <a:rPr lang="en-US" sz="4000" dirty="0"/>
              <a:t> models</a:t>
            </a:r>
          </a:p>
        </p:txBody>
      </p:sp>
    </p:spTree>
    <p:extLst>
      <p:ext uri="{BB962C8B-B14F-4D97-AF65-F5344CB8AC3E}">
        <p14:creationId xmlns:p14="http://schemas.microsoft.com/office/powerpoint/2010/main" val="1094236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20AC32-6652-EF0C-AA9E-9C2DD1AE5D91}"/>
              </a:ext>
            </a:extLst>
          </p:cNvPr>
          <p:cNvSpPr/>
          <p:nvPr/>
        </p:nvSpPr>
        <p:spPr>
          <a:xfrm>
            <a:off x="746654" y="2859700"/>
            <a:ext cx="7857066" cy="9249666"/>
          </a:xfrm>
          <a:prstGeom prst="rect">
            <a:avLst/>
          </a:prstGeom>
          <a:noFill/>
          <a:ln w="476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828800">
              <a:defRPr/>
            </a:pPr>
            <a:endParaRPr lang="en-US" dirty="0">
              <a:latin typeface="IBM Plex Sans Light" panose="020B0403050203000203" pitchFamily="34" charset="0"/>
              <a:cs typeface="Arial"/>
            </a:endParaRPr>
          </a:p>
        </p:txBody>
      </p:sp>
      <p:sp>
        <p:nvSpPr>
          <p:cNvPr id="4" name="Rectangle 3">
            <a:extLst>
              <a:ext uri="{FF2B5EF4-FFF2-40B4-BE49-F238E27FC236}">
                <a16:creationId xmlns:a16="http://schemas.microsoft.com/office/drawing/2014/main" id="{2CA2D815-8A44-5DE7-2323-25BDBC36D71B}"/>
              </a:ext>
            </a:extLst>
          </p:cNvPr>
          <p:cNvSpPr/>
          <p:nvPr/>
        </p:nvSpPr>
        <p:spPr>
          <a:xfrm>
            <a:off x="13827651" y="2853277"/>
            <a:ext cx="9838272" cy="9261344"/>
          </a:xfrm>
          <a:prstGeom prst="rect">
            <a:avLst/>
          </a:prstGeom>
          <a:noFill/>
          <a:ln w="476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828800">
              <a:defRPr/>
            </a:pPr>
            <a:endParaRPr lang="en-US" dirty="0">
              <a:latin typeface="IBM Plex Sans Light" panose="020B0403050203000203" pitchFamily="34" charset="0"/>
              <a:cs typeface="Arial"/>
            </a:endParaRPr>
          </a:p>
        </p:txBody>
      </p:sp>
      <p:sp>
        <p:nvSpPr>
          <p:cNvPr id="5" name="TextBox 4">
            <a:extLst>
              <a:ext uri="{FF2B5EF4-FFF2-40B4-BE49-F238E27FC236}">
                <a16:creationId xmlns:a16="http://schemas.microsoft.com/office/drawing/2014/main" id="{6EDA969F-20B8-AEAA-A687-379A51C4D866}"/>
              </a:ext>
            </a:extLst>
          </p:cNvPr>
          <p:cNvSpPr txBox="1"/>
          <p:nvPr/>
        </p:nvSpPr>
        <p:spPr>
          <a:xfrm>
            <a:off x="13741083" y="1979583"/>
            <a:ext cx="6671734" cy="707886"/>
          </a:xfrm>
          <a:prstGeom prst="rect">
            <a:avLst/>
          </a:prstGeom>
          <a:noFill/>
        </p:spPr>
        <p:txBody>
          <a:bodyPr wrap="square" lIns="91440" tIns="45720" rIns="91440" bIns="45720" rtlCol="0" anchor="t">
            <a:spAutoFit/>
          </a:bodyPr>
          <a:lstStyle/>
          <a:p>
            <a:pPr defTabSz="1828800">
              <a:defRPr/>
            </a:pPr>
            <a:r>
              <a:rPr lang="en-US" sz="4000" b="1" dirty="0">
                <a:latin typeface="IBM Plex Sans Light" panose="020B0403050203000203" pitchFamily="34" charset="0"/>
                <a:cs typeface="Arial"/>
              </a:rPr>
              <a:t>watsonx</a:t>
            </a:r>
            <a:r>
              <a:rPr lang="en-US" sz="4000" b="1" dirty="0">
                <a:solidFill>
                  <a:srgbClr val="0F62FE"/>
                </a:solidFill>
                <a:latin typeface="IBM Plex Sans Light" panose="020B0403050203000203" pitchFamily="34" charset="0"/>
                <a:cs typeface="Arial"/>
              </a:rPr>
              <a:t> </a:t>
            </a:r>
          </a:p>
        </p:txBody>
      </p:sp>
      <p:sp>
        <p:nvSpPr>
          <p:cNvPr id="6" name="TextBox 5">
            <a:extLst>
              <a:ext uri="{FF2B5EF4-FFF2-40B4-BE49-F238E27FC236}">
                <a16:creationId xmlns:a16="http://schemas.microsoft.com/office/drawing/2014/main" id="{7A5B3AE6-DFF3-7BEF-969C-A8B46A821CCD}"/>
              </a:ext>
            </a:extLst>
          </p:cNvPr>
          <p:cNvSpPr txBox="1"/>
          <p:nvPr/>
        </p:nvSpPr>
        <p:spPr>
          <a:xfrm>
            <a:off x="659282" y="2011705"/>
            <a:ext cx="10295468" cy="707886"/>
          </a:xfrm>
          <a:prstGeom prst="rect">
            <a:avLst/>
          </a:prstGeom>
          <a:noFill/>
        </p:spPr>
        <p:txBody>
          <a:bodyPr wrap="square" lIns="91440" tIns="45720" rIns="91440" bIns="45720" rtlCol="0" anchor="t">
            <a:spAutoFit/>
          </a:bodyPr>
          <a:lstStyle/>
          <a:p>
            <a:pPr defTabSz="1828800">
              <a:defRPr/>
            </a:pPr>
            <a:r>
              <a:rPr lang="en-US" sz="4000" dirty="0">
                <a:solidFill>
                  <a:srgbClr val="000000"/>
                </a:solidFill>
                <a:latin typeface="IBM Plex Sans Light" panose="020B0403050203000203" pitchFamily="34" charset="0"/>
                <a:cs typeface="Arial"/>
              </a:rPr>
              <a:t>Relevant CP4D and Cartridge Use Cases</a:t>
            </a:r>
          </a:p>
        </p:txBody>
      </p:sp>
      <p:sp>
        <p:nvSpPr>
          <p:cNvPr id="7" name="Rectangle 6">
            <a:extLst>
              <a:ext uri="{FF2B5EF4-FFF2-40B4-BE49-F238E27FC236}">
                <a16:creationId xmlns:a16="http://schemas.microsoft.com/office/drawing/2014/main" id="{188B7D8E-0E2A-5419-8B54-EEE044CD551A}"/>
              </a:ext>
            </a:extLst>
          </p:cNvPr>
          <p:cNvSpPr/>
          <p:nvPr/>
        </p:nvSpPr>
        <p:spPr>
          <a:xfrm>
            <a:off x="917521" y="6272734"/>
            <a:ext cx="7382938" cy="2210569"/>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1828800">
              <a:defRPr/>
            </a:pPr>
            <a:r>
              <a:rPr lang="en-US" dirty="0">
                <a:latin typeface="IBM Plex Sans Light" panose="020B0403050203000203" pitchFamily="34" charset="0"/>
                <a:ea typeface="+mn-lt"/>
                <a:cs typeface="+mn-lt"/>
              </a:rPr>
              <a:t>Data Sources</a:t>
            </a:r>
          </a:p>
          <a:p>
            <a:pPr defTabSz="1828800">
              <a:defRPr/>
            </a:pPr>
            <a:r>
              <a:rPr lang="en-US" dirty="0">
                <a:latin typeface="IBM Plex Sans Light" panose="020B0403050203000203" pitchFamily="34" charset="0"/>
                <a:ea typeface="+mn-lt"/>
                <a:cs typeface="+mn-lt"/>
              </a:rPr>
              <a:t>Db2, Db2 Warehouse, Netezza, Informix, Watson Query</a:t>
            </a:r>
            <a:endParaRPr lang="en-US" dirty="0">
              <a:latin typeface="IBM Plex Sans Light" panose="020B0403050203000203" pitchFamily="34" charset="0"/>
              <a:cs typeface="Arial"/>
            </a:endParaRPr>
          </a:p>
        </p:txBody>
      </p:sp>
      <p:sp>
        <p:nvSpPr>
          <p:cNvPr id="8" name="Rectangle 7">
            <a:extLst>
              <a:ext uri="{FF2B5EF4-FFF2-40B4-BE49-F238E27FC236}">
                <a16:creationId xmlns:a16="http://schemas.microsoft.com/office/drawing/2014/main" id="{AACA4D47-38E7-5A4F-C1FE-FC6B0B841657}"/>
              </a:ext>
            </a:extLst>
          </p:cNvPr>
          <p:cNvSpPr/>
          <p:nvPr/>
        </p:nvSpPr>
        <p:spPr>
          <a:xfrm>
            <a:off x="934458" y="2956446"/>
            <a:ext cx="7349068" cy="3126019"/>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1828800">
              <a:defRPr/>
            </a:pPr>
            <a:r>
              <a:rPr lang="en-US" dirty="0">
                <a:latin typeface="IBM Plex Sans Light" panose="020B0403050203000203" pitchFamily="34" charset="0"/>
                <a:ea typeface="+mn-lt"/>
                <a:cs typeface="+mn-lt"/>
              </a:rPr>
              <a:t>Data Science &amp; </a:t>
            </a:r>
            <a:r>
              <a:rPr lang="en-US" dirty="0" err="1">
                <a:latin typeface="IBM Plex Sans Light" panose="020B0403050203000203" pitchFamily="34" charset="0"/>
                <a:ea typeface="+mn-lt"/>
                <a:cs typeface="+mn-lt"/>
              </a:rPr>
              <a:t>MLOps</a:t>
            </a:r>
            <a:endParaRPr lang="en-US" dirty="0">
              <a:latin typeface="IBM Plex Sans Light" panose="020B0403050203000203" pitchFamily="34" charset="0"/>
              <a:ea typeface="+mn-lt"/>
              <a:cs typeface="+mn-lt"/>
            </a:endParaRPr>
          </a:p>
          <a:p>
            <a:pPr defTabSz="1828800">
              <a:defRPr/>
            </a:pPr>
            <a:r>
              <a:rPr lang="en-US" dirty="0">
                <a:latin typeface="IBM Plex Sans Light" panose="020B0403050203000203" pitchFamily="34" charset="0"/>
                <a:ea typeface="Arial"/>
                <a:cs typeface="Arial"/>
              </a:rPr>
              <a:t>Watson Studio, Watson ML​</a:t>
            </a:r>
            <a:endParaRPr lang="en-US" dirty="0">
              <a:latin typeface="IBM Plex Sans Light" panose="020B0403050203000203" pitchFamily="34" charset="0"/>
              <a:cs typeface="Arial"/>
            </a:endParaRPr>
          </a:p>
        </p:txBody>
      </p:sp>
      <p:sp>
        <p:nvSpPr>
          <p:cNvPr id="9" name="Rectangle 8">
            <a:extLst>
              <a:ext uri="{FF2B5EF4-FFF2-40B4-BE49-F238E27FC236}">
                <a16:creationId xmlns:a16="http://schemas.microsoft.com/office/drawing/2014/main" id="{D026EF93-FBAD-6AB2-C82C-EEE3B551FAC0}"/>
              </a:ext>
            </a:extLst>
          </p:cNvPr>
          <p:cNvSpPr/>
          <p:nvPr/>
        </p:nvSpPr>
        <p:spPr>
          <a:xfrm>
            <a:off x="926493" y="8659612"/>
            <a:ext cx="7378852" cy="3246431"/>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1828800">
              <a:defRPr/>
            </a:pPr>
            <a:r>
              <a:rPr lang="en-US" dirty="0">
                <a:latin typeface="IBM Plex Sans Light" panose="020B0403050203000203" pitchFamily="34" charset="0"/>
                <a:cs typeface="Arial"/>
              </a:rPr>
              <a:t>AI Governance </a:t>
            </a:r>
            <a:r>
              <a:rPr lang="en-US" dirty="0">
                <a:latin typeface="IBM Plex Sans Light" panose="020B0403050203000203" pitchFamily="34" charset="0"/>
                <a:ea typeface="IBM Plex Sans"/>
                <a:cs typeface="IBM Plex Sans"/>
              </a:rPr>
              <a:t>​</a:t>
            </a:r>
            <a:endParaRPr lang="en-US" dirty="0">
              <a:solidFill>
                <a:srgbClr val="FFFFFF"/>
              </a:solidFill>
              <a:latin typeface="IBM Plex Sans Light" panose="020B0403050203000203" pitchFamily="34" charset="0"/>
              <a:ea typeface="IBM Plex Sans"/>
              <a:cs typeface="IBM Plex Sans"/>
            </a:endParaRPr>
          </a:p>
          <a:p>
            <a:pPr defTabSz="1828800">
              <a:defRPr/>
            </a:pPr>
            <a:r>
              <a:rPr lang="en-US" dirty="0">
                <a:latin typeface="IBM Plex Sans Light" panose="020B0403050203000203" pitchFamily="34" charset="0"/>
                <a:ea typeface="+mn-lt"/>
                <a:cs typeface="+mn-lt"/>
              </a:rPr>
              <a:t>AI Governance Bundle, AI Factsheets, OpenPages, Watson </a:t>
            </a:r>
            <a:r>
              <a:rPr lang="en-US" dirty="0" err="1">
                <a:latin typeface="IBM Plex Sans Light" panose="020B0403050203000203" pitchFamily="34" charset="0"/>
                <a:ea typeface="+mn-lt"/>
                <a:cs typeface="+mn-lt"/>
              </a:rPr>
              <a:t>OpenScale</a:t>
            </a:r>
            <a:r>
              <a:rPr lang="en-US" dirty="0">
                <a:latin typeface="IBM Plex Sans Light" panose="020B0403050203000203" pitchFamily="34" charset="0"/>
                <a:ea typeface="+mn-lt"/>
                <a:cs typeface="+mn-lt"/>
              </a:rPr>
              <a:t>, MRG</a:t>
            </a:r>
          </a:p>
        </p:txBody>
      </p:sp>
      <p:sp>
        <p:nvSpPr>
          <p:cNvPr id="10" name="Rectangle 9">
            <a:extLst>
              <a:ext uri="{FF2B5EF4-FFF2-40B4-BE49-F238E27FC236}">
                <a16:creationId xmlns:a16="http://schemas.microsoft.com/office/drawing/2014/main" id="{50DDB48B-6D39-46EC-8096-81798A118E75}"/>
              </a:ext>
            </a:extLst>
          </p:cNvPr>
          <p:cNvSpPr/>
          <p:nvPr/>
        </p:nvSpPr>
        <p:spPr>
          <a:xfrm>
            <a:off x="14058591" y="8662022"/>
            <a:ext cx="9327933" cy="3241610"/>
          </a:xfrm>
          <a:prstGeom prst="rect">
            <a:avLst/>
          </a:prstGeom>
          <a:solidFill>
            <a:srgbClr val="C00000">
              <a:alpha val="3688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1828800">
              <a:defRPr/>
            </a:pPr>
            <a:r>
              <a:rPr lang="en-US" sz="4000" b="1" dirty="0">
                <a:solidFill>
                  <a:schemeClr val="tx1"/>
                </a:solidFill>
                <a:latin typeface="IBM Plex Sans Light" panose="020B0403050203000203" pitchFamily="34" charset="0"/>
                <a:cs typeface="Arial"/>
              </a:rPr>
              <a:t>watsonx.governance</a:t>
            </a:r>
          </a:p>
          <a:p>
            <a:pPr marL="571500" indent="-571500" defTabSz="1828800">
              <a:buFont typeface="Arial" panose="020B0604020202020204" pitchFamily="34" charset="0"/>
              <a:buChar char="•"/>
              <a:defRPr/>
            </a:pPr>
            <a:r>
              <a:rPr lang="en-US" dirty="0">
                <a:solidFill>
                  <a:srgbClr val="000000"/>
                </a:solidFill>
                <a:latin typeface="IBM Plex Sans Light" panose="020B0403050203000203" pitchFamily="34" charset="0"/>
                <a:cs typeface="Arial"/>
              </a:rPr>
              <a:t>AI Factsheets*</a:t>
            </a:r>
          </a:p>
          <a:p>
            <a:pPr marL="571500" indent="-571500" defTabSz="1828800">
              <a:buFont typeface="Arial" panose="020B0604020202020204" pitchFamily="34" charset="0"/>
              <a:buChar char="•"/>
              <a:defRPr/>
            </a:pPr>
            <a:r>
              <a:rPr lang="en-US" dirty="0">
                <a:solidFill>
                  <a:srgbClr val="000000"/>
                </a:solidFill>
                <a:latin typeface="IBM Plex Sans Light" panose="020B0403050203000203" pitchFamily="34" charset="0"/>
                <a:cs typeface="Arial"/>
              </a:rPr>
              <a:t>OpenPages*</a:t>
            </a:r>
          </a:p>
          <a:p>
            <a:pPr marL="571500" indent="-571500" defTabSz="1828800">
              <a:buFont typeface="Arial" panose="020B0604020202020204" pitchFamily="34" charset="0"/>
              <a:buChar char="•"/>
              <a:defRPr/>
            </a:pPr>
            <a:r>
              <a:rPr lang="en-US" dirty="0">
                <a:solidFill>
                  <a:srgbClr val="000000"/>
                </a:solidFill>
                <a:latin typeface="IBM Plex Sans Light" panose="020B0403050203000203" pitchFamily="34" charset="0"/>
                <a:cs typeface="Arial"/>
              </a:rPr>
              <a:t>OpenScale*</a:t>
            </a:r>
            <a:endParaRPr lang="en-US" dirty="0">
              <a:latin typeface="IBM Plex Sans Light" panose="020B0403050203000203" pitchFamily="34" charset="0"/>
              <a:cs typeface="Arial"/>
            </a:endParaRPr>
          </a:p>
        </p:txBody>
      </p:sp>
      <p:sp>
        <p:nvSpPr>
          <p:cNvPr id="11" name="Rectangle 10">
            <a:extLst>
              <a:ext uri="{FF2B5EF4-FFF2-40B4-BE49-F238E27FC236}">
                <a16:creationId xmlns:a16="http://schemas.microsoft.com/office/drawing/2014/main" id="{2704D326-40F3-E741-6ECB-49741EB25B00}"/>
              </a:ext>
            </a:extLst>
          </p:cNvPr>
          <p:cNvSpPr/>
          <p:nvPr/>
        </p:nvSpPr>
        <p:spPr>
          <a:xfrm>
            <a:off x="14056254" y="6257543"/>
            <a:ext cx="9267830" cy="2240951"/>
          </a:xfrm>
          <a:prstGeom prst="rect">
            <a:avLst/>
          </a:prstGeom>
          <a:solidFill>
            <a:schemeClr val="accent2">
              <a:alpha val="37816"/>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1828800">
              <a:defRPr/>
            </a:pPr>
            <a:r>
              <a:rPr lang="en-US" sz="4000" b="1" dirty="0">
                <a:solidFill>
                  <a:schemeClr val="tx1"/>
                </a:solidFill>
                <a:latin typeface="IBM Plex Sans Light" panose="020B0403050203000203" pitchFamily="34" charset="0"/>
                <a:cs typeface="Arial"/>
              </a:rPr>
              <a:t>watsonx.data</a:t>
            </a:r>
            <a:r>
              <a:rPr lang="en-US" sz="4000" b="1" dirty="0">
                <a:solidFill>
                  <a:schemeClr val="tx1"/>
                </a:solidFill>
                <a:latin typeface="IBM Plex Sans Light" panose="020B0403050203000203" pitchFamily="34" charset="0"/>
                <a:ea typeface="IBM Plex Sans"/>
                <a:cs typeface="IBM Plex Sans"/>
              </a:rPr>
              <a:t>​</a:t>
            </a:r>
          </a:p>
          <a:p>
            <a:pPr marL="571500" indent="-571500" defTabSz="1828800">
              <a:buFont typeface="Arial" panose="020B0604020202020204" pitchFamily="34" charset="0"/>
              <a:buChar char="•"/>
              <a:defRPr/>
            </a:pPr>
            <a:r>
              <a:rPr lang="en-US" dirty="0">
                <a:latin typeface="IBM Plex Sans Light" panose="020B0403050203000203" pitchFamily="34" charset="0"/>
                <a:ea typeface="+mn-lt"/>
                <a:cs typeface="+mn-lt"/>
              </a:rPr>
              <a:t>Lakehouse**</a:t>
            </a:r>
          </a:p>
        </p:txBody>
      </p:sp>
      <p:sp>
        <p:nvSpPr>
          <p:cNvPr id="12" name="Rectangle 11">
            <a:extLst>
              <a:ext uri="{FF2B5EF4-FFF2-40B4-BE49-F238E27FC236}">
                <a16:creationId xmlns:a16="http://schemas.microsoft.com/office/drawing/2014/main" id="{012E3336-88A9-CE90-F393-89012402F561}"/>
              </a:ext>
            </a:extLst>
          </p:cNvPr>
          <p:cNvSpPr/>
          <p:nvPr/>
        </p:nvSpPr>
        <p:spPr>
          <a:xfrm>
            <a:off x="14056254" y="2964408"/>
            <a:ext cx="9267830" cy="3110095"/>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4000" b="1" dirty="0">
                <a:solidFill>
                  <a:schemeClr val="tx1"/>
                </a:solidFill>
                <a:latin typeface="IBM Plex Sans Light" panose="020B0403050203000203" pitchFamily="34" charset="0"/>
                <a:ea typeface="+mn-lt"/>
                <a:cs typeface="+mn-lt"/>
              </a:rPr>
              <a:t>watsonx.ai</a:t>
            </a:r>
          </a:p>
          <a:p>
            <a:pPr marL="571500" lvl="0" indent="-571500">
              <a:buFont typeface="Arial" panose="020B0604020202020204" pitchFamily="34" charset="0"/>
              <a:buChar char="•"/>
            </a:pPr>
            <a:r>
              <a:rPr lang="en-US" dirty="0">
                <a:latin typeface="IBM Plex Sans Light" panose="020B0403050203000203" pitchFamily="34" charset="0"/>
                <a:ea typeface="Arial"/>
                <a:cs typeface="Arial"/>
              </a:rPr>
              <a:t>Generative AI and foundation models**​</a:t>
            </a:r>
            <a:endParaRPr lang="en-US" dirty="0">
              <a:latin typeface="IBM Plex Sans Light" panose="020B0403050203000203" pitchFamily="34" charset="0"/>
              <a:cs typeface="Arial"/>
            </a:endParaRPr>
          </a:p>
          <a:p>
            <a:pPr marL="571500" lvl="0" indent="-571500">
              <a:buFont typeface="Arial" panose="020B0604020202020204" pitchFamily="34" charset="0"/>
              <a:buChar char="•"/>
            </a:pPr>
            <a:r>
              <a:rPr lang="en-US" dirty="0">
                <a:latin typeface="IBM Plex Sans Light" panose="020B0403050203000203" pitchFamily="34" charset="0"/>
                <a:ea typeface="Arial"/>
                <a:cs typeface="Arial"/>
              </a:rPr>
              <a:t>Watson Studio*​</a:t>
            </a:r>
          </a:p>
          <a:p>
            <a:pPr marL="571500" lvl="0" indent="-571500">
              <a:buFont typeface="Arial" panose="020B0604020202020204" pitchFamily="34" charset="0"/>
              <a:buChar char="•"/>
            </a:pPr>
            <a:r>
              <a:rPr lang="en-US" dirty="0">
                <a:latin typeface="IBM Plex Sans Light" panose="020B0403050203000203" pitchFamily="34" charset="0"/>
                <a:ea typeface="Arial"/>
                <a:cs typeface="Arial"/>
              </a:rPr>
              <a:t>Watson ML*​</a:t>
            </a:r>
            <a:endParaRPr lang="en-US" dirty="0">
              <a:latin typeface="IBM Plex Sans Light" panose="020B0403050203000203" pitchFamily="34" charset="0"/>
              <a:cs typeface="Arial"/>
            </a:endParaRPr>
          </a:p>
        </p:txBody>
      </p:sp>
      <p:sp>
        <p:nvSpPr>
          <p:cNvPr id="13" name="TextBox 12">
            <a:extLst>
              <a:ext uri="{FF2B5EF4-FFF2-40B4-BE49-F238E27FC236}">
                <a16:creationId xmlns:a16="http://schemas.microsoft.com/office/drawing/2014/main" id="{B5190378-FA06-4CCE-9127-EF2FD93E849B}"/>
              </a:ext>
            </a:extLst>
          </p:cNvPr>
          <p:cNvSpPr txBox="1"/>
          <p:nvPr/>
        </p:nvSpPr>
        <p:spPr>
          <a:xfrm>
            <a:off x="14111432" y="12212243"/>
            <a:ext cx="11192936" cy="1046440"/>
          </a:xfrm>
          <a:prstGeom prst="rect">
            <a:avLst/>
          </a:prstGeom>
          <a:noFill/>
        </p:spPr>
        <p:txBody>
          <a:bodyPr wrap="square" lIns="182880" tIns="91440" rIns="182880" bIns="91440" rtlCol="0" anchor="t">
            <a:spAutoFit/>
          </a:bodyPr>
          <a:lstStyle/>
          <a:p>
            <a:pPr defTabSz="1828800">
              <a:defRPr/>
            </a:pPr>
            <a:r>
              <a:rPr lang="en-US" sz="2800" dirty="0">
                <a:latin typeface="IBM Plex Sans Light" panose="020B0403050203000203" pitchFamily="34" charset="0"/>
                <a:cs typeface="Arial"/>
              </a:rPr>
              <a:t>  * capabilities that will be enhanced in </a:t>
            </a:r>
            <a:r>
              <a:rPr lang="en-US" sz="2800" b="1" dirty="0">
                <a:latin typeface="IBM Plex Sans Light" panose="020B0403050203000203" pitchFamily="34" charset="0"/>
                <a:cs typeface="Arial"/>
              </a:rPr>
              <a:t>watsonx</a:t>
            </a:r>
            <a:endParaRPr lang="en-US" b="1" dirty="0">
              <a:latin typeface="IBM Plex Sans Light" panose="020B0403050203000203" pitchFamily="34" charset="0"/>
              <a:cs typeface="Arial"/>
            </a:endParaRPr>
          </a:p>
          <a:p>
            <a:pPr defTabSz="1828800">
              <a:defRPr/>
            </a:pPr>
            <a:r>
              <a:rPr lang="en-US" sz="2800" dirty="0">
                <a:latin typeface="IBM Plex Sans Light" panose="020B0403050203000203" pitchFamily="34" charset="0"/>
                <a:cs typeface="Arial"/>
              </a:rPr>
              <a:t>** brand new capabilities to </a:t>
            </a:r>
            <a:r>
              <a:rPr lang="en-US" sz="2800" b="1" dirty="0">
                <a:latin typeface="IBM Plex Sans Light" panose="020B0403050203000203" pitchFamily="34" charset="0"/>
                <a:cs typeface="Arial"/>
              </a:rPr>
              <a:t>watsonx</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204DD2A0-8E8A-F564-D57A-5056CA55607C}"/>
                  </a:ext>
                </a:extLst>
              </p14:cNvPr>
              <p14:cNvContentPartPr/>
              <p14:nvPr/>
            </p14:nvContentPartPr>
            <p14:xfrm>
              <a:off x="17293107" y="7377658"/>
              <a:ext cx="720" cy="720"/>
            </p14:xfrm>
          </p:contentPart>
        </mc:Choice>
        <mc:Fallback xmlns="">
          <p:pic>
            <p:nvPicPr>
              <p:cNvPr id="14" name="Ink 13">
                <a:extLst>
                  <a:ext uri="{FF2B5EF4-FFF2-40B4-BE49-F238E27FC236}">
                    <a16:creationId xmlns:a16="http://schemas.microsoft.com/office/drawing/2014/main" id="{204DD2A0-8E8A-F564-D57A-5056CA55607C}"/>
                  </a:ext>
                </a:extLst>
              </p:cNvPr>
              <p:cNvPicPr/>
              <p:nvPr/>
            </p:nvPicPr>
            <p:blipFill>
              <a:blip r:embed="rId4"/>
              <a:stretch>
                <a:fillRect/>
              </a:stretch>
            </p:blipFill>
            <p:spPr>
              <a:xfrm>
                <a:off x="17275107" y="7359658"/>
                <a:ext cx="36000" cy="36000"/>
              </a:xfrm>
              <a:prstGeom prst="rect">
                <a:avLst/>
              </a:prstGeom>
            </p:spPr>
          </p:pic>
        </mc:Fallback>
      </mc:AlternateContent>
      <p:grpSp>
        <p:nvGrpSpPr>
          <p:cNvPr id="25" name="Group 24">
            <a:extLst>
              <a:ext uri="{FF2B5EF4-FFF2-40B4-BE49-F238E27FC236}">
                <a16:creationId xmlns:a16="http://schemas.microsoft.com/office/drawing/2014/main" id="{7C0DA152-FC39-3A0C-D8C6-0448520C19E2}"/>
              </a:ext>
            </a:extLst>
          </p:cNvPr>
          <p:cNvGrpSpPr/>
          <p:nvPr/>
        </p:nvGrpSpPr>
        <p:grpSpPr>
          <a:xfrm>
            <a:off x="9277373" y="9959881"/>
            <a:ext cx="3860800" cy="645892"/>
            <a:chOff x="9277373" y="9636935"/>
            <a:chExt cx="3860800" cy="645892"/>
          </a:xfrm>
        </p:grpSpPr>
        <p:cxnSp>
          <p:nvCxnSpPr>
            <p:cNvPr id="17" name="Straight Arrow Connector 16">
              <a:extLst>
                <a:ext uri="{FF2B5EF4-FFF2-40B4-BE49-F238E27FC236}">
                  <a16:creationId xmlns:a16="http://schemas.microsoft.com/office/drawing/2014/main" id="{46831731-C1E9-11AA-8AE0-526B2F137504}"/>
                </a:ext>
              </a:extLst>
            </p:cNvPr>
            <p:cNvCxnSpPr>
              <a:cxnSpLocks/>
            </p:cNvCxnSpPr>
            <p:nvPr/>
          </p:nvCxnSpPr>
          <p:spPr>
            <a:xfrm>
              <a:off x="9277373" y="10282827"/>
              <a:ext cx="38608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4F00F3-FE70-3508-77D5-CF0C50CB43E5}"/>
                </a:ext>
              </a:extLst>
            </p:cNvPr>
            <p:cNvSpPr txBox="1"/>
            <p:nvPr/>
          </p:nvSpPr>
          <p:spPr>
            <a:xfrm>
              <a:off x="9433813" y="9636935"/>
              <a:ext cx="3547921" cy="584775"/>
            </a:xfrm>
            <a:prstGeom prst="rect">
              <a:avLst/>
            </a:prstGeom>
            <a:noFill/>
          </p:spPr>
          <p:txBody>
            <a:bodyPr wrap="square" lIns="91440" tIns="45720" rIns="91440" bIns="45720" rtlCol="0" anchor="t">
              <a:spAutoFit/>
            </a:bodyPr>
            <a:lstStyle/>
            <a:p>
              <a:pPr defTabSz="1828800">
                <a:defRPr/>
              </a:pPr>
              <a:r>
                <a:rPr lang="en-US" sz="3200" dirty="0">
                  <a:latin typeface="IBM Plex Sans Light" panose="020B0403050203000203" pitchFamily="34" charset="0"/>
                  <a:cs typeface="Arial"/>
                </a:rPr>
                <a:t>Design underway</a:t>
              </a:r>
            </a:p>
          </p:txBody>
        </p:sp>
      </p:grpSp>
      <p:grpSp>
        <p:nvGrpSpPr>
          <p:cNvPr id="22" name="Group 21">
            <a:extLst>
              <a:ext uri="{FF2B5EF4-FFF2-40B4-BE49-F238E27FC236}">
                <a16:creationId xmlns:a16="http://schemas.microsoft.com/office/drawing/2014/main" id="{D9EB6FB5-6E30-3D3D-39B2-12AE3E3E58C2}"/>
              </a:ext>
            </a:extLst>
          </p:cNvPr>
          <p:cNvGrpSpPr/>
          <p:nvPr/>
        </p:nvGrpSpPr>
        <p:grpSpPr>
          <a:xfrm>
            <a:off x="9206220" y="4032294"/>
            <a:ext cx="4003106" cy="828018"/>
            <a:chOff x="9206220" y="3691437"/>
            <a:chExt cx="4003106" cy="828018"/>
          </a:xfrm>
        </p:grpSpPr>
        <p:cxnSp>
          <p:nvCxnSpPr>
            <p:cNvPr id="15" name="Straight Arrow Connector 14">
              <a:extLst>
                <a:ext uri="{FF2B5EF4-FFF2-40B4-BE49-F238E27FC236}">
                  <a16:creationId xmlns:a16="http://schemas.microsoft.com/office/drawing/2014/main" id="{AAF266DC-3340-4E37-7544-470A4DDC59C9}"/>
                </a:ext>
              </a:extLst>
            </p:cNvPr>
            <p:cNvCxnSpPr>
              <a:cxnSpLocks/>
            </p:cNvCxnSpPr>
            <p:nvPr/>
          </p:nvCxnSpPr>
          <p:spPr>
            <a:xfrm>
              <a:off x="9277373" y="4519455"/>
              <a:ext cx="3860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5EB13D4-CFF3-9725-45EF-48449B6670F8}"/>
                </a:ext>
              </a:extLst>
            </p:cNvPr>
            <p:cNvSpPr txBox="1"/>
            <p:nvPr/>
          </p:nvSpPr>
          <p:spPr>
            <a:xfrm>
              <a:off x="9206220" y="3691437"/>
              <a:ext cx="4003106" cy="677108"/>
            </a:xfrm>
            <a:prstGeom prst="rect">
              <a:avLst/>
            </a:prstGeom>
            <a:noFill/>
          </p:spPr>
          <p:txBody>
            <a:bodyPr wrap="square" lIns="90000" tIns="91440" rIns="90000" bIns="91440" rtlCol="0" anchor="t">
              <a:spAutoFit/>
            </a:bodyPr>
            <a:lstStyle/>
            <a:p>
              <a:pPr defTabSz="1828800">
                <a:defRPr/>
              </a:pPr>
              <a:r>
                <a:rPr lang="en-US" sz="3200" dirty="0">
                  <a:latin typeface="IBM Plex Sans Light" panose="020B0403050203000203" pitchFamily="34" charset="0"/>
                  <a:cs typeface="Arial"/>
                </a:rPr>
                <a:t>Upgrade Opportunity</a:t>
              </a:r>
              <a:endParaRPr lang="en-US" sz="3200" dirty="0">
                <a:latin typeface="IBM Plex Sans Light" panose="020B0403050203000203" pitchFamily="34" charset="0"/>
                <a:cs typeface="Calibri"/>
              </a:endParaRPr>
            </a:p>
          </p:txBody>
        </p:sp>
      </p:grpSp>
      <p:sp>
        <p:nvSpPr>
          <p:cNvPr id="21" name="TextBox 20">
            <a:extLst>
              <a:ext uri="{FF2B5EF4-FFF2-40B4-BE49-F238E27FC236}">
                <a16:creationId xmlns:a16="http://schemas.microsoft.com/office/drawing/2014/main" id="{9E9C18AC-92AA-72BA-3A72-D3C90A059F0B}"/>
              </a:ext>
            </a:extLst>
          </p:cNvPr>
          <p:cNvSpPr txBox="1"/>
          <p:nvPr/>
        </p:nvSpPr>
        <p:spPr>
          <a:xfrm>
            <a:off x="255584" y="542689"/>
            <a:ext cx="19094010" cy="1169551"/>
          </a:xfrm>
          <a:prstGeom prst="rect">
            <a:avLst/>
          </a:prstGeom>
          <a:noFill/>
        </p:spPr>
        <p:txBody>
          <a:bodyPr wrap="none" lIns="182880" tIns="91440" rIns="182880" bIns="91440" rtlCol="0" anchor="t">
            <a:spAutoFit/>
          </a:bodyPr>
          <a:lstStyle/>
          <a:p>
            <a:pPr defTabSz="1828800">
              <a:defRPr/>
            </a:pPr>
            <a:r>
              <a:rPr lang="en-US" sz="6400" dirty="0">
                <a:latin typeface="IBM Plex Sans Light" panose="020B0403050203000203" pitchFamily="34" charset="0"/>
                <a:cs typeface="Arial"/>
              </a:rPr>
              <a:t>Connecting current software portfolio with </a:t>
            </a:r>
            <a:r>
              <a:rPr lang="en-US" sz="6400" b="1" dirty="0">
                <a:latin typeface="IBM Plex Sans Light" panose="020B0403050203000203" pitchFamily="34" charset="0"/>
                <a:cs typeface="Arial"/>
              </a:rPr>
              <a:t>watson</a:t>
            </a:r>
            <a:r>
              <a:rPr lang="en-US" sz="6400" b="1" dirty="0">
                <a:solidFill>
                  <a:srgbClr val="0070C0"/>
                </a:solidFill>
                <a:latin typeface="IBM Plex Sans Light" panose="020B0403050203000203" pitchFamily="34" charset="0"/>
                <a:cs typeface="Arial"/>
              </a:rPr>
              <a:t>x</a:t>
            </a:r>
          </a:p>
        </p:txBody>
      </p:sp>
      <p:grpSp>
        <p:nvGrpSpPr>
          <p:cNvPr id="24" name="Group 23">
            <a:extLst>
              <a:ext uri="{FF2B5EF4-FFF2-40B4-BE49-F238E27FC236}">
                <a16:creationId xmlns:a16="http://schemas.microsoft.com/office/drawing/2014/main" id="{94E6D362-678E-394B-B1E3-AB7939F88707}"/>
              </a:ext>
            </a:extLst>
          </p:cNvPr>
          <p:cNvGrpSpPr/>
          <p:nvPr/>
        </p:nvGrpSpPr>
        <p:grpSpPr>
          <a:xfrm>
            <a:off x="8891157" y="6589394"/>
            <a:ext cx="4633233" cy="1138336"/>
            <a:chOff x="8891157" y="6248612"/>
            <a:chExt cx="4633233" cy="1138336"/>
          </a:xfrm>
        </p:grpSpPr>
        <p:sp>
          <p:nvSpPr>
            <p:cNvPr id="16" name="TextBox 15">
              <a:extLst>
                <a:ext uri="{FF2B5EF4-FFF2-40B4-BE49-F238E27FC236}">
                  <a16:creationId xmlns:a16="http://schemas.microsoft.com/office/drawing/2014/main" id="{C86200D4-55E9-1A66-1564-7DC4D7E6CE75}"/>
                </a:ext>
              </a:extLst>
            </p:cNvPr>
            <p:cNvSpPr txBox="1"/>
            <p:nvPr/>
          </p:nvSpPr>
          <p:spPr>
            <a:xfrm>
              <a:off x="8891157" y="6248612"/>
              <a:ext cx="4633233" cy="1077218"/>
            </a:xfrm>
            <a:prstGeom prst="rect">
              <a:avLst/>
            </a:prstGeom>
            <a:noFill/>
          </p:spPr>
          <p:txBody>
            <a:bodyPr wrap="square" lIns="91440" tIns="45720" rIns="91440" bIns="45720" rtlCol="0" anchor="t">
              <a:spAutoFit/>
            </a:bodyPr>
            <a:lstStyle/>
            <a:p>
              <a:pPr defTabSz="1828800">
                <a:defRPr/>
              </a:pPr>
              <a:r>
                <a:rPr lang="en-US" sz="3200" dirty="0">
                  <a:latin typeface="IBM Plex Sans Light" panose="020B0403050203000203" pitchFamily="34" charset="0"/>
                  <a:cs typeface="Arial"/>
                </a:rPr>
                <a:t>Cross Sell Opportunity with net new capabilities</a:t>
              </a:r>
            </a:p>
          </p:txBody>
        </p:sp>
        <p:cxnSp>
          <p:nvCxnSpPr>
            <p:cNvPr id="19" name="Straight Arrow Connector 18">
              <a:extLst>
                <a:ext uri="{FF2B5EF4-FFF2-40B4-BE49-F238E27FC236}">
                  <a16:creationId xmlns:a16="http://schemas.microsoft.com/office/drawing/2014/main" id="{BEED4859-DC8A-ACEE-41E6-B27EEB7B1897}"/>
                </a:ext>
              </a:extLst>
            </p:cNvPr>
            <p:cNvCxnSpPr>
              <a:cxnSpLocks/>
            </p:cNvCxnSpPr>
            <p:nvPr/>
          </p:nvCxnSpPr>
          <p:spPr>
            <a:xfrm>
              <a:off x="9277373" y="7386948"/>
              <a:ext cx="386080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B26C91-6741-2F69-B107-F9874CE35916}"/>
              </a:ext>
            </a:extLst>
          </p:cNvPr>
          <p:cNvSpPr txBox="1"/>
          <p:nvPr/>
        </p:nvSpPr>
        <p:spPr>
          <a:xfrm>
            <a:off x="8961120" y="-1828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2547904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091BA814-247D-6218-882F-1282959EE8D5}"/>
              </a:ext>
            </a:extLst>
          </p:cNvPr>
          <p:cNvSpPr/>
          <p:nvPr/>
        </p:nvSpPr>
        <p:spPr bwMode="auto">
          <a:xfrm>
            <a:off x="0" y="-27709"/>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3" name="Group 2">
            <a:extLst>
              <a:ext uri="{FF2B5EF4-FFF2-40B4-BE49-F238E27FC236}">
                <a16:creationId xmlns:a16="http://schemas.microsoft.com/office/drawing/2014/main" id="{18BB2234-62C9-1EE2-188A-A3294D3A60EE}"/>
              </a:ext>
            </a:extLst>
          </p:cNvPr>
          <p:cNvGrpSpPr/>
          <p:nvPr/>
        </p:nvGrpSpPr>
        <p:grpSpPr>
          <a:xfrm>
            <a:off x="-392628" y="-292949"/>
            <a:ext cx="24971258" cy="14305286"/>
            <a:chOff x="0" y="0"/>
            <a:chExt cx="9364220" cy="5364480"/>
          </a:xfrm>
        </p:grpSpPr>
        <p:grpSp>
          <p:nvGrpSpPr>
            <p:cNvPr id="4" name="Group 59">
              <a:extLst>
                <a:ext uri="{FF2B5EF4-FFF2-40B4-BE49-F238E27FC236}">
                  <a16:creationId xmlns:a16="http://schemas.microsoft.com/office/drawing/2014/main" id="{7A70852D-E18D-8A92-2C1E-3909627305D2}"/>
                </a:ext>
              </a:extLst>
            </p:cNvPr>
            <p:cNvGrpSpPr/>
            <p:nvPr/>
          </p:nvGrpSpPr>
          <p:grpSpPr>
            <a:xfrm>
              <a:off x="338965" y="0"/>
              <a:ext cx="8686732" cy="91441"/>
              <a:chOff x="0" y="0"/>
              <a:chExt cx="8686732" cy="91439"/>
            </a:xfrm>
          </p:grpSpPr>
          <p:sp>
            <p:nvSpPr>
              <p:cNvPr id="37" name="Straight Connector 92">
                <a:extLst>
                  <a:ext uri="{FF2B5EF4-FFF2-40B4-BE49-F238E27FC236}">
                    <a16:creationId xmlns:a16="http://schemas.microsoft.com/office/drawing/2014/main" id="{1EC45645-4677-CD40-892E-C2220281E8A8}"/>
                  </a:ext>
                </a:extLst>
              </p:cNvPr>
              <p:cNvSpPr/>
              <p:nvPr/>
            </p:nvSpPr>
            <p:spPr>
              <a:xfrm flipV="1">
                <a:off x="-1" y="0"/>
                <a:ext cx="2"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8" name="Straight Connector 93">
                <a:extLst>
                  <a:ext uri="{FF2B5EF4-FFF2-40B4-BE49-F238E27FC236}">
                    <a16:creationId xmlns:a16="http://schemas.microsoft.com/office/drawing/2014/main" id="{91829E2F-7DBE-5207-2D92-23BF8EEF58F6}"/>
                  </a:ext>
                </a:extLst>
              </p:cNvPr>
              <p:cNvSpPr/>
              <p:nvPr/>
            </p:nvSpPr>
            <p:spPr>
              <a:xfrm flipV="1">
                <a:off x="18288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9" name="Straight Connector 94">
                <a:extLst>
                  <a:ext uri="{FF2B5EF4-FFF2-40B4-BE49-F238E27FC236}">
                    <a16:creationId xmlns:a16="http://schemas.microsoft.com/office/drawing/2014/main" id="{541616A0-AA30-60AB-8986-82F7E817DDBD}"/>
                  </a:ext>
                </a:extLst>
              </p:cNvPr>
              <p:cNvSpPr/>
              <p:nvPr/>
            </p:nvSpPr>
            <p:spPr>
              <a:xfrm flipV="1">
                <a:off x="20574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0" name="Straight Connector 95">
                <a:extLst>
                  <a:ext uri="{FF2B5EF4-FFF2-40B4-BE49-F238E27FC236}">
                    <a16:creationId xmlns:a16="http://schemas.microsoft.com/office/drawing/2014/main" id="{428F0CE1-8923-B7AA-3968-97EEBEF9ECFA}"/>
                  </a:ext>
                </a:extLst>
              </p:cNvPr>
              <p:cNvSpPr/>
              <p:nvPr/>
            </p:nvSpPr>
            <p:spPr>
              <a:xfrm flipV="1">
                <a:off x="22860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1" name="Straight Connector 96">
                <a:extLst>
                  <a:ext uri="{FF2B5EF4-FFF2-40B4-BE49-F238E27FC236}">
                    <a16:creationId xmlns:a16="http://schemas.microsoft.com/office/drawing/2014/main" id="{E0A4F057-A6A8-1E3D-5E1E-4FED6975922A}"/>
                  </a:ext>
                </a:extLst>
              </p:cNvPr>
              <p:cNvSpPr/>
              <p:nvPr/>
            </p:nvSpPr>
            <p:spPr>
              <a:xfrm flipV="1">
                <a:off x="41147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2" name="Straight Connector 97">
                <a:extLst>
                  <a:ext uri="{FF2B5EF4-FFF2-40B4-BE49-F238E27FC236}">
                    <a16:creationId xmlns:a16="http://schemas.microsoft.com/office/drawing/2014/main" id="{E276FE9E-F4EE-5F3E-D242-BFC4B212753B}"/>
                  </a:ext>
                </a:extLst>
              </p:cNvPr>
              <p:cNvSpPr/>
              <p:nvPr/>
            </p:nvSpPr>
            <p:spPr>
              <a:xfrm flipV="1">
                <a:off x="43433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3" name="Straight Connector 98">
                <a:extLst>
                  <a:ext uri="{FF2B5EF4-FFF2-40B4-BE49-F238E27FC236}">
                    <a16:creationId xmlns:a16="http://schemas.microsoft.com/office/drawing/2014/main" id="{6673AB47-EF68-04AA-DDDB-DCD54D6B7534}"/>
                  </a:ext>
                </a:extLst>
              </p:cNvPr>
              <p:cNvSpPr/>
              <p:nvPr/>
            </p:nvSpPr>
            <p:spPr>
              <a:xfrm flipV="1">
                <a:off x="45719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4" name="Straight Connector 99">
                <a:extLst>
                  <a:ext uri="{FF2B5EF4-FFF2-40B4-BE49-F238E27FC236}">
                    <a16:creationId xmlns:a16="http://schemas.microsoft.com/office/drawing/2014/main" id="{6F468C19-9E88-379F-7DC9-C4C725A3F5C4}"/>
                  </a:ext>
                </a:extLst>
              </p:cNvPr>
              <p:cNvSpPr/>
              <p:nvPr/>
            </p:nvSpPr>
            <p:spPr>
              <a:xfrm flipV="1">
                <a:off x="64007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5" name="Straight Connector 100">
                <a:extLst>
                  <a:ext uri="{FF2B5EF4-FFF2-40B4-BE49-F238E27FC236}">
                    <a16:creationId xmlns:a16="http://schemas.microsoft.com/office/drawing/2014/main" id="{94781EA3-CFD8-E24B-EFC7-39A3B12A3910}"/>
                  </a:ext>
                </a:extLst>
              </p:cNvPr>
              <p:cNvSpPr/>
              <p:nvPr/>
            </p:nvSpPr>
            <p:spPr>
              <a:xfrm flipV="1">
                <a:off x="66294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6" name="Straight Connector 101">
                <a:extLst>
                  <a:ext uri="{FF2B5EF4-FFF2-40B4-BE49-F238E27FC236}">
                    <a16:creationId xmlns:a16="http://schemas.microsoft.com/office/drawing/2014/main" id="{7349B2BB-6E7C-DFB0-EF35-DEA99A74FEDB}"/>
                  </a:ext>
                </a:extLst>
              </p:cNvPr>
              <p:cNvSpPr/>
              <p:nvPr/>
            </p:nvSpPr>
            <p:spPr>
              <a:xfrm flipV="1">
                <a:off x="68580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7" name="Straight Connector 102">
                <a:extLst>
                  <a:ext uri="{FF2B5EF4-FFF2-40B4-BE49-F238E27FC236}">
                    <a16:creationId xmlns:a16="http://schemas.microsoft.com/office/drawing/2014/main" id="{4A9A4BF4-D6E5-5518-F252-8FE7DCDC3725}"/>
                  </a:ext>
                </a:extLst>
              </p:cNvPr>
              <p:cNvSpPr/>
              <p:nvPr/>
            </p:nvSpPr>
            <p:spPr>
              <a:xfrm flipV="1">
                <a:off x="8686732"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grpSp>
        <p:grpSp>
          <p:nvGrpSpPr>
            <p:cNvPr id="5" name="Group 60">
              <a:extLst>
                <a:ext uri="{FF2B5EF4-FFF2-40B4-BE49-F238E27FC236}">
                  <a16:creationId xmlns:a16="http://schemas.microsoft.com/office/drawing/2014/main" id="{91B572DF-550A-289C-894B-BA328E584202}"/>
                </a:ext>
              </a:extLst>
            </p:cNvPr>
            <p:cNvGrpSpPr/>
            <p:nvPr/>
          </p:nvGrpSpPr>
          <p:grpSpPr>
            <a:xfrm>
              <a:off x="338965" y="5273040"/>
              <a:ext cx="8686732" cy="91441"/>
              <a:chOff x="0" y="0"/>
              <a:chExt cx="8686732" cy="91439"/>
            </a:xfrm>
          </p:grpSpPr>
          <p:sp>
            <p:nvSpPr>
              <p:cNvPr id="26" name="Straight Connector 81">
                <a:extLst>
                  <a:ext uri="{FF2B5EF4-FFF2-40B4-BE49-F238E27FC236}">
                    <a16:creationId xmlns:a16="http://schemas.microsoft.com/office/drawing/2014/main" id="{10E9A7C5-9A6E-45F8-A89B-C113E96B7A01}"/>
                  </a:ext>
                </a:extLst>
              </p:cNvPr>
              <p:cNvSpPr/>
              <p:nvPr/>
            </p:nvSpPr>
            <p:spPr>
              <a:xfrm flipV="1">
                <a:off x="-1" y="0"/>
                <a:ext cx="2"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7" name="Straight Connector 82">
                <a:extLst>
                  <a:ext uri="{FF2B5EF4-FFF2-40B4-BE49-F238E27FC236}">
                    <a16:creationId xmlns:a16="http://schemas.microsoft.com/office/drawing/2014/main" id="{B993E70F-5524-22E8-D654-26DD077F8D21}"/>
                  </a:ext>
                </a:extLst>
              </p:cNvPr>
              <p:cNvSpPr/>
              <p:nvPr/>
            </p:nvSpPr>
            <p:spPr>
              <a:xfrm flipV="1">
                <a:off x="18288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8" name="Straight Connector 83">
                <a:extLst>
                  <a:ext uri="{FF2B5EF4-FFF2-40B4-BE49-F238E27FC236}">
                    <a16:creationId xmlns:a16="http://schemas.microsoft.com/office/drawing/2014/main" id="{EABA360D-361A-93CE-ACC4-7894569C0699}"/>
                  </a:ext>
                </a:extLst>
              </p:cNvPr>
              <p:cNvSpPr/>
              <p:nvPr/>
            </p:nvSpPr>
            <p:spPr>
              <a:xfrm flipV="1">
                <a:off x="20574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9" name="Straight Connector 84">
                <a:extLst>
                  <a:ext uri="{FF2B5EF4-FFF2-40B4-BE49-F238E27FC236}">
                    <a16:creationId xmlns:a16="http://schemas.microsoft.com/office/drawing/2014/main" id="{58864F6C-0FF7-C943-1768-6988A77E3070}"/>
                  </a:ext>
                </a:extLst>
              </p:cNvPr>
              <p:cNvSpPr/>
              <p:nvPr/>
            </p:nvSpPr>
            <p:spPr>
              <a:xfrm flipV="1">
                <a:off x="22860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0" name="Straight Connector 85">
                <a:extLst>
                  <a:ext uri="{FF2B5EF4-FFF2-40B4-BE49-F238E27FC236}">
                    <a16:creationId xmlns:a16="http://schemas.microsoft.com/office/drawing/2014/main" id="{450FAE83-626E-D27B-B56C-4CAE9E37BFBF}"/>
                  </a:ext>
                </a:extLst>
              </p:cNvPr>
              <p:cNvSpPr/>
              <p:nvPr/>
            </p:nvSpPr>
            <p:spPr>
              <a:xfrm flipV="1">
                <a:off x="41147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1" name="Straight Connector 86">
                <a:extLst>
                  <a:ext uri="{FF2B5EF4-FFF2-40B4-BE49-F238E27FC236}">
                    <a16:creationId xmlns:a16="http://schemas.microsoft.com/office/drawing/2014/main" id="{BE547787-C87B-9D59-6430-1A5729FCD3E4}"/>
                  </a:ext>
                </a:extLst>
              </p:cNvPr>
              <p:cNvSpPr/>
              <p:nvPr/>
            </p:nvSpPr>
            <p:spPr>
              <a:xfrm flipV="1">
                <a:off x="43433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2" name="Straight Connector 87">
                <a:extLst>
                  <a:ext uri="{FF2B5EF4-FFF2-40B4-BE49-F238E27FC236}">
                    <a16:creationId xmlns:a16="http://schemas.microsoft.com/office/drawing/2014/main" id="{BAF96F72-54AF-A194-E292-B6A9E8109367}"/>
                  </a:ext>
                </a:extLst>
              </p:cNvPr>
              <p:cNvSpPr/>
              <p:nvPr/>
            </p:nvSpPr>
            <p:spPr>
              <a:xfrm flipV="1">
                <a:off x="45719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3" name="Straight Connector 88">
                <a:extLst>
                  <a:ext uri="{FF2B5EF4-FFF2-40B4-BE49-F238E27FC236}">
                    <a16:creationId xmlns:a16="http://schemas.microsoft.com/office/drawing/2014/main" id="{F66B19F1-0BC0-8162-8566-4C29A37397C1}"/>
                  </a:ext>
                </a:extLst>
              </p:cNvPr>
              <p:cNvSpPr/>
              <p:nvPr/>
            </p:nvSpPr>
            <p:spPr>
              <a:xfrm flipV="1">
                <a:off x="6400799"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4" name="Straight Connector 89">
                <a:extLst>
                  <a:ext uri="{FF2B5EF4-FFF2-40B4-BE49-F238E27FC236}">
                    <a16:creationId xmlns:a16="http://schemas.microsoft.com/office/drawing/2014/main" id="{9205DF34-B2B0-D318-0B48-7E127276097D}"/>
                  </a:ext>
                </a:extLst>
              </p:cNvPr>
              <p:cNvSpPr/>
              <p:nvPr/>
            </p:nvSpPr>
            <p:spPr>
              <a:xfrm flipV="1">
                <a:off x="66294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5" name="Straight Connector 90">
                <a:extLst>
                  <a:ext uri="{FF2B5EF4-FFF2-40B4-BE49-F238E27FC236}">
                    <a16:creationId xmlns:a16="http://schemas.microsoft.com/office/drawing/2014/main" id="{2634527A-2E1D-AC49-4060-135F8BD79AC6}"/>
                  </a:ext>
                </a:extLst>
              </p:cNvPr>
              <p:cNvSpPr/>
              <p:nvPr/>
            </p:nvSpPr>
            <p:spPr>
              <a:xfrm flipV="1">
                <a:off x="6858000"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36" name="Straight Connector 91">
                <a:extLst>
                  <a:ext uri="{FF2B5EF4-FFF2-40B4-BE49-F238E27FC236}">
                    <a16:creationId xmlns:a16="http://schemas.microsoft.com/office/drawing/2014/main" id="{910EEB33-C555-64F5-0E66-976397890E79}"/>
                  </a:ext>
                </a:extLst>
              </p:cNvPr>
              <p:cNvSpPr/>
              <p:nvPr/>
            </p:nvSpPr>
            <p:spPr>
              <a:xfrm flipV="1">
                <a:off x="8686732" y="0"/>
                <a:ext cx="1" cy="9144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grpSp>
        <p:grpSp>
          <p:nvGrpSpPr>
            <p:cNvPr id="6" name="Group 61">
              <a:extLst>
                <a:ext uri="{FF2B5EF4-FFF2-40B4-BE49-F238E27FC236}">
                  <a16:creationId xmlns:a16="http://schemas.microsoft.com/office/drawing/2014/main" id="{C406C7C5-5C0B-D77D-7A6F-9F1F56EB31A0}"/>
                </a:ext>
              </a:extLst>
            </p:cNvPr>
            <p:cNvGrpSpPr/>
            <p:nvPr/>
          </p:nvGrpSpPr>
          <p:grpSpPr>
            <a:xfrm>
              <a:off x="0" y="338074"/>
              <a:ext cx="91441" cy="4686681"/>
              <a:chOff x="0" y="0"/>
              <a:chExt cx="91439" cy="4686681"/>
            </a:xfrm>
          </p:grpSpPr>
          <p:sp>
            <p:nvSpPr>
              <p:cNvPr id="17" name="Straight Connector 72">
                <a:extLst>
                  <a:ext uri="{FF2B5EF4-FFF2-40B4-BE49-F238E27FC236}">
                    <a16:creationId xmlns:a16="http://schemas.microsoft.com/office/drawing/2014/main" id="{2273757F-63D0-A71E-CD02-8D0A3569C3D4}"/>
                  </a:ext>
                </a:extLst>
              </p:cNvPr>
              <p:cNvSpPr/>
              <p:nvPr/>
            </p:nvSpPr>
            <p:spPr>
              <a:xfrm flipH="1">
                <a:off x="0" y="425576"/>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8" name="Straight Connector 73">
                <a:extLst>
                  <a:ext uri="{FF2B5EF4-FFF2-40B4-BE49-F238E27FC236}">
                    <a16:creationId xmlns:a16="http://schemas.microsoft.com/office/drawing/2014/main" id="{C0C25820-EF53-3290-7F43-580D232B8ED7}"/>
                  </a:ext>
                </a:extLst>
              </p:cNvPr>
              <p:cNvSpPr/>
              <p:nvPr/>
            </p:nvSpPr>
            <p:spPr>
              <a:xfrm flipH="1">
                <a:off x="0" y="1061084"/>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9" name="Straight Connector 74">
                <a:extLst>
                  <a:ext uri="{FF2B5EF4-FFF2-40B4-BE49-F238E27FC236}">
                    <a16:creationId xmlns:a16="http://schemas.microsoft.com/office/drawing/2014/main" id="{11EDCD18-84F1-61F9-7195-02AB51320A4E}"/>
                  </a:ext>
                </a:extLst>
              </p:cNvPr>
              <p:cNvSpPr/>
              <p:nvPr/>
            </p:nvSpPr>
            <p:spPr>
              <a:xfrm flipH="1">
                <a:off x="0" y="1701164"/>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0" name="Straight Connector 75">
                <a:extLst>
                  <a:ext uri="{FF2B5EF4-FFF2-40B4-BE49-F238E27FC236}">
                    <a16:creationId xmlns:a16="http://schemas.microsoft.com/office/drawing/2014/main" id="{CFCF3D42-6B6E-2189-AEFA-068E0F7913C0}"/>
                  </a:ext>
                </a:extLst>
              </p:cNvPr>
              <p:cNvSpPr/>
              <p:nvPr/>
            </p:nvSpPr>
            <p:spPr>
              <a:xfrm flipH="1">
                <a:off x="0" y="2342770"/>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1" name="Straight Connector 76">
                <a:extLst>
                  <a:ext uri="{FF2B5EF4-FFF2-40B4-BE49-F238E27FC236}">
                    <a16:creationId xmlns:a16="http://schemas.microsoft.com/office/drawing/2014/main" id="{95384218-749A-9AB8-71CA-D5783222F980}"/>
                  </a:ext>
                </a:extLst>
              </p:cNvPr>
              <p:cNvSpPr/>
              <p:nvPr/>
            </p:nvSpPr>
            <p:spPr>
              <a:xfrm flipH="1">
                <a:off x="0" y="2981325"/>
                <a:ext cx="91441" cy="0"/>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2" name="Straight Connector 77">
                <a:extLst>
                  <a:ext uri="{FF2B5EF4-FFF2-40B4-BE49-F238E27FC236}">
                    <a16:creationId xmlns:a16="http://schemas.microsoft.com/office/drawing/2014/main" id="{8DC24E0E-7491-65F8-6C7A-EE2A7F0EBEDF}"/>
                  </a:ext>
                </a:extLst>
              </p:cNvPr>
              <p:cNvSpPr/>
              <p:nvPr/>
            </p:nvSpPr>
            <p:spPr>
              <a:xfrm flipH="1">
                <a:off x="0" y="3621404"/>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3" name="Straight Connector 78">
                <a:extLst>
                  <a:ext uri="{FF2B5EF4-FFF2-40B4-BE49-F238E27FC236}">
                    <a16:creationId xmlns:a16="http://schemas.microsoft.com/office/drawing/2014/main" id="{675B4ABC-4960-56EF-A68F-B1ABC27ABDA3}"/>
                  </a:ext>
                </a:extLst>
              </p:cNvPr>
              <p:cNvSpPr/>
              <p:nvPr/>
            </p:nvSpPr>
            <p:spPr>
              <a:xfrm flipH="1">
                <a:off x="0" y="4269232"/>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4" name="Straight Connector 79">
                <a:extLst>
                  <a:ext uri="{FF2B5EF4-FFF2-40B4-BE49-F238E27FC236}">
                    <a16:creationId xmlns:a16="http://schemas.microsoft.com/office/drawing/2014/main" id="{868A4635-15B5-AEA3-F6DF-C78619EA73B8}"/>
                  </a:ext>
                </a:extLst>
              </p:cNvPr>
              <p:cNvSpPr/>
              <p:nvPr/>
            </p:nvSpPr>
            <p:spPr>
              <a:xfrm flipH="1" flipV="1">
                <a:off x="0" y="-1"/>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25" name="Straight Connector 80">
                <a:extLst>
                  <a:ext uri="{FF2B5EF4-FFF2-40B4-BE49-F238E27FC236}">
                    <a16:creationId xmlns:a16="http://schemas.microsoft.com/office/drawing/2014/main" id="{7D1648FC-2A3D-E9B9-A21A-A2A0E3AF8BDF}"/>
                  </a:ext>
                </a:extLst>
              </p:cNvPr>
              <p:cNvSpPr/>
              <p:nvPr/>
            </p:nvSpPr>
            <p:spPr>
              <a:xfrm flipH="1">
                <a:off x="0" y="4686680"/>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grpSp>
        <p:grpSp>
          <p:nvGrpSpPr>
            <p:cNvPr id="7" name="Group 62">
              <a:extLst>
                <a:ext uri="{FF2B5EF4-FFF2-40B4-BE49-F238E27FC236}">
                  <a16:creationId xmlns:a16="http://schemas.microsoft.com/office/drawing/2014/main" id="{4F0D51CD-930C-E4CC-9286-A88923A3FDBD}"/>
                </a:ext>
              </a:extLst>
            </p:cNvPr>
            <p:cNvGrpSpPr/>
            <p:nvPr/>
          </p:nvGrpSpPr>
          <p:grpSpPr>
            <a:xfrm>
              <a:off x="9272780" y="338073"/>
              <a:ext cx="91441" cy="4685667"/>
              <a:chOff x="0" y="0"/>
              <a:chExt cx="91439" cy="4685665"/>
            </a:xfrm>
          </p:grpSpPr>
          <p:sp>
            <p:nvSpPr>
              <p:cNvPr id="8" name="Straight Connector 63">
                <a:extLst>
                  <a:ext uri="{FF2B5EF4-FFF2-40B4-BE49-F238E27FC236}">
                    <a16:creationId xmlns:a16="http://schemas.microsoft.com/office/drawing/2014/main" id="{771944F7-B06C-9769-C037-BC8BB6180AFD}"/>
                  </a:ext>
                </a:extLst>
              </p:cNvPr>
              <p:cNvSpPr/>
              <p:nvPr/>
            </p:nvSpPr>
            <p:spPr>
              <a:xfrm flipH="1">
                <a:off x="0" y="425577"/>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9" name="Straight Connector 64">
                <a:extLst>
                  <a:ext uri="{FF2B5EF4-FFF2-40B4-BE49-F238E27FC236}">
                    <a16:creationId xmlns:a16="http://schemas.microsoft.com/office/drawing/2014/main" id="{274C547C-361C-27BD-1031-BB979C754AAE}"/>
                  </a:ext>
                </a:extLst>
              </p:cNvPr>
              <p:cNvSpPr/>
              <p:nvPr/>
            </p:nvSpPr>
            <p:spPr>
              <a:xfrm flipH="1">
                <a:off x="0" y="1061085"/>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0" name="Straight Connector 65">
                <a:extLst>
                  <a:ext uri="{FF2B5EF4-FFF2-40B4-BE49-F238E27FC236}">
                    <a16:creationId xmlns:a16="http://schemas.microsoft.com/office/drawing/2014/main" id="{BB15FABF-BD40-439A-6CC5-8114CF00A78C}"/>
                  </a:ext>
                </a:extLst>
              </p:cNvPr>
              <p:cNvSpPr/>
              <p:nvPr/>
            </p:nvSpPr>
            <p:spPr>
              <a:xfrm flipH="1">
                <a:off x="0" y="1701165"/>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1" name="Straight Connector 66">
                <a:extLst>
                  <a:ext uri="{FF2B5EF4-FFF2-40B4-BE49-F238E27FC236}">
                    <a16:creationId xmlns:a16="http://schemas.microsoft.com/office/drawing/2014/main" id="{A662836D-4F73-B413-E873-B76B3175E601}"/>
                  </a:ext>
                </a:extLst>
              </p:cNvPr>
              <p:cNvSpPr/>
              <p:nvPr/>
            </p:nvSpPr>
            <p:spPr>
              <a:xfrm flipH="1">
                <a:off x="0" y="2341245"/>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2" name="Straight Connector 67">
                <a:extLst>
                  <a:ext uri="{FF2B5EF4-FFF2-40B4-BE49-F238E27FC236}">
                    <a16:creationId xmlns:a16="http://schemas.microsoft.com/office/drawing/2014/main" id="{68C22B72-F02D-0D3A-66AA-665953891B62}"/>
                  </a:ext>
                </a:extLst>
              </p:cNvPr>
              <p:cNvSpPr/>
              <p:nvPr/>
            </p:nvSpPr>
            <p:spPr>
              <a:xfrm flipH="1">
                <a:off x="0" y="2981325"/>
                <a:ext cx="91441" cy="0"/>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3" name="Straight Connector 68">
                <a:extLst>
                  <a:ext uri="{FF2B5EF4-FFF2-40B4-BE49-F238E27FC236}">
                    <a16:creationId xmlns:a16="http://schemas.microsoft.com/office/drawing/2014/main" id="{07578CDA-DD64-51DF-F1EB-26DCC7DAF7A7}"/>
                  </a:ext>
                </a:extLst>
              </p:cNvPr>
              <p:cNvSpPr/>
              <p:nvPr/>
            </p:nvSpPr>
            <p:spPr>
              <a:xfrm flipH="1">
                <a:off x="0" y="3621404"/>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4" name="Straight Connector 69">
                <a:extLst>
                  <a:ext uri="{FF2B5EF4-FFF2-40B4-BE49-F238E27FC236}">
                    <a16:creationId xmlns:a16="http://schemas.microsoft.com/office/drawing/2014/main" id="{7E92FEFA-C8B5-22F8-3A42-F15821F870AC}"/>
                  </a:ext>
                </a:extLst>
              </p:cNvPr>
              <p:cNvSpPr/>
              <p:nvPr/>
            </p:nvSpPr>
            <p:spPr>
              <a:xfrm flipH="1">
                <a:off x="0" y="4269232"/>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5" name="Straight Connector 70">
                <a:extLst>
                  <a:ext uri="{FF2B5EF4-FFF2-40B4-BE49-F238E27FC236}">
                    <a16:creationId xmlns:a16="http://schemas.microsoft.com/office/drawing/2014/main" id="{344279F7-1539-EA28-B6E5-2CB8448C9F0A}"/>
                  </a:ext>
                </a:extLst>
              </p:cNvPr>
              <p:cNvSpPr/>
              <p:nvPr/>
            </p:nvSpPr>
            <p:spPr>
              <a:xfrm flipH="1" flipV="1">
                <a:off x="0" y="0"/>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16" name="Straight Connector 71">
                <a:extLst>
                  <a:ext uri="{FF2B5EF4-FFF2-40B4-BE49-F238E27FC236}">
                    <a16:creationId xmlns:a16="http://schemas.microsoft.com/office/drawing/2014/main" id="{6AD62417-CA0B-E5AE-D904-E874CA54AA36}"/>
                  </a:ext>
                </a:extLst>
              </p:cNvPr>
              <p:cNvSpPr/>
              <p:nvPr/>
            </p:nvSpPr>
            <p:spPr>
              <a:xfrm flipH="1">
                <a:off x="0" y="4685665"/>
                <a:ext cx="91441" cy="1"/>
              </a:xfrm>
              <a:prstGeom prst="line">
                <a:avLst/>
              </a:prstGeom>
              <a:noFill/>
              <a:ln w="3175" cap="flat">
                <a:solidFill>
                  <a:srgbClr val="000000"/>
                </a:solidFill>
                <a:prstDash val="solid"/>
                <a:round/>
              </a:ln>
              <a:effectLst/>
            </p:spPr>
            <p:txBody>
              <a:bodyPr wrap="square" lIns="121918" tIns="121918" rIns="121918" bIns="121918" numCol="1" anchor="t">
                <a:noAutofit/>
              </a:bodyPr>
              <a:lstStyle/>
              <a:p>
                <a:pPr defTabSz="1829240" hangingPunct="0">
                  <a:defRPr>
                    <a:solidFill>
                      <a:srgbClr val="000000"/>
                    </a:solidFill>
                  </a:defRPr>
                </a:pPr>
                <a:endParaRPr sz="3466" kern="0">
                  <a:solidFill>
                    <a:srgbClr val="000000"/>
                  </a:solidFill>
                  <a:latin typeface="IBM Plex Sans Light"/>
                  <a:sym typeface="IBM Plex Sans Light"/>
                </a:endParaRPr>
              </a:p>
            </p:txBody>
          </p:sp>
        </p:grpSp>
      </p:grpSp>
      <p:sp>
        <p:nvSpPr>
          <p:cNvPr id="48" name="Line">
            <a:extLst>
              <a:ext uri="{FF2B5EF4-FFF2-40B4-BE49-F238E27FC236}">
                <a16:creationId xmlns:a16="http://schemas.microsoft.com/office/drawing/2014/main" id="{2D789207-E2F2-3074-ED9E-19D81434180D}"/>
              </a:ext>
            </a:extLst>
          </p:cNvPr>
          <p:cNvSpPr/>
          <p:nvPr/>
        </p:nvSpPr>
        <p:spPr>
          <a:xfrm>
            <a:off x="15577393" y="7247307"/>
            <a:ext cx="422056" cy="2254942"/>
          </a:xfrm>
          <a:prstGeom prst="line">
            <a:avLst/>
          </a:prstGeom>
          <a:ln w="12700">
            <a:solidFill>
              <a:schemeClr val="accent2"/>
            </a:solidFill>
            <a:tailEnd type="triangle"/>
          </a:ln>
        </p:spPr>
        <p:txBody>
          <a:bodyPr lIns="121918" rIns="121918"/>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49" name="Circle">
            <a:extLst>
              <a:ext uri="{FF2B5EF4-FFF2-40B4-BE49-F238E27FC236}">
                <a16:creationId xmlns:a16="http://schemas.microsoft.com/office/drawing/2014/main" id="{4017D792-3872-1110-BF62-27293437C20A}"/>
              </a:ext>
            </a:extLst>
          </p:cNvPr>
          <p:cNvSpPr/>
          <p:nvPr/>
        </p:nvSpPr>
        <p:spPr>
          <a:xfrm>
            <a:off x="14865020" y="6896273"/>
            <a:ext cx="1524002" cy="1524002"/>
          </a:xfrm>
          <a:prstGeom prst="ellipse">
            <a:avLst/>
          </a:prstGeom>
          <a:solidFill>
            <a:schemeClr val="accent2"/>
          </a:solidFill>
          <a:ln w="12700">
            <a:solidFill>
              <a:schemeClr val="accent2"/>
            </a:solidFill>
            <a:miter lim="400000"/>
          </a:ln>
        </p:spPr>
        <p:txBody>
          <a:bodyPr lIns="96000" tIns="96000" rIns="96000" bIns="96000" anchor="ctr"/>
          <a:lstStyle/>
          <a:p>
            <a:pPr algn="ctr" defTabSz="1829240" hangingPunct="0">
              <a:spcBef>
                <a:spcPts val="266"/>
              </a:spcBef>
              <a:defRPr sz="1200">
                <a:solidFill>
                  <a:srgbClr val="000000"/>
                </a:solidFill>
                <a:latin typeface="IBM Plex Sans Medm"/>
                <a:ea typeface="IBM Plex Sans Medm"/>
                <a:cs typeface="IBM Plex Sans Medm"/>
                <a:sym typeface="IBM Plex Sans Medium"/>
              </a:defRPr>
            </a:pPr>
            <a:endParaRPr sz="3200" kern="0">
              <a:solidFill>
                <a:srgbClr val="000000"/>
              </a:solidFill>
              <a:latin typeface="IBM Plex Sans Medm"/>
              <a:sym typeface="IBM Plex Sans Medium"/>
            </a:endParaRPr>
          </a:p>
        </p:txBody>
      </p:sp>
      <p:sp>
        <p:nvSpPr>
          <p:cNvPr id="50" name="Solution…">
            <a:extLst>
              <a:ext uri="{FF2B5EF4-FFF2-40B4-BE49-F238E27FC236}">
                <a16:creationId xmlns:a16="http://schemas.microsoft.com/office/drawing/2014/main" id="{1384D7E1-5A52-98A6-D081-FA8DDDAFD5C0}"/>
              </a:ext>
            </a:extLst>
          </p:cNvPr>
          <p:cNvSpPr txBox="1"/>
          <p:nvPr/>
        </p:nvSpPr>
        <p:spPr>
          <a:xfrm>
            <a:off x="14881887" y="7166828"/>
            <a:ext cx="1490264" cy="982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48" marR="57148" algn="ctr" defTabSz="1282666" hangingPunct="0">
              <a:defRPr sz="700">
                <a:uFill>
                  <a:solidFill>
                    <a:srgbClr val="000000"/>
                  </a:solidFill>
                </a:uFill>
                <a:latin typeface="IBM Plex Sans Text"/>
                <a:ea typeface="IBM Plex Sans Text"/>
                <a:cs typeface="IBM Plex Sans Text"/>
                <a:sym typeface="IBM Plex Sans Text"/>
              </a:defRPr>
            </a:pPr>
            <a:r>
              <a:rPr lang="en-US" sz="1866" kern="0" dirty="0">
                <a:solidFill>
                  <a:srgbClr val="FFFFFF"/>
                </a:solidFill>
                <a:uFill>
                  <a:solidFill>
                    <a:srgbClr val="000000"/>
                  </a:solidFill>
                </a:uFill>
                <a:latin typeface="IBM Plex Sans Text"/>
                <a:sym typeface="IBM Plex Sans Text"/>
              </a:rPr>
              <a:t>Industry Expert</a:t>
            </a:r>
            <a:endParaRPr sz="1866" kern="0" dirty="0">
              <a:solidFill>
                <a:srgbClr val="FFFFFF"/>
              </a:solidFill>
              <a:uFill>
                <a:solidFill>
                  <a:srgbClr val="000000"/>
                </a:solidFill>
              </a:uFill>
              <a:latin typeface="IBM Plex Sans Text"/>
              <a:sym typeface="IBM Plex Sans Text"/>
            </a:endParaRPr>
          </a:p>
        </p:txBody>
      </p:sp>
      <p:sp>
        <p:nvSpPr>
          <p:cNvPr id="51" name="Line">
            <a:extLst>
              <a:ext uri="{FF2B5EF4-FFF2-40B4-BE49-F238E27FC236}">
                <a16:creationId xmlns:a16="http://schemas.microsoft.com/office/drawing/2014/main" id="{BDC1C388-E18F-BC55-3785-B306D6CF5D30}"/>
              </a:ext>
            </a:extLst>
          </p:cNvPr>
          <p:cNvSpPr/>
          <p:nvPr/>
        </p:nvSpPr>
        <p:spPr>
          <a:xfrm>
            <a:off x="17698196" y="7881345"/>
            <a:ext cx="2" cy="1662458"/>
          </a:xfrm>
          <a:prstGeom prst="line">
            <a:avLst/>
          </a:prstGeom>
          <a:ln w="12700">
            <a:solidFill>
              <a:srgbClr val="1662FE"/>
            </a:solidFill>
            <a:tailEnd type="triangle"/>
          </a:ln>
        </p:spPr>
        <p:txBody>
          <a:bodyPr lIns="121918" rIns="121918"/>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52" name="Oval 27">
            <a:extLst>
              <a:ext uri="{FF2B5EF4-FFF2-40B4-BE49-F238E27FC236}">
                <a16:creationId xmlns:a16="http://schemas.microsoft.com/office/drawing/2014/main" id="{8FFB05A9-E6D6-26AB-7B0F-C86DACFA5A9F}"/>
              </a:ext>
            </a:extLst>
          </p:cNvPr>
          <p:cNvSpPr/>
          <p:nvPr/>
        </p:nvSpPr>
        <p:spPr>
          <a:xfrm>
            <a:off x="16936964" y="6741845"/>
            <a:ext cx="1524002" cy="1524026"/>
          </a:xfrm>
          <a:prstGeom prst="ellipse">
            <a:avLst/>
          </a:prstGeom>
          <a:solidFill>
            <a:schemeClr val="accent2"/>
          </a:solidFill>
          <a:ln w="12700">
            <a:solidFill>
              <a:schemeClr val="accent2"/>
            </a:solidFill>
          </a:ln>
        </p:spPr>
        <p:txBody>
          <a:bodyPr lIns="96000" tIns="96000" rIns="96000" bIns="96000" anchor="ctr"/>
          <a:lstStyle/>
          <a:p>
            <a:pPr algn="ctr" defTabSz="825480" hangingPunct="0">
              <a:lnSpc>
                <a:spcPct val="120000"/>
              </a:lnSpc>
              <a:defRPr sz="1200">
                <a:latin typeface="Arial"/>
                <a:ea typeface="Arial"/>
                <a:cs typeface="Arial"/>
                <a:sym typeface="Arial"/>
              </a:defRPr>
            </a:pPr>
            <a:endParaRPr sz="3200" kern="0" dirty="0">
              <a:solidFill>
                <a:srgbClr val="FFFFFF"/>
              </a:solidFill>
              <a:latin typeface="IBM Plex Sans Light" panose="020B0403050203000203" pitchFamily="34" charset="0"/>
              <a:cs typeface="Arial"/>
              <a:sym typeface="Arial"/>
            </a:endParaRPr>
          </a:p>
        </p:txBody>
      </p:sp>
      <p:sp>
        <p:nvSpPr>
          <p:cNvPr id="53" name="Data…">
            <a:extLst>
              <a:ext uri="{FF2B5EF4-FFF2-40B4-BE49-F238E27FC236}">
                <a16:creationId xmlns:a16="http://schemas.microsoft.com/office/drawing/2014/main" id="{F5C8FE0E-CAC8-C714-C8E3-17CF3A8D1CB6}"/>
              </a:ext>
            </a:extLst>
          </p:cNvPr>
          <p:cNvSpPr txBox="1"/>
          <p:nvPr/>
        </p:nvSpPr>
        <p:spPr>
          <a:xfrm>
            <a:off x="16953831" y="7164527"/>
            <a:ext cx="1490264" cy="678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48" marR="57148" algn="ctr" defTabSz="1282666" hangingPunct="0">
              <a:defRPr sz="700">
                <a:uFill>
                  <a:solidFill>
                    <a:srgbClr val="000000"/>
                  </a:solidFill>
                </a:uFill>
                <a:latin typeface="IBM Plex Sans Text"/>
                <a:ea typeface="IBM Plex Sans Text"/>
                <a:cs typeface="IBM Plex Sans Text"/>
                <a:sym typeface="IBM Plex Sans Text"/>
              </a:defRPr>
            </a:pPr>
            <a:r>
              <a:rPr lang="en-US" sz="1866" kern="0" dirty="0">
                <a:solidFill>
                  <a:srgbClr val="FFFFFF"/>
                </a:solidFill>
                <a:uFill>
                  <a:solidFill>
                    <a:srgbClr val="000000"/>
                  </a:solidFill>
                </a:uFill>
                <a:latin typeface="IBM Plex Sans Text"/>
                <a:sym typeface="IBM Plex Sans Text"/>
              </a:rPr>
              <a:t>Developer</a:t>
            </a:r>
            <a:endParaRPr sz="1866" kern="0" dirty="0">
              <a:solidFill>
                <a:srgbClr val="FFFFFF"/>
              </a:solidFill>
              <a:uFill>
                <a:solidFill>
                  <a:srgbClr val="000000"/>
                </a:solidFill>
              </a:uFill>
              <a:latin typeface="IBM Plex Sans Text"/>
              <a:sym typeface="IBM Plex Sans Text"/>
            </a:endParaRPr>
          </a:p>
        </p:txBody>
      </p:sp>
      <p:sp>
        <p:nvSpPr>
          <p:cNvPr id="54" name="Line">
            <a:extLst>
              <a:ext uri="{FF2B5EF4-FFF2-40B4-BE49-F238E27FC236}">
                <a16:creationId xmlns:a16="http://schemas.microsoft.com/office/drawing/2014/main" id="{EFECC3BF-BF1A-EF43-95E8-6565F26C08D5}"/>
              </a:ext>
            </a:extLst>
          </p:cNvPr>
          <p:cNvSpPr/>
          <p:nvPr/>
        </p:nvSpPr>
        <p:spPr>
          <a:xfrm flipH="1">
            <a:off x="13354013" y="8108669"/>
            <a:ext cx="494880" cy="2123770"/>
          </a:xfrm>
          <a:prstGeom prst="line">
            <a:avLst/>
          </a:prstGeom>
          <a:ln w="12700">
            <a:solidFill>
              <a:schemeClr val="accent2"/>
            </a:solidFill>
            <a:tailEnd type="triangle"/>
          </a:ln>
        </p:spPr>
        <p:txBody>
          <a:bodyPr lIns="121918" rIns="121918"/>
          <a:lstStyle/>
          <a:p>
            <a:pPr defTabSz="1829240" hangingPunct="0">
              <a:defRPr>
                <a:solidFill>
                  <a:srgbClr val="000000"/>
                </a:solidFill>
              </a:defRPr>
            </a:pPr>
            <a:endParaRPr sz="3466" kern="0">
              <a:solidFill>
                <a:srgbClr val="000000"/>
              </a:solidFill>
              <a:latin typeface="IBM Plex Sans Light"/>
              <a:sym typeface="IBM Plex Sans Light"/>
            </a:endParaRPr>
          </a:p>
        </p:txBody>
      </p:sp>
      <p:grpSp>
        <p:nvGrpSpPr>
          <p:cNvPr id="55" name="Group">
            <a:extLst>
              <a:ext uri="{FF2B5EF4-FFF2-40B4-BE49-F238E27FC236}">
                <a16:creationId xmlns:a16="http://schemas.microsoft.com/office/drawing/2014/main" id="{5B1F41B4-6013-81B8-5259-1638059C1587}"/>
              </a:ext>
            </a:extLst>
          </p:cNvPr>
          <p:cNvGrpSpPr/>
          <p:nvPr/>
        </p:nvGrpSpPr>
        <p:grpSpPr>
          <a:xfrm>
            <a:off x="13000046" y="7372357"/>
            <a:ext cx="1524002" cy="1524002"/>
            <a:chOff x="0" y="0"/>
            <a:chExt cx="571500" cy="571500"/>
          </a:xfrm>
        </p:grpSpPr>
        <p:sp>
          <p:nvSpPr>
            <p:cNvPr id="56" name="Circle">
              <a:extLst>
                <a:ext uri="{FF2B5EF4-FFF2-40B4-BE49-F238E27FC236}">
                  <a16:creationId xmlns:a16="http://schemas.microsoft.com/office/drawing/2014/main" id="{F13DFDEA-DD92-72FF-E173-EA3459EA7467}"/>
                </a:ext>
              </a:extLst>
            </p:cNvPr>
            <p:cNvSpPr/>
            <p:nvPr/>
          </p:nvSpPr>
          <p:spPr>
            <a:xfrm>
              <a:off x="0" y="0"/>
              <a:ext cx="571500" cy="571500"/>
            </a:xfrm>
            <a:prstGeom prst="ellipse">
              <a:avLst/>
            </a:prstGeom>
            <a:solidFill>
              <a:schemeClr val="accent2"/>
            </a:solidFill>
            <a:ln w="12700" cap="flat">
              <a:solidFill>
                <a:schemeClr val="accent2"/>
              </a:solidFill>
              <a:prstDash val="solid"/>
              <a:miter lim="400000"/>
            </a:ln>
            <a:effectLst/>
          </p:spPr>
          <p:txBody>
            <a:bodyPr wrap="square" lIns="96000" tIns="96000" rIns="96000" bIns="96000" numCol="1" anchor="ctr">
              <a:noAutofit/>
            </a:bodyPr>
            <a:lstStyle/>
            <a:p>
              <a:pPr algn="ctr" defTabSz="1829240" hangingPunct="0">
                <a:spcBef>
                  <a:spcPts val="266"/>
                </a:spcBef>
                <a:defRPr sz="1200">
                  <a:solidFill>
                    <a:srgbClr val="000000"/>
                  </a:solidFill>
                  <a:latin typeface="IBM Plex Sans Medm"/>
                  <a:ea typeface="IBM Plex Sans Medm"/>
                  <a:cs typeface="IBM Plex Sans Medm"/>
                  <a:sym typeface="IBM Plex Sans Medium"/>
                </a:defRPr>
              </a:pPr>
              <a:endParaRPr sz="3200" kern="0">
                <a:solidFill>
                  <a:srgbClr val="000000"/>
                </a:solidFill>
                <a:latin typeface="IBM Plex Sans Medm"/>
                <a:sym typeface="IBM Plex Sans Medium"/>
              </a:endParaRPr>
            </a:p>
          </p:txBody>
        </p:sp>
        <p:sp>
          <p:nvSpPr>
            <p:cNvPr id="57" name="Business Technology Leader">
              <a:extLst>
                <a:ext uri="{FF2B5EF4-FFF2-40B4-BE49-F238E27FC236}">
                  <a16:creationId xmlns:a16="http://schemas.microsoft.com/office/drawing/2014/main" id="{1F2A0AEA-228A-E638-87D2-2679038FD8CF}"/>
                </a:ext>
              </a:extLst>
            </p:cNvPr>
            <p:cNvSpPr txBox="1"/>
            <p:nvPr/>
          </p:nvSpPr>
          <p:spPr>
            <a:xfrm>
              <a:off x="6326" y="101459"/>
              <a:ext cx="558849" cy="368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57148" marR="57148" defTabSz="1282666" hangingPunct="0"/>
              <a:r>
                <a:rPr lang="en-US" sz="1866" kern="0" dirty="0">
                  <a:solidFill>
                    <a:srgbClr val="FFFFFF"/>
                  </a:solidFill>
                </a:rPr>
                <a:t>AI </a:t>
              </a:r>
            </a:p>
            <a:p>
              <a:pPr marL="57148" marR="57148" defTabSz="1282666" hangingPunct="0"/>
              <a:r>
                <a:rPr lang="en-US" sz="1866" kern="0" dirty="0">
                  <a:solidFill>
                    <a:srgbClr val="FFFFFF"/>
                  </a:solidFill>
                </a:rPr>
                <a:t>Engineer</a:t>
              </a:r>
              <a:endParaRPr sz="1866" kern="0" dirty="0">
                <a:solidFill>
                  <a:srgbClr val="FFFFFF"/>
                </a:solidFill>
              </a:endParaRPr>
            </a:p>
          </p:txBody>
        </p:sp>
      </p:grpSp>
      <p:sp>
        <p:nvSpPr>
          <p:cNvPr id="58" name="Line">
            <a:extLst>
              <a:ext uri="{FF2B5EF4-FFF2-40B4-BE49-F238E27FC236}">
                <a16:creationId xmlns:a16="http://schemas.microsoft.com/office/drawing/2014/main" id="{1DE5148F-2D4B-11ED-EF2A-F2E13D57AB7D}"/>
              </a:ext>
            </a:extLst>
          </p:cNvPr>
          <p:cNvSpPr/>
          <p:nvPr/>
        </p:nvSpPr>
        <p:spPr>
          <a:xfrm>
            <a:off x="20049144" y="7943416"/>
            <a:ext cx="1002866" cy="2751952"/>
          </a:xfrm>
          <a:prstGeom prst="line">
            <a:avLst/>
          </a:prstGeom>
          <a:ln w="12700">
            <a:solidFill>
              <a:srgbClr val="1662FE"/>
            </a:solidFill>
            <a:tailEnd type="triangle"/>
          </a:ln>
        </p:spPr>
        <p:txBody>
          <a:bodyPr lIns="121918" rIns="121918"/>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59" name="Oval 27">
            <a:extLst>
              <a:ext uri="{FF2B5EF4-FFF2-40B4-BE49-F238E27FC236}">
                <a16:creationId xmlns:a16="http://schemas.microsoft.com/office/drawing/2014/main" id="{F01B7A61-B54E-FF95-4DFF-EA6297B391F6}"/>
              </a:ext>
            </a:extLst>
          </p:cNvPr>
          <p:cNvSpPr/>
          <p:nvPr/>
        </p:nvSpPr>
        <p:spPr>
          <a:xfrm>
            <a:off x="19183662" y="6862669"/>
            <a:ext cx="1524002" cy="1524026"/>
          </a:xfrm>
          <a:prstGeom prst="ellipse">
            <a:avLst/>
          </a:prstGeom>
          <a:solidFill>
            <a:schemeClr val="accent2"/>
          </a:solidFill>
          <a:ln w="12700">
            <a:solidFill>
              <a:schemeClr val="accent2"/>
            </a:solidFill>
          </a:ln>
        </p:spPr>
        <p:txBody>
          <a:bodyPr lIns="96000" tIns="96000" rIns="96000" bIns="96000" anchor="ctr"/>
          <a:lstStyle/>
          <a:p>
            <a:pPr algn="ctr" defTabSz="825480" hangingPunct="0">
              <a:lnSpc>
                <a:spcPct val="120000"/>
              </a:lnSpc>
              <a:defRPr sz="1200">
                <a:latin typeface="Arial"/>
                <a:ea typeface="Arial"/>
                <a:cs typeface="Arial"/>
                <a:sym typeface="Arial"/>
              </a:defRPr>
            </a:pPr>
            <a:endParaRPr sz="3200" kern="0" dirty="0">
              <a:solidFill>
                <a:srgbClr val="FFFFFF"/>
              </a:solidFill>
              <a:latin typeface="IBM Plex Sans Light" panose="020B0403050203000203" pitchFamily="34" charset="0"/>
              <a:cs typeface="Arial"/>
              <a:sym typeface="Arial"/>
            </a:endParaRPr>
          </a:p>
        </p:txBody>
      </p:sp>
      <p:sp>
        <p:nvSpPr>
          <p:cNvPr id="60" name="Technology Engineer">
            <a:extLst>
              <a:ext uri="{FF2B5EF4-FFF2-40B4-BE49-F238E27FC236}">
                <a16:creationId xmlns:a16="http://schemas.microsoft.com/office/drawing/2014/main" id="{604552B8-93DB-C4CA-D9AD-0D95FC37214C}"/>
              </a:ext>
            </a:extLst>
          </p:cNvPr>
          <p:cNvSpPr txBox="1"/>
          <p:nvPr/>
        </p:nvSpPr>
        <p:spPr>
          <a:xfrm>
            <a:off x="19200529" y="7133239"/>
            <a:ext cx="1490264" cy="982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57148" marR="57148" defTabSz="1282666" hangingPunct="0"/>
            <a:r>
              <a:rPr lang="en-US" sz="1866" kern="0" dirty="0">
                <a:solidFill>
                  <a:srgbClr val="FFFFFF"/>
                </a:solidFill>
              </a:rPr>
              <a:t>Designer</a:t>
            </a:r>
            <a:endParaRPr sz="1866" kern="0" dirty="0">
              <a:solidFill>
                <a:srgbClr val="FFFFFF"/>
              </a:solidFill>
            </a:endParaRPr>
          </a:p>
        </p:txBody>
      </p:sp>
      <p:sp>
        <p:nvSpPr>
          <p:cNvPr id="61" name="Line">
            <a:extLst>
              <a:ext uri="{FF2B5EF4-FFF2-40B4-BE49-F238E27FC236}">
                <a16:creationId xmlns:a16="http://schemas.microsoft.com/office/drawing/2014/main" id="{7CE803BB-56F1-C604-77FC-91D04FF57F63}"/>
              </a:ext>
            </a:extLst>
          </p:cNvPr>
          <p:cNvSpPr/>
          <p:nvPr/>
        </p:nvSpPr>
        <p:spPr>
          <a:xfrm flipH="1">
            <a:off x="22475230" y="7312833"/>
            <a:ext cx="767298" cy="2126202"/>
          </a:xfrm>
          <a:prstGeom prst="line">
            <a:avLst/>
          </a:prstGeom>
          <a:ln w="12700">
            <a:solidFill>
              <a:srgbClr val="1662FE"/>
            </a:solidFill>
            <a:tailEnd type="triangle"/>
          </a:ln>
        </p:spPr>
        <p:txBody>
          <a:bodyPr lIns="121918" rIns="121918"/>
          <a:lstStyle/>
          <a:p>
            <a:pPr defTabSz="1829240" hangingPunct="0">
              <a:defRPr>
                <a:solidFill>
                  <a:srgbClr val="000000"/>
                </a:solidFill>
              </a:defRPr>
            </a:pPr>
            <a:endParaRPr sz="3466" kern="0">
              <a:solidFill>
                <a:srgbClr val="000000"/>
              </a:solidFill>
              <a:latin typeface="IBM Plex Sans Light"/>
              <a:sym typeface="IBM Plex Sans Light"/>
            </a:endParaRPr>
          </a:p>
        </p:txBody>
      </p:sp>
      <p:sp>
        <p:nvSpPr>
          <p:cNvPr id="62" name="Oval 27">
            <a:extLst>
              <a:ext uri="{FF2B5EF4-FFF2-40B4-BE49-F238E27FC236}">
                <a16:creationId xmlns:a16="http://schemas.microsoft.com/office/drawing/2014/main" id="{02291368-04DA-8EBB-49E4-18ECF4715BD7}"/>
              </a:ext>
            </a:extLst>
          </p:cNvPr>
          <p:cNvSpPr/>
          <p:nvPr/>
        </p:nvSpPr>
        <p:spPr>
          <a:xfrm>
            <a:off x="22196896" y="7198561"/>
            <a:ext cx="1524002" cy="1524026"/>
          </a:xfrm>
          <a:prstGeom prst="ellipse">
            <a:avLst/>
          </a:prstGeom>
          <a:solidFill>
            <a:schemeClr val="accent2"/>
          </a:solidFill>
          <a:ln w="12700">
            <a:solidFill>
              <a:schemeClr val="accent2"/>
            </a:solidFill>
          </a:ln>
        </p:spPr>
        <p:txBody>
          <a:bodyPr lIns="96000" tIns="96000" rIns="96000" bIns="96000" anchor="ctr"/>
          <a:lstStyle/>
          <a:p>
            <a:pPr algn="ctr" defTabSz="825480" hangingPunct="0">
              <a:lnSpc>
                <a:spcPct val="120000"/>
              </a:lnSpc>
              <a:defRPr sz="1200">
                <a:latin typeface="Arial"/>
                <a:ea typeface="Arial"/>
                <a:cs typeface="Arial"/>
                <a:sym typeface="Arial"/>
              </a:defRPr>
            </a:pPr>
            <a:endParaRPr sz="3200" kern="0" dirty="0">
              <a:solidFill>
                <a:srgbClr val="FFFFFF"/>
              </a:solidFill>
              <a:latin typeface="IBM Plex Sans Light" panose="020B0403050203000203" pitchFamily="34" charset="0"/>
              <a:cs typeface="Arial"/>
              <a:sym typeface="Arial"/>
            </a:endParaRPr>
          </a:p>
        </p:txBody>
      </p:sp>
      <p:sp>
        <p:nvSpPr>
          <p:cNvPr id="63" name="Designer">
            <a:extLst>
              <a:ext uri="{FF2B5EF4-FFF2-40B4-BE49-F238E27FC236}">
                <a16:creationId xmlns:a16="http://schemas.microsoft.com/office/drawing/2014/main" id="{59EC63E2-01A2-0DF3-0DED-BE215EDD42D0}"/>
              </a:ext>
            </a:extLst>
          </p:cNvPr>
          <p:cNvSpPr txBox="1"/>
          <p:nvPr/>
        </p:nvSpPr>
        <p:spPr>
          <a:xfrm>
            <a:off x="22213765" y="7773358"/>
            <a:ext cx="1490264" cy="374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57148" marR="57148" defTabSz="1282666" hangingPunct="0"/>
            <a:r>
              <a:rPr lang="en-US" sz="1866" kern="0" dirty="0">
                <a:solidFill>
                  <a:srgbClr val="FFFFFF"/>
                </a:solidFill>
              </a:rPr>
              <a:t>… Others</a:t>
            </a:r>
            <a:endParaRPr sz="1866" kern="0" dirty="0">
              <a:solidFill>
                <a:srgbClr val="FFFFFF"/>
              </a:solidFill>
            </a:endParaRPr>
          </a:p>
        </p:txBody>
      </p:sp>
      <p:sp>
        <p:nvSpPr>
          <p:cNvPr id="64" name="Title 1">
            <a:extLst>
              <a:ext uri="{FF2B5EF4-FFF2-40B4-BE49-F238E27FC236}">
                <a16:creationId xmlns:a16="http://schemas.microsoft.com/office/drawing/2014/main" id="{DF30C2C2-F802-1334-2382-8C3B4E14B9DB}"/>
              </a:ext>
            </a:extLst>
          </p:cNvPr>
          <p:cNvSpPr txBox="1"/>
          <p:nvPr/>
        </p:nvSpPr>
        <p:spPr>
          <a:xfrm>
            <a:off x="562421" y="536447"/>
            <a:ext cx="11303684" cy="1662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spcBef>
                <a:spcPts val="600"/>
              </a:spcBef>
              <a:defRPr sz="3600">
                <a:solidFill>
                  <a:schemeClr val="accent2"/>
                </a:solidFill>
                <a:latin typeface="IBM Plex Sans ExtLt"/>
                <a:ea typeface="IBM Plex Sans ExtLt"/>
                <a:cs typeface="IBM Plex Sans ExtLt"/>
                <a:sym typeface="IBM Plex Sans ExtraLight"/>
              </a:defRPr>
            </a:lvl1pPr>
          </a:lstStyle>
          <a:p>
            <a:pPr defTabSz="2438340" hangingPunct="0">
              <a:spcBef>
                <a:spcPts val="1600"/>
              </a:spcBef>
            </a:pPr>
            <a:r>
              <a:rPr sz="9600" kern="0" dirty="0">
                <a:solidFill>
                  <a:srgbClr val="0F62FE"/>
                </a:solidFill>
              </a:rPr>
              <a:t>Let’s create </a:t>
            </a:r>
            <a:r>
              <a:rPr lang="en-US" sz="9600" kern="0" dirty="0">
                <a:solidFill>
                  <a:srgbClr val="0F62FE"/>
                </a:solidFill>
              </a:rPr>
              <a:t>a Pilot </a:t>
            </a:r>
            <a:r>
              <a:rPr sz="9600" kern="0" dirty="0">
                <a:solidFill>
                  <a:srgbClr val="0F62FE"/>
                </a:solidFill>
              </a:rPr>
              <a:t>↷</a:t>
            </a:r>
          </a:p>
        </p:txBody>
      </p:sp>
      <p:sp>
        <p:nvSpPr>
          <p:cNvPr id="65" name="TextBox 87">
            <a:extLst>
              <a:ext uri="{FF2B5EF4-FFF2-40B4-BE49-F238E27FC236}">
                <a16:creationId xmlns:a16="http://schemas.microsoft.com/office/drawing/2014/main" id="{6E4171B1-815D-E359-8A14-7B946DA297E4}"/>
              </a:ext>
            </a:extLst>
          </p:cNvPr>
          <p:cNvSpPr txBox="1"/>
          <p:nvPr/>
        </p:nvSpPr>
        <p:spPr>
          <a:xfrm>
            <a:off x="669903" y="3035782"/>
            <a:ext cx="9532352" cy="1969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028622" hangingPunct="0">
              <a:spcBef>
                <a:spcPts val="1334"/>
              </a:spcBef>
              <a:defRPr sz="1200">
                <a:solidFill>
                  <a:srgbClr val="0F62FE"/>
                </a:solidFill>
                <a:latin typeface="IBM Plex Sans Medm"/>
                <a:ea typeface="IBM Plex Sans Medm"/>
                <a:cs typeface="IBM Plex Sans Medm"/>
                <a:sym typeface="IBM Plex Sans Medium"/>
              </a:defRPr>
            </a:pPr>
            <a:r>
              <a:rPr sz="3200" kern="0" dirty="0">
                <a:solidFill>
                  <a:srgbClr val="0F62FE"/>
                </a:solidFill>
                <a:latin typeface="IBM Plex Sans Medm"/>
                <a:sym typeface="IBM Plex Sans Medium"/>
              </a:rPr>
              <a:t>What do</a:t>
            </a:r>
            <a:r>
              <a:rPr lang="en-CA" sz="3200" kern="0" dirty="0">
                <a:solidFill>
                  <a:srgbClr val="0F62FE"/>
                </a:solidFill>
                <a:latin typeface="IBM Plex Sans Medm"/>
                <a:sym typeface="IBM Plex Sans Medium"/>
              </a:rPr>
              <a:t>es IBM </a:t>
            </a:r>
            <a:r>
              <a:rPr sz="3200" kern="0" dirty="0">
                <a:solidFill>
                  <a:srgbClr val="0F62FE"/>
                </a:solidFill>
                <a:latin typeface="IBM Plex Sans Medm"/>
                <a:sym typeface="IBM Plex Sans Medium"/>
              </a:rPr>
              <a:t>offer? </a:t>
            </a:r>
          </a:p>
          <a:p>
            <a:pPr defTabSz="1028622" hangingPunct="0">
              <a:defRPr>
                <a:solidFill>
                  <a:srgbClr val="000000"/>
                </a:solidFill>
                <a:latin typeface="IBM Plex Sans ExtLt"/>
                <a:ea typeface="IBM Plex Sans ExtLt"/>
                <a:cs typeface="IBM Plex Sans ExtLt"/>
                <a:sym typeface="IBM Plex Sans ExtraLight"/>
              </a:defRPr>
            </a:pPr>
            <a:r>
              <a:rPr sz="3200" kern="0" dirty="0">
                <a:solidFill>
                  <a:srgbClr val="000000"/>
                </a:solidFill>
                <a:latin typeface="IBM Plex Sans ExtLt"/>
                <a:sym typeface="IBM Plex Sans ExtraLight"/>
              </a:rPr>
              <a:t>A no-cost IBM multi-disciplinary team and expertise to jointly innovate and rapidly prove </a:t>
            </a:r>
            <a:r>
              <a:rPr lang="en-US" sz="3200" kern="0" dirty="0">
                <a:solidFill>
                  <a:srgbClr val="000000"/>
                </a:solidFill>
                <a:latin typeface="IBM Plex Sans ExtLt"/>
                <a:sym typeface="IBM Plex Sans ExtraLight"/>
              </a:rPr>
              <a:t>generative AI </a:t>
            </a:r>
            <a:r>
              <a:rPr sz="3200" kern="0" dirty="0">
                <a:solidFill>
                  <a:srgbClr val="000000"/>
                </a:solidFill>
                <a:latin typeface="IBM Plex Sans ExtLt"/>
                <a:sym typeface="IBM Plex Sans ExtraLight"/>
              </a:rPr>
              <a:t>solutions to your business needs, leveraging </a:t>
            </a:r>
            <a:r>
              <a:rPr lang="en-US" sz="3200" kern="0" dirty="0">
                <a:solidFill>
                  <a:srgbClr val="000000"/>
                </a:solidFill>
                <a:latin typeface="IBM Plex Sans ExtLt"/>
                <a:sym typeface="IBM Plex Sans ExtraLight"/>
              </a:rPr>
              <a:t>watsonx.</a:t>
            </a:r>
            <a:endParaRPr sz="3200" kern="0" dirty="0">
              <a:solidFill>
                <a:srgbClr val="000000"/>
              </a:solidFill>
              <a:latin typeface="IBM Plex Sans ExtLt"/>
              <a:sym typeface="IBM Plex Sans ExtraLight"/>
            </a:endParaRPr>
          </a:p>
        </p:txBody>
      </p:sp>
      <p:sp>
        <p:nvSpPr>
          <p:cNvPr id="66" name="TextBox 88">
            <a:extLst>
              <a:ext uri="{FF2B5EF4-FFF2-40B4-BE49-F238E27FC236}">
                <a16:creationId xmlns:a16="http://schemas.microsoft.com/office/drawing/2014/main" id="{99924F40-FD99-3D9C-6BF8-8455051DE928}"/>
              </a:ext>
            </a:extLst>
          </p:cNvPr>
          <p:cNvSpPr txBox="1"/>
          <p:nvPr/>
        </p:nvSpPr>
        <p:spPr>
          <a:xfrm>
            <a:off x="666277" y="5895029"/>
            <a:ext cx="9444942" cy="2954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28622" hangingPunct="0">
              <a:spcBef>
                <a:spcPts val="1600"/>
              </a:spcBef>
              <a:defRPr sz="1200">
                <a:solidFill>
                  <a:srgbClr val="0F62FE"/>
                </a:solidFill>
                <a:latin typeface="IBM Plex Sans Medm"/>
                <a:ea typeface="IBM Plex Sans Medm"/>
                <a:cs typeface="IBM Plex Sans Medm"/>
                <a:sym typeface="IBM Plex Sans Medium"/>
              </a:defRPr>
            </a:pPr>
            <a:r>
              <a:rPr sz="3200" kern="0" dirty="0">
                <a:solidFill>
                  <a:srgbClr val="0F62FE"/>
                </a:solidFill>
                <a:latin typeface="IBM Plex Sans Medm"/>
                <a:sym typeface="IBM Plex Sans Medium"/>
              </a:rPr>
              <a:t>What value do </a:t>
            </a:r>
            <a:r>
              <a:rPr lang="en-US" sz="3200" kern="0" dirty="0">
                <a:solidFill>
                  <a:srgbClr val="0F62FE"/>
                </a:solidFill>
                <a:latin typeface="IBM Plex Sans Medm"/>
                <a:sym typeface="IBM Plex Sans Medium"/>
              </a:rPr>
              <a:t>clients</a:t>
            </a:r>
            <a:r>
              <a:rPr sz="3200" kern="0" dirty="0">
                <a:solidFill>
                  <a:srgbClr val="0F62FE"/>
                </a:solidFill>
                <a:latin typeface="IBM Plex Sans Medm"/>
                <a:sym typeface="IBM Plex Sans Medium"/>
              </a:rPr>
              <a:t> get? </a:t>
            </a:r>
          </a:p>
          <a:p>
            <a:pPr defTabSz="1028622" hangingPunct="0">
              <a:defRPr>
                <a:solidFill>
                  <a:srgbClr val="000000"/>
                </a:solidFill>
                <a:latin typeface="IBM Plex Sans ExtLt"/>
                <a:ea typeface="IBM Plex Sans ExtLt"/>
                <a:cs typeface="IBM Plex Sans ExtLt"/>
                <a:sym typeface="IBM Plex Sans ExtraLight"/>
              </a:defRPr>
            </a:pPr>
            <a:r>
              <a:rPr lang="en-US" sz="3200" kern="0" dirty="0">
                <a:solidFill>
                  <a:srgbClr val="000000"/>
                </a:solidFill>
                <a:latin typeface="IBM Plex Sans ExtLt"/>
                <a:sym typeface="IBM Plex Sans ExtraLight"/>
              </a:rPr>
              <a:t>A model that delivers the agreed upon pilot scope. C</a:t>
            </a:r>
            <a:r>
              <a:rPr sz="3200" kern="0" dirty="0">
                <a:solidFill>
                  <a:srgbClr val="000000"/>
                </a:solidFill>
                <a:latin typeface="IBM Plex Sans ExtLt"/>
                <a:sym typeface="IBM Plex Sans ExtraLight"/>
              </a:rPr>
              <a:t>onfidence </a:t>
            </a:r>
            <a:r>
              <a:rPr lang="en-US" sz="3200" kern="0" dirty="0">
                <a:solidFill>
                  <a:srgbClr val="000000"/>
                </a:solidFill>
                <a:latin typeface="IBM Plex Sans ExtLt"/>
                <a:sym typeface="IBM Plex Sans ExtraLight"/>
              </a:rPr>
              <a:t>that generative AI with watsonx can deliver a </a:t>
            </a:r>
            <a:r>
              <a:rPr sz="3200" kern="0" dirty="0">
                <a:solidFill>
                  <a:srgbClr val="000000"/>
                </a:solidFill>
                <a:latin typeface="IBM Plex Sans ExtLt"/>
                <a:sym typeface="IBM Plex Sans ExtraLight"/>
              </a:rPr>
              <a:t>technical solution to your compelling business needs</a:t>
            </a:r>
            <a:r>
              <a:rPr lang="en-US" sz="3200" kern="0" dirty="0">
                <a:solidFill>
                  <a:srgbClr val="000000"/>
                </a:solidFill>
                <a:latin typeface="IBM Plex Sans ExtLt"/>
                <a:sym typeface="IBM Plex Sans ExtraLight"/>
              </a:rPr>
              <a:t> with trust and meeting your enterprise requirements</a:t>
            </a:r>
            <a:r>
              <a:rPr sz="3200" kern="0" dirty="0">
                <a:solidFill>
                  <a:srgbClr val="000000"/>
                </a:solidFill>
                <a:latin typeface="IBM Plex Sans ExtLt"/>
                <a:sym typeface="IBM Plex Sans ExtraLight"/>
              </a:rPr>
              <a:t>.</a:t>
            </a:r>
            <a:r>
              <a:rPr lang="en-CA" sz="3200" kern="0" dirty="0">
                <a:solidFill>
                  <a:srgbClr val="000000"/>
                </a:solidFill>
                <a:latin typeface="IBM Plex Sans ExtLt"/>
                <a:sym typeface="IBM Plex Sans ExtraLight"/>
              </a:rPr>
              <a:t> </a:t>
            </a:r>
            <a:endParaRPr sz="3200" kern="0" dirty="0">
              <a:solidFill>
                <a:srgbClr val="000000"/>
              </a:solidFill>
              <a:latin typeface="IBM Plex Sans ExtLt"/>
              <a:sym typeface="IBM Plex Sans ExtraLight"/>
            </a:endParaRPr>
          </a:p>
        </p:txBody>
      </p:sp>
      <p:sp>
        <p:nvSpPr>
          <p:cNvPr id="67" name="TextBox 90">
            <a:extLst>
              <a:ext uri="{FF2B5EF4-FFF2-40B4-BE49-F238E27FC236}">
                <a16:creationId xmlns:a16="http://schemas.microsoft.com/office/drawing/2014/main" id="{FFA69E7E-5E68-C3E0-22D2-428D82069B58}"/>
              </a:ext>
            </a:extLst>
          </p:cNvPr>
          <p:cNvSpPr txBox="1"/>
          <p:nvPr/>
        </p:nvSpPr>
        <p:spPr>
          <a:xfrm>
            <a:off x="666277" y="9749946"/>
            <a:ext cx="9090016" cy="15182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028622" hangingPunct="0">
              <a:spcBef>
                <a:spcPts val="1334"/>
              </a:spcBef>
              <a:defRPr sz="1200">
                <a:solidFill>
                  <a:srgbClr val="0F62FE"/>
                </a:solidFill>
                <a:latin typeface="IBM Plex Sans Medm"/>
                <a:ea typeface="IBM Plex Sans Medm"/>
                <a:cs typeface="IBM Plex Sans Medm"/>
                <a:sym typeface="IBM Plex Sans Medium"/>
              </a:defRPr>
            </a:pPr>
            <a:r>
              <a:rPr sz="3200" kern="0" dirty="0">
                <a:solidFill>
                  <a:srgbClr val="0F62FE"/>
                </a:solidFill>
                <a:latin typeface="IBM Plex Sans Medm"/>
                <a:sym typeface="IBM Plex Sans Medium"/>
              </a:rPr>
              <a:t>What is your commitment?</a:t>
            </a:r>
          </a:p>
          <a:p>
            <a:pPr defTabSz="1028622" hangingPunct="0">
              <a:defRPr>
                <a:solidFill>
                  <a:srgbClr val="000000"/>
                </a:solidFill>
                <a:latin typeface="IBM Plex Sans ExtLt"/>
                <a:ea typeface="IBM Plex Sans ExtLt"/>
                <a:cs typeface="IBM Plex Sans ExtLt"/>
                <a:sym typeface="IBM Plex Sans ExtraLight"/>
              </a:defRPr>
            </a:pPr>
            <a:r>
              <a:rPr sz="3200" kern="0" dirty="0">
                <a:solidFill>
                  <a:srgbClr val="000000"/>
                </a:solidFill>
                <a:latin typeface="IBM Plex Sans ExtLt"/>
                <a:sym typeface="IBM Plex Sans ExtraLight"/>
              </a:rPr>
              <a:t>Your business and technology context, sponsorship, subject matter experts, and data</a:t>
            </a:r>
            <a:r>
              <a:rPr sz="3466" kern="0" dirty="0">
                <a:solidFill>
                  <a:srgbClr val="000000"/>
                </a:solidFill>
                <a:latin typeface="IBM Plex Sans ExtLt"/>
                <a:sym typeface="IBM Plex Sans ExtraLight"/>
              </a:rPr>
              <a:t>.</a:t>
            </a:r>
          </a:p>
        </p:txBody>
      </p:sp>
      <p:grpSp>
        <p:nvGrpSpPr>
          <p:cNvPr id="68" name="Group">
            <a:extLst>
              <a:ext uri="{FF2B5EF4-FFF2-40B4-BE49-F238E27FC236}">
                <a16:creationId xmlns:a16="http://schemas.microsoft.com/office/drawing/2014/main" id="{389C11FD-A75F-4810-AB4D-C156843A4088}"/>
              </a:ext>
            </a:extLst>
          </p:cNvPr>
          <p:cNvGrpSpPr/>
          <p:nvPr/>
        </p:nvGrpSpPr>
        <p:grpSpPr>
          <a:xfrm>
            <a:off x="14184922" y="1529653"/>
            <a:ext cx="4112250" cy="2206610"/>
            <a:chOff x="0" y="0"/>
            <a:chExt cx="1542092" cy="827477"/>
          </a:xfrm>
        </p:grpSpPr>
        <p:sp>
          <p:nvSpPr>
            <p:cNvPr id="69" name="Rectangle">
              <a:extLst>
                <a:ext uri="{FF2B5EF4-FFF2-40B4-BE49-F238E27FC236}">
                  <a16:creationId xmlns:a16="http://schemas.microsoft.com/office/drawing/2014/main" id="{9EF4D30A-9710-4047-9664-D614AC1A2654}"/>
                </a:ext>
              </a:extLst>
            </p:cNvPr>
            <p:cNvSpPr/>
            <p:nvPr/>
          </p:nvSpPr>
          <p:spPr>
            <a:xfrm>
              <a:off x="8335" y="0"/>
              <a:ext cx="1533758"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m"/>
                  <a:ea typeface="IBM Plex Sans Medm"/>
                  <a:cs typeface="IBM Plex Sans Medm"/>
                  <a:sym typeface="IBM Plex Sans Medium"/>
                </a:defRPr>
              </a:pPr>
              <a:endParaRPr sz="3200" kern="0">
                <a:solidFill>
                  <a:srgbClr val="FFFFFF"/>
                </a:solidFill>
                <a:latin typeface="IBM Plex Sans Medm"/>
                <a:sym typeface="IBM Plex Sans Medium"/>
              </a:endParaRPr>
            </a:p>
          </p:txBody>
        </p:sp>
        <p:sp>
          <p:nvSpPr>
            <p:cNvPr id="70" name="Content Placeholder 7">
              <a:extLst>
                <a:ext uri="{FF2B5EF4-FFF2-40B4-BE49-F238E27FC236}">
                  <a16:creationId xmlns:a16="http://schemas.microsoft.com/office/drawing/2014/main" id="{4E693F0D-FB9B-7A32-52B0-BD31B9D73623}"/>
                </a:ext>
              </a:extLst>
            </p:cNvPr>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1028622" hangingPunct="0">
                <a:spcBef>
                  <a:spcPts val="800"/>
                </a:spcBef>
                <a:defRPr sz="1800">
                  <a:solidFill>
                    <a:srgbClr val="0F62FE"/>
                  </a:solidFill>
                  <a:latin typeface="IBM Plex Mono Medm"/>
                  <a:ea typeface="IBM Plex Mono Medm"/>
                  <a:cs typeface="IBM Plex Mono Medm"/>
                  <a:sym typeface="IBM Plex Mono Medium"/>
                </a:defRPr>
              </a:pPr>
              <a:r>
                <a:rPr lang="en-US" sz="4800" kern="0" dirty="0">
                  <a:solidFill>
                    <a:srgbClr val="0F62FE"/>
                  </a:solidFill>
                  <a:latin typeface="IBM Plex Mono Medm"/>
                  <a:sym typeface="IBM Plex Mono Medium"/>
                </a:rPr>
                <a:t>600</a:t>
              </a:r>
              <a:r>
                <a:rPr sz="4800" kern="0" dirty="0">
                  <a:solidFill>
                    <a:srgbClr val="0F62FE"/>
                  </a:solidFill>
                  <a:latin typeface="IBM Plex Mono Medm"/>
                  <a:sym typeface="IBM Plex Mono Medium"/>
                </a:rPr>
                <a:t>+</a:t>
              </a:r>
            </a:p>
            <a:p>
              <a:pPr algn="ctr" defTabSz="1028622" hangingPunct="0">
                <a:spcBef>
                  <a:spcPts val="800"/>
                </a:spcBef>
                <a:defRPr sz="1200">
                  <a:solidFill>
                    <a:srgbClr val="0F62FE"/>
                  </a:solidFill>
                </a:defRPr>
              </a:pPr>
              <a:r>
                <a:rPr lang="en-US" sz="3200" kern="0" dirty="0">
                  <a:solidFill>
                    <a:srgbClr val="0F62FE"/>
                  </a:solidFill>
                  <a:latin typeface="IBM Plex Sans Light"/>
                  <a:sym typeface="IBM Plex Sans Light"/>
                </a:rPr>
                <a:t>AI Engineers</a:t>
              </a:r>
              <a:endParaRPr sz="3200" kern="0" dirty="0">
                <a:solidFill>
                  <a:srgbClr val="0F62FE"/>
                </a:solidFill>
                <a:latin typeface="IBM Plex Sans Light"/>
                <a:sym typeface="IBM Plex Sans Light"/>
              </a:endParaRPr>
            </a:p>
          </p:txBody>
        </p:sp>
      </p:grpSp>
      <p:grpSp>
        <p:nvGrpSpPr>
          <p:cNvPr id="71" name="Group">
            <a:extLst>
              <a:ext uri="{FF2B5EF4-FFF2-40B4-BE49-F238E27FC236}">
                <a16:creationId xmlns:a16="http://schemas.microsoft.com/office/drawing/2014/main" id="{48E685B2-5A81-567D-EA2C-A24A36A140EE}"/>
              </a:ext>
            </a:extLst>
          </p:cNvPr>
          <p:cNvGrpSpPr/>
          <p:nvPr/>
        </p:nvGrpSpPr>
        <p:grpSpPr>
          <a:xfrm>
            <a:off x="14251304" y="4045574"/>
            <a:ext cx="4056070" cy="2206608"/>
            <a:chOff x="0" y="0"/>
            <a:chExt cx="1521025" cy="827477"/>
          </a:xfrm>
        </p:grpSpPr>
        <p:sp>
          <p:nvSpPr>
            <p:cNvPr id="72" name="Rectangle">
              <a:extLst>
                <a:ext uri="{FF2B5EF4-FFF2-40B4-BE49-F238E27FC236}">
                  <a16:creationId xmlns:a16="http://schemas.microsoft.com/office/drawing/2014/main" id="{F4A4C05D-25A6-D3B9-2918-56F9FEC29F60}"/>
                </a:ext>
              </a:extLst>
            </p:cNvPr>
            <p:cNvSpPr/>
            <p:nvPr/>
          </p:nvSpPr>
          <p:spPr>
            <a:xfrm>
              <a:off x="1899" y="0"/>
              <a:ext cx="1516385"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m"/>
                  <a:ea typeface="IBM Plex Sans Medm"/>
                  <a:cs typeface="IBM Plex Sans Medm"/>
                  <a:sym typeface="IBM Plex Sans Medium"/>
                </a:defRPr>
              </a:pPr>
              <a:endParaRPr sz="3200" kern="0">
                <a:solidFill>
                  <a:srgbClr val="FFFFFF"/>
                </a:solidFill>
                <a:latin typeface="IBM Plex Sans Medm"/>
                <a:sym typeface="IBM Plex Sans Medium"/>
              </a:endParaRPr>
            </a:p>
          </p:txBody>
        </p:sp>
        <p:sp>
          <p:nvSpPr>
            <p:cNvPr id="73" name="Content Placeholder 7">
              <a:extLst>
                <a:ext uri="{FF2B5EF4-FFF2-40B4-BE49-F238E27FC236}">
                  <a16:creationId xmlns:a16="http://schemas.microsoft.com/office/drawing/2014/main" id="{D2D4D09F-ECD1-AF09-1F28-E2143B58CB40}"/>
                </a:ext>
              </a:extLst>
            </p:cNvPr>
            <p:cNvSpPr txBox="1"/>
            <p:nvPr/>
          </p:nvSpPr>
          <p:spPr>
            <a:xfrm>
              <a:off x="0" y="159738"/>
              <a:ext cx="1521026"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771486">
                <a:spcBef>
                  <a:spcPts val="600"/>
                </a:spcBef>
                <a:defRPr sz="1800">
                  <a:solidFill>
                    <a:schemeClr val="accent2"/>
                  </a:solidFill>
                  <a:latin typeface="IBM Plex Mono Medm"/>
                  <a:ea typeface="IBM Plex Mono Medm"/>
                  <a:cs typeface="IBM Plex Mono Medm"/>
                  <a:sym typeface="IBM Plex Mono Medium"/>
                </a:defRPr>
              </a:pPr>
              <a:r>
                <a:rPr lang="en-US" sz="4800" dirty="0">
                  <a:solidFill>
                    <a:srgbClr val="0F62FE"/>
                  </a:solidFill>
                </a:rPr>
                <a:t>100s</a:t>
              </a:r>
            </a:p>
            <a:p>
              <a:pPr algn="ctr" defTabSz="1028622" hangingPunct="0">
                <a:spcBef>
                  <a:spcPts val="800"/>
                </a:spcBef>
                <a:defRPr sz="1200">
                  <a:solidFill>
                    <a:srgbClr val="0F62FE"/>
                  </a:solidFill>
                </a:defRPr>
              </a:pPr>
              <a:r>
                <a:rPr lang="en-US" sz="3200" kern="0" dirty="0">
                  <a:solidFill>
                    <a:srgbClr val="0F62FE"/>
                  </a:solidFill>
                  <a:latin typeface="IBM Plex Sans Light"/>
                  <a:sym typeface="IBM Plex Sans Light"/>
                </a:rPr>
                <a:t>Domain &amp; Industry Experts</a:t>
              </a:r>
              <a:endParaRPr sz="3200" kern="0" dirty="0">
                <a:solidFill>
                  <a:srgbClr val="0F62FE"/>
                </a:solidFill>
                <a:latin typeface="IBM Plex Sans Light"/>
                <a:sym typeface="IBM Plex Sans Light"/>
              </a:endParaRPr>
            </a:p>
          </p:txBody>
        </p:sp>
      </p:grpSp>
      <p:sp>
        <p:nvSpPr>
          <p:cNvPr id="74" name="IBM Client Engineering">
            <a:extLst>
              <a:ext uri="{FF2B5EF4-FFF2-40B4-BE49-F238E27FC236}">
                <a16:creationId xmlns:a16="http://schemas.microsoft.com/office/drawing/2014/main" id="{DB86D43D-E975-CF50-129C-FEA196A62D6D}"/>
              </a:ext>
            </a:extLst>
          </p:cNvPr>
          <p:cNvSpPr txBox="1"/>
          <p:nvPr/>
        </p:nvSpPr>
        <p:spPr>
          <a:xfrm>
            <a:off x="15095876" y="217982"/>
            <a:ext cx="6604693" cy="1169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243838" bIns="243838">
            <a:spAutoFit/>
          </a:bodyPr>
          <a:lstStyle>
            <a:lvl1pPr defTabSz="457200">
              <a:spcBef>
                <a:spcPts val="1500"/>
              </a:spcBef>
              <a:defRPr sz="1600" b="1">
                <a:solidFill>
                  <a:srgbClr val="000000"/>
                </a:solidFill>
                <a:latin typeface="+mn-lt"/>
                <a:ea typeface="+mn-ea"/>
                <a:cs typeface="+mn-cs"/>
                <a:sym typeface="IBM Plex Sans"/>
              </a:defRPr>
            </a:lvl1pPr>
          </a:lstStyle>
          <a:p>
            <a:pPr defTabSz="1219170" hangingPunct="0">
              <a:spcBef>
                <a:spcPts val="4000"/>
              </a:spcBef>
            </a:pPr>
            <a:r>
              <a:rPr sz="4400" kern="0" dirty="0">
                <a:latin typeface="IBM Plex Sans"/>
              </a:rPr>
              <a:t>IBM </a:t>
            </a:r>
            <a:r>
              <a:rPr lang="en-US" sz="4400" kern="0" dirty="0">
                <a:latin typeface="IBM Plex Sans SmBld" panose="020B0503050203000203" pitchFamily="34" charset="0"/>
                <a:ea typeface="+mj-ea"/>
                <a:cs typeface="+mj-cs"/>
                <a:sym typeface="IBM Plex Sans Light"/>
              </a:rPr>
              <a:t>watson</a:t>
            </a:r>
            <a:r>
              <a:rPr lang="en-US" sz="4400" kern="0" dirty="0">
                <a:solidFill>
                  <a:srgbClr val="0F62FE">
                    <a:lumMod val="75000"/>
                  </a:srgbClr>
                </a:solidFill>
                <a:latin typeface="IBM Plex Sans SmBld" panose="020B0503050203000203" pitchFamily="34" charset="0"/>
                <a:ea typeface="+mj-ea"/>
                <a:cs typeface="+mj-cs"/>
                <a:sym typeface="IBM Plex Sans Light"/>
              </a:rPr>
              <a:t>x</a:t>
            </a:r>
            <a:r>
              <a:rPr lang="en-US" sz="4400" kern="0" dirty="0">
                <a:latin typeface="IBM Plex Sans"/>
              </a:rPr>
              <a:t> Pilot Team</a:t>
            </a:r>
            <a:endParaRPr sz="4400" kern="0" dirty="0">
              <a:latin typeface="IBM Plex Sans"/>
            </a:endParaRPr>
          </a:p>
        </p:txBody>
      </p:sp>
      <p:sp>
        <p:nvSpPr>
          <p:cNvPr id="75" name="Rectangle">
            <a:extLst>
              <a:ext uri="{FF2B5EF4-FFF2-40B4-BE49-F238E27FC236}">
                <a16:creationId xmlns:a16="http://schemas.microsoft.com/office/drawing/2014/main" id="{E9A66839-FF8E-4B0A-0B44-30385CBFC264}"/>
              </a:ext>
            </a:extLst>
          </p:cNvPr>
          <p:cNvSpPr/>
          <p:nvPr/>
        </p:nvSpPr>
        <p:spPr>
          <a:xfrm>
            <a:off x="18649917" y="4045574"/>
            <a:ext cx="4090026" cy="2206611"/>
          </a:xfrm>
          <a:prstGeom prst="rect">
            <a:avLst/>
          </a:prstGeom>
          <a:solidFill>
            <a:srgbClr val="FFFFFF"/>
          </a:solidFill>
          <a:ln w="12700" cap="flat">
            <a:noFill/>
            <a:miter lim="400000"/>
          </a:ln>
          <a:effectLst/>
        </p:spPr>
        <p:txBody>
          <a:bodyPr wrap="square" lIns="243838" tIns="243838" rIns="243838" bIns="243838" numCol="1" anchor="ctr" anchorCtr="0">
            <a:noAutofit/>
          </a:bodyPr>
          <a:lstStyle/>
          <a:p>
            <a:pPr algn="ctr" defTabSz="1829240" hangingPunct="0">
              <a:defRPr sz="1200">
                <a:latin typeface="IBM Plex Sans Medm"/>
                <a:ea typeface="IBM Plex Sans Medm"/>
                <a:cs typeface="IBM Plex Sans Medm"/>
                <a:sym typeface="IBM Plex Sans Medium"/>
              </a:defRPr>
            </a:pPr>
            <a:r>
              <a:rPr lang="en-US" sz="3200" kern="0" dirty="0">
                <a:solidFill>
                  <a:srgbClr val="0F62FE"/>
                </a:solidFill>
                <a:latin typeface="IBM Plex Sans Light" panose="020B0403050203000203" pitchFamily="34" charset="0"/>
                <a:sym typeface="IBM Plex Mono Medium"/>
              </a:rPr>
              <a:t>Supported by      IBM product and research teams</a:t>
            </a:r>
            <a:endParaRPr lang="en-US" sz="2200" dirty="0">
              <a:latin typeface="IBM Plex Sans Light" panose="020B0403050203000203" pitchFamily="34" charset="0"/>
            </a:endParaRPr>
          </a:p>
        </p:txBody>
      </p:sp>
      <p:grpSp>
        <p:nvGrpSpPr>
          <p:cNvPr id="76" name="Group">
            <a:extLst>
              <a:ext uri="{FF2B5EF4-FFF2-40B4-BE49-F238E27FC236}">
                <a16:creationId xmlns:a16="http://schemas.microsoft.com/office/drawing/2014/main" id="{7E2F1369-24BA-B0F4-12C4-B16773450B3F}"/>
              </a:ext>
            </a:extLst>
          </p:cNvPr>
          <p:cNvGrpSpPr/>
          <p:nvPr/>
        </p:nvGrpSpPr>
        <p:grpSpPr>
          <a:xfrm>
            <a:off x="18627690" y="1529653"/>
            <a:ext cx="4112250" cy="2206610"/>
            <a:chOff x="0" y="0"/>
            <a:chExt cx="1542092" cy="827477"/>
          </a:xfrm>
        </p:grpSpPr>
        <p:sp>
          <p:nvSpPr>
            <p:cNvPr id="77" name="Rectangle">
              <a:extLst>
                <a:ext uri="{FF2B5EF4-FFF2-40B4-BE49-F238E27FC236}">
                  <a16:creationId xmlns:a16="http://schemas.microsoft.com/office/drawing/2014/main" id="{31AA0E36-7BCA-EC0E-4B9C-4F98B80DCF5E}"/>
                </a:ext>
              </a:extLst>
            </p:cNvPr>
            <p:cNvSpPr/>
            <p:nvPr/>
          </p:nvSpPr>
          <p:spPr>
            <a:xfrm>
              <a:off x="8335" y="0"/>
              <a:ext cx="1533758"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m"/>
                  <a:ea typeface="IBM Plex Sans Medm"/>
                  <a:cs typeface="IBM Plex Sans Medm"/>
                  <a:sym typeface="IBM Plex Sans Medium"/>
                </a:defRPr>
              </a:pPr>
              <a:endParaRPr sz="3200" kern="0">
                <a:solidFill>
                  <a:srgbClr val="FFFFFF"/>
                </a:solidFill>
                <a:latin typeface="IBM Plex Sans Medm"/>
                <a:sym typeface="IBM Plex Sans Medium"/>
              </a:endParaRPr>
            </a:p>
          </p:txBody>
        </p:sp>
        <p:sp>
          <p:nvSpPr>
            <p:cNvPr id="78" name="Content Placeholder 7">
              <a:extLst>
                <a:ext uri="{FF2B5EF4-FFF2-40B4-BE49-F238E27FC236}">
                  <a16:creationId xmlns:a16="http://schemas.microsoft.com/office/drawing/2014/main" id="{ABBB6538-C851-83E6-2926-E2AA163EA0EB}"/>
                </a:ext>
              </a:extLst>
            </p:cNvPr>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1028622" hangingPunct="0">
                <a:spcBef>
                  <a:spcPts val="800"/>
                </a:spcBef>
                <a:defRPr sz="1800">
                  <a:solidFill>
                    <a:srgbClr val="0F62FE"/>
                  </a:solidFill>
                  <a:latin typeface="IBM Plex Mono Medm"/>
                  <a:ea typeface="IBM Plex Mono Medm"/>
                  <a:cs typeface="IBM Plex Mono Medm"/>
                  <a:sym typeface="IBM Plex Mono Medium"/>
                </a:defRPr>
              </a:pPr>
              <a:r>
                <a:rPr lang="en-US" sz="4800" kern="0" dirty="0">
                  <a:solidFill>
                    <a:srgbClr val="0F62FE"/>
                  </a:solidFill>
                  <a:latin typeface="IBM Plex Mono Medm"/>
                  <a:sym typeface="IBM Plex Mono Medium"/>
                </a:rPr>
                <a:t>50+</a:t>
              </a:r>
            </a:p>
            <a:p>
              <a:pPr algn="ctr" defTabSz="1028622" hangingPunct="0">
                <a:spcBef>
                  <a:spcPts val="800"/>
                </a:spcBef>
                <a:defRPr sz="1200">
                  <a:solidFill>
                    <a:srgbClr val="0F62FE"/>
                  </a:solidFill>
                </a:defRPr>
              </a:pPr>
              <a:r>
                <a:rPr lang="en-US" sz="3200" kern="0" dirty="0">
                  <a:solidFill>
                    <a:srgbClr val="0F62FE"/>
                  </a:solidFill>
                  <a:latin typeface="IBM Plex Sans Light"/>
                  <a:sym typeface="IBM Plex Sans Light"/>
                </a:rPr>
                <a:t>Countries</a:t>
              </a:r>
            </a:p>
          </p:txBody>
        </p:sp>
      </p:grpSp>
      <p:pic>
        <p:nvPicPr>
          <p:cNvPr id="79" name="slide_value.png" descr="slide_value.png">
            <a:extLst>
              <a:ext uri="{FF2B5EF4-FFF2-40B4-BE49-F238E27FC236}">
                <a16:creationId xmlns:a16="http://schemas.microsoft.com/office/drawing/2014/main" id="{D5038581-5BB3-35E3-3208-3202A070DB9D}"/>
              </a:ext>
            </a:extLst>
          </p:cNvPr>
          <p:cNvPicPr>
            <a:picLocks noChangeAspect="1"/>
          </p:cNvPicPr>
          <p:nvPr/>
        </p:nvPicPr>
        <p:blipFill>
          <a:blip r:embed="rId3"/>
          <a:stretch>
            <a:fillRect/>
          </a:stretch>
        </p:blipFill>
        <p:spPr>
          <a:xfrm>
            <a:off x="12203146" y="9309069"/>
            <a:ext cx="12172886" cy="3523730"/>
          </a:xfrm>
          <a:prstGeom prst="rect">
            <a:avLst/>
          </a:prstGeom>
          <a:ln w="12700">
            <a:miter lim="400000"/>
          </a:ln>
        </p:spPr>
      </p:pic>
    </p:spTree>
    <p:extLst>
      <p:ext uri="{BB962C8B-B14F-4D97-AF65-F5344CB8AC3E}">
        <p14:creationId xmlns:p14="http://schemas.microsoft.com/office/powerpoint/2010/main" val="35622631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C45D06BD-9023-2D99-7A3E-863B14D2F3BF}"/>
              </a:ext>
            </a:extLst>
          </p:cNvPr>
          <p:cNvSpPr txBox="1">
            <a:spLocks/>
          </p:cNvSpPr>
          <p:nvPr/>
        </p:nvSpPr>
        <p:spPr>
          <a:xfrm>
            <a:off x="576072" y="576072"/>
            <a:ext cx="7623175" cy="823104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6400" dirty="0">
                <a:solidFill>
                  <a:srgbClr val="000000"/>
                </a:solidFill>
                <a:effectLst/>
                <a:latin typeface="IBM Plex Sans Light" panose="020B0403050203000203" pitchFamily="34" charset="0"/>
              </a:rPr>
              <a:t>Gartner reports: </a:t>
            </a:r>
          </a:p>
          <a:p>
            <a:endParaRPr lang="en-US" sz="4800" dirty="0">
              <a:solidFill>
                <a:srgbClr val="000000"/>
              </a:solidFill>
              <a:effectLst/>
              <a:latin typeface="IBM Plex Sans Light" panose="020B0403050203000203" pitchFamily="34" charset="0"/>
            </a:endParaRPr>
          </a:p>
          <a:p>
            <a:r>
              <a:rPr lang="en-US" sz="4400" kern="0" dirty="0">
                <a:ea typeface="+mj-ea"/>
                <a:cs typeface="+mj-cs"/>
                <a:sym typeface="IBM Plex Sans Light"/>
              </a:rPr>
              <a:t>Global spending on artificial intelligence (AI) software will grow to $298 billion by 2027</a:t>
            </a:r>
          </a:p>
        </p:txBody>
      </p:sp>
      <p:sp>
        <p:nvSpPr>
          <p:cNvPr id="4" name="Text Placeholder 3">
            <a:extLst>
              <a:ext uri="{FF2B5EF4-FFF2-40B4-BE49-F238E27FC236}">
                <a16:creationId xmlns:a16="http://schemas.microsoft.com/office/drawing/2014/main" id="{EBBC1A0B-4339-609B-FF77-CF1668013AA7}"/>
              </a:ext>
            </a:extLst>
          </p:cNvPr>
          <p:cNvSpPr txBox="1">
            <a:spLocks/>
          </p:cNvSpPr>
          <p:nvPr/>
        </p:nvSpPr>
        <p:spPr>
          <a:xfrm>
            <a:off x="573087" y="5086350"/>
            <a:ext cx="11050588" cy="3543300"/>
          </a:xfrm>
          <a:prstGeom prst="rect">
            <a:avLst/>
          </a:prstGeom>
        </p:spPr>
        <p:txBody>
          <a:bodyPr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7200" kern="0" dirty="0"/>
              <a:t>$298B</a:t>
            </a:r>
            <a:r>
              <a:rPr lang="en-US" sz="9600" kern="0" baseline="76000" dirty="0"/>
              <a:t>1</a:t>
            </a:r>
          </a:p>
        </p:txBody>
      </p:sp>
      <p:sp>
        <p:nvSpPr>
          <p:cNvPr id="5" name="Text Placeholder 1">
            <a:extLst>
              <a:ext uri="{FF2B5EF4-FFF2-40B4-BE49-F238E27FC236}">
                <a16:creationId xmlns:a16="http://schemas.microsoft.com/office/drawing/2014/main" id="{B4513D89-DF18-DE6E-13E8-B6613322F16B}"/>
              </a:ext>
            </a:extLst>
          </p:cNvPr>
          <p:cNvSpPr txBox="1">
            <a:spLocks/>
          </p:cNvSpPr>
          <p:nvPr/>
        </p:nvSpPr>
        <p:spPr>
          <a:xfrm>
            <a:off x="12763500" y="576072"/>
            <a:ext cx="7620000" cy="6288087"/>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dirty="0">
                <a:solidFill>
                  <a:srgbClr val="000000"/>
                </a:solidFill>
                <a:effectLst/>
                <a:latin typeface="IBM Plex Sans Light" panose="020B0403050203000203" pitchFamily="34" charset="0"/>
              </a:rPr>
              <a:t>Gartner Forecasts Companies to Increase Spend on AI Solutions from 8% in 2023 </a:t>
            </a:r>
          </a:p>
          <a:p>
            <a:r>
              <a:rPr lang="en-US" sz="4400" dirty="0">
                <a:solidFill>
                  <a:srgbClr val="000000"/>
                </a:solidFill>
                <a:effectLst/>
                <a:latin typeface="IBM Plex Sans Light" panose="020B0403050203000203" pitchFamily="34" charset="0"/>
              </a:rPr>
              <a:t>to 35% by 2027. </a:t>
            </a:r>
          </a:p>
          <a:p>
            <a:br>
              <a:rPr lang="en-US" sz="4400" dirty="0">
                <a:solidFill>
                  <a:srgbClr val="000000"/>
                </a:solidFill>
                <a:effectLst/>
                <a:latin typeface="IBM Plex Sans Light" panose="020B0403050203000203" pitchFamily="34" charset="0"/>
              </a:rPr>
            </a:br>
            <a:endParaRPr lang="en-US" sz="4400" dirty="0">
              <a:solidFill>
                <a:srgbClr val="000000"/>
              </a:solidFill>
              <a:effectLst/>
              <a:latin typeface="IBM Plex Sans Light" panose="020B0403050203000203" pitchFamily="34" charset="0"/>
            </a:endParaRPr>
          </a:p>
          <a:p>
            <a:r>
              <a:rPr lang="en-US" sz="4400" dirty="0">
                <a:solidFill>
                  <a:srgbClr val="000000"/>
                </a:solidFill>
                <a:effectLst/>
                <a:latin typeface="IBM Plex Sans Light" panose="020B0403050203000203" pitchFamily="34" charset="0"/>
              </a:rPr>
              <a:t>…spend is up but it does </a:t>
            </a:r>
          </a:p>
          <a:p>
            <a:r>
              <a:rPr lang="en-US" sz="4400" dirty="0">
                <a:solidFill>
                  <a:srgbClr val="000000"/>
                </a:solidFill>
                <a:effectLst/>
                <a:latin typeface="IBM Plex Sans Light" panose="020B0403050203000203" pitchFamily="34" charset="0"/>
              </a:rPr>
              <a:t>not mean that AI always comes easy</a:t>
            </a:r>
          </a:p>
        </p:txBody>
      </p:sp>
      <p:sp>
        <p:nvSpPr>
          <p:cNvPr id="9" name="Text Placeholder 3">
            <a:extLst>
              <a:ext uri="{FF2B5EF4-FFF2-40B4-BE49-F238E27FC236}">
                <a16:creationId xmlns:a16="http://schemas.microsoft.com/office/drawing/2014/main" id="{8F51FA5E-6332-07D5-CC84-B3DF668A0B5F}"/>
              </a:ext>
            </a:extLst>
          </p:cNvPr>
          <p:cNvSpPr txBox="1">
            <a:spLocks/>
          </p:cNvSpPr>
          <p:nvPr/>
        </p:nvSpPr>
        <p:spPr>
          <a:xfrm>
            <a:off x="14039774" y="8654130"/>
            <a:ext cx="11050588" cy="3422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0000" tIns="46800" rIns="90000" bIns="46800" anchor="t"/>
          <a:lstStyle>
            <a:lvl1pPr marL="0" marR="0" indent="0" algn="l" defTabSz="2438400" rtl="0" eaLnBrk="1" latinLnBrk="0" hangingPunct="1">
              <a:lnSpc>
                <a:spcPct val="90000"/>
              </a:lnSpc>
              <a:spcBef>
                <a:spcPts val="0"/>
              </a:spcBef>
              <a:spcAft>
                <a:spcPts val="0"/>
              </a:spcAft>
              <a:buClrTx/>
              <a:buSzTx/>
              <a:buFontTx/>
              <a:buNone/>
              <a:tabLst/>
              <a:defRPr sz="25800" b="0" i="0" u="none" strike="noStrike" cap="none" spc="0" baseline="0">
                <a:solidFill>
                  <a:schemeClr val="accent1"/>
                </a:solidFill>
                <a:uFillTx/>
                <a:latin typeface="IBM Plex Sans ExtLt" panose="020B0303050203000203" pitchFamily="34"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7200" dirty="0"/>
              <a:t>35%</a:t>
            </a:r>
            <a:endParaRPr lang="en-US" sz="7200" kern="0" baseline="30000" dirty="0">
              <a:solidFill>
                <a:schemeClr val="tx1"/>
              </a:solidFill>
            </a:endParaRPr>
          </a:p>
        </p:txBody>
      </p:sp>
      <p:sp>
        <p:nvSpPr>
          <p:cNvPr id="12" name="TextBox 11">
            <a:extLst>
              <a:ext uri="{FF2B5EF4-FFF2-40B4-BE49-F238E27FC236}">
                <a16:creationId xmlns:a16="http://schemas.microsoft.com/office/drawing/2014/main" id="{017A7D99-60BE-B15E-33BD-22567F458E1C}"/>
              </a:ext>
            </a:extLst>
          </p:cNvPr>
          <p:cNvSpPr txBox="1"/>
          <p:nvPr/>
        </p:nvSpPr>
        <p:spPr>
          <a:xfrm>
            <a:off x="21297483" y="985492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13" name="TextBox 12">
            <a:extLst>
              <a:ext uri="{FF2B5EF4-FFF2-40B4-BE49-F238E27FC236}">
                <a16:creationId xmlns:a16="http://schemas.microsoft.com/office/drawing/2014/main" id="{A2C0D553-77CC-1E63-7537-2D65DE368637}"/>
              </a:ext>
            </a:extLst>
          </p:cNvPr>
          <p:cNvSpPr txBox="1"/>
          <p:nvPr/>
        </p:nvSpPr>
        <p:spPr>
          <a:xfrm>
            <a:off x="18604143" y="8654130"/>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r>
              <a:rPr lang="en-US" sz="9600" baseline="30000" dirty="0">
                <a:solidFill>
                  <a:schemeClr val="accent1"/>
                </a:solidFill>
                <a:cs typeface="Arial" panose="020B0604020202020204" pitchFamily="34" charset="0"/>
              </a:rPr>
              <a:t>1</a:t>
            </a:r>
          </a:p>
        </p:txBody>
      </p:sp>
      <p:cxnSp>
        <p:nvCxnSpPr>
          <p:cNvPr id="18" name="Straight Arrow Connector 17">
            <a:extLst>
              <a:ext uri="{FF2B5EF4-FFF2-40B4-BE49-F238E27FC236}">
                <a16:creationId xmlns:a16="http://schemas.microsoft.com/office/drawing/2014/main" id="{C87B0CA1-2FDC-D01F-CAC2-B00DE00F23E4}"/>
              </a:ext>
            </a:extLst>
          </p:cNvPr>
          <p:cNvCxnSpPr>
            <a:cxnSpLocks/>
          </p:cNvCxnSpPr>
          <p:nvPr/>
        </p:nvCxnSpPr>
        <p:spPr bwMode="auto">
          <a:xfrm flipH="1" flipV="1">
            <a:off x="13811175" y="8932984"/>
            <a:ext cx="17584" cy="1600200"/>
          </a:xfrm>
          <a:prstGeom prst="straightConnector1">
            <a:avLst/>
          </a:prstGeom>
          <a:ln w="76200">
            <a:solidFill>
              <a:schemeClr val="accent1"/>
            </a:solidFill>
            <a:headEnd type="none" w="med" len="med"/>
            <a:tailEnd type="arrow"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D83235D-AEDB-B761-8FAE-4E669CED26A6}"/>
              </a:ext>
            </a:extLst>
          </p:cNvPr>
          <p:cNvSpPr txBox="1"/>
          <p:nvPr/>
        </p:nvSpPr>
        <p:spPr>
          <a:xfrm>
            <a:off x="1986455" y="9568530"/>
            <a:ext cx="9333186" cy="2508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endParaRPr lang="en-US" sz="2400" dirty="0">
              <a:cs typeface="Arial" panose="020B0604020202020204" pitchFamily="34" charset="0"/>
            </a:endParaRPr>
          </a:p>
        </p:txBody>
      </p:sp>
      <p:sp>
        <p:nvSpPr>
          <p:cNvPr id="21" name="TextBox 20">
            <a:extLst>
              <a:ext uri="{FF2B5EF4-FFF2-40B4-BE49-F238E27FC236}">
                <a16:creationId xmlns:a16="http://schemas.microsoft.com/office/drawing/2014/main" id="{2F525A5F-FA4F-2D3C-A39D-4C77ACE24C16}"/>
              </a:ext>
            </a:extLst>
          </p:cNvPr>
          <p:cNvSpPr txBox="1"/>
          <p:nvPr/>
        </p:nvSpPr>
        <p:spPr>
          <a:xfrm>
            <a:off x="14284391" y="12666143"/>
            <a:ext cx="10468303" cy="17112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r>
              <a:rPr lang="en-US" sz="1800" dirty="0">
                <a:cs typeface="Arial" panose="020B0604020202020204" pitchFamily="34" charset="0"/>
              </a:rPr>
              <a:t>Source: </a:t>
            </a:r>
            <a:r>
              <a:rPr lang="en-US" sz="1800" dirty="0">
                <a:solidFill>
                  <a:srgbClr val="000000"/>
                </a:solidFill>
                <a:effectLst/>
                <a:latin typeface="+mn-lt"/>
              </a:rPr>
              <a:t>Invest Implications: Forecast Analysis: Artificial Intelligence Software, 2023 – 2027, Worldwide, 09 Nove</a:t>
            </a:r>
            <a:r>
              <a:rPr lang="en-US" sz="1800" dirty="0">
                <a:solidFill>
                  <a:srgbClr val="000000"/>
                </a:solidFill>
              </a:rPr>
              <a:t>mber 2023</a:t>
            </a:r>
            <a:endParaRPr lang="en-US" sz="1800" dirty="0">
              <a:cs typeface="Arial" panose="020B0604020202020204" pitchFamily="34" charset="0"/>
            </a:endParaRPr>
          </a:p>
        </p:txBody>
      </p:sp>
    </p:spTree>
    <p:extLst>
      <p:ext uri="{BB962C8B-B14F-4D97-AF65-F5344CB8AC3E}">
        <p14:creationId xmlns:p14="http://schemas.microsoft.com/office/powerpoint/2010/main" val="9952727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292BFA-6DB6-CDB9-B187-646EA7AA5F8D}"/>
              </a:ext>
            </a:extLst>
          </p:cNvPr>
          <p:cNvSpPr/>
          <p:nvPr/>
        </p:nvSpPr>
        <p:spPr bwMode="auto">
          <a:xfrm flipH="1">
            <a:off x="227336" y="6367627"/>
            <a:ext cx="6856550" cy="651684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4" tIns="91404" rIns="91404" bIns="91404" numCol="1" rtlCol="0" anchor="t" anchorCtr="0" compatLnSpc="1">
            <a:prstTxWarp prst="textNoShape">
              <a:avLst/>
            </a:prstTxWarp>
          </a:bodyPr>
          <a:lstStyle/>
          <a:p>
            <a:pPr defTabSz="913866" fontAlgn="base">
              <a:spcBef>
                <a:spcPct val="0"/>
              </a:spcBef>
              <a:spcAft>
                <a:spcPct val="0"/>
              </a:spcAft>
              <a:defRPr/>
            </a:pPr>
            <a:endParaRPr lang="en-US" sz="1400" dirty="0">
              <a:solidFill>
                <a:srgbClr val="FFFFFF"/>
              </a:solidFill>
              <a:latin typeface="IBM Plex Sans Light"/>
            </a:endParaRPr>
          </a:p>
        </p:txBody>
      </p:sp>
      <p:sp>
        <p:nvSpPr>
          <p:cNvPr id="16" name="Rectangle 15">
            <a:extLst>
              <a:ext uri="{FF2B5EF4-FFF2-40B4-BE49-F238E27FC236}">
                <a16:creationId xmlns:a16="http://schemas.microsoft.com/office/drawing/2014/main" id="{979D7D03-F029-F4F9-0C87-49175BA2BECB}"/>
              </a:ext>
            </a:extLst>
          </p:cNvPr>
          <p:cNvSpPr/>
          <p:nvPr/>
        </p:nvSpPr>
        <p:spPr bwMode="auto">
          <a:xfrm flipH="1">
            <a:off x="6598452" y="1892515"/>
            <a:ext cx="17534506" cy="286953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4" tIns="91404" rIns="91404" bIns="91404" numCol="1" rtlCol="0" anchor="t" anchorCtr="0" compatLnSpc="1">
            <a:prstTxWarp prst="textNoShape">
              <a:avLst/>
            </a:prstTxWarp>
          </a:bodyPr>
          <a:lstStyle/>
          <a:p>
            <a:pPr defTabSz="913866" fontAlgn="base">
              <a:spcBef>
                <a:spcPct val="0"/>
              </a:spcBef>
              <a:spcAft>
                <a:spcPct val="0"/>
              </a:spcAft>
              <a:defRPr/>
            </a:pPr>
            <a:endParaRPr lang="en-US" sz="1400" dirty="0">
              <a:solidFill>
                <a:srgbClr val="FFFFFF"/>
              </a:solidFill>
              <a:latin typeface="IBM Plex Sans Light"/>
            </a:endParaRPr>
          </a:p>
        </p:txBody>
      </p:sp>
      <p:sp>
        <p:nvSpPr>
          <p:cNvPr id="17" name="Text Placeholder 4">
            <a:extLst>
              <a:ext uri="{FF2B5EF4-FFF2-40B4-BE49-F238E27FC236}">
                <a16:creationId xmlns:a16="http://schemas.microsoft.com/office/drawing/2014/main" id="{E0199E90-554F-12F3-14FA-4E4203AC070C}"/>
              </a:ext>
            </a:extLst>
          </p:cNvPr>
          <p:cNvSpPr txBox="1">
            <a:spLocks/>
          </p:cNvSpPr>
          <p:nvPr/>
        </p:nvSpPr>
        <p:spPr>
          <a:xfrm>
            <a:off x="580607" y="977871"/>
            <a:ext cx="4949480" cy="4813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4910">
              <a:defRPr/>
            </a:pPr>
            <a:r>
              <a:rPr lang="en-US" sz="4400" dirty="0">
                <a:solidFill>
                  <a:srgbClr val="000000"/>
                </a:solidFill>
                <a:latin typeface="IBM Plex Sans Light"/>
              </a:rPr>
              <a:t>Client path to </a:t>
            </a:r>
            <a:r>
              <a:rPr lang="en-US" sz="4800" dirty="0" err="1">
                <a:solidFill>
                  <a:srgbClr val="000000"/>
                </a:solidFill>
                <a:latin typeface="IBM Plex Sans SmBld"/>
                <a:cs typeface="Arial"/>
              </a:rPr>
              <a:t>watson</a:t>
            </a:r>
            <a:r>
              <a:rPr lang="en-US" sz="4800" dirty="0" err="1">
                <a:solidFill>
                  <a:srgbClr val="0F62FE"/>
                </a:solidFill>
                <a:latin typeface="IBM Plex Sans SmBld"/>
                <a:cs typeface="Arial"/>
              </a:rPr>
              <a:t>x.</a:t>
            </a:r>
            <a:r>
              <a:rPr lang="en-US" sz="4800" dirty="0" err="1">
                <a:latin typeface="IBM Plex Sans SmBld"/>
                <a:cs typeface="Arial"/>
              </a:rPr>
              <a:t>ai</a:t>
            </a:r>
            <a:r>
              <a:rPr lang="en-US" sz="4400" dirty="0">
                <a:solidFill>
                  <a:srgbClr val="000000"/>
                </a:solidFill>
                <a:latin typeface="IBM Plex Sans Text" panose="020B0503050203000203" pitchFamily="34" charset="0"/>
                <a:cs typeface="Arial" charset="0"/>
              </a:rPr>
              <a:t> </a:t>
            </a:r>
            <a:r>
              <a:rPr lang="en-US" sz="4400" dirty="0">
                <a:solidFill>
                  <a:srgbClr val="000000"/>
                </a:solidFill>
                <a:latin typeface="IBM Plex Sans Light"/>
                <a:cs typeface="Arial" charset="0"/>
              </a:rPr>
              <a:t>adoption</a:t>
            </a:r>
            <a:r>
              <a:rPr lang="en-US" sz="4400" dirty="0">
                <a:solidFill>
                  <a:srgbClr val="000000"/>
                </a:solidFill>
                <a:latin typeface="IBM Plex Sans Light"/>
              </a:rPr>
              <a:t> through</a:t>
            </a:r>
          </a:p>
          <a:p>
            <a:pPr defTabSz="4874910">
              <a:defRPr/>
            </a:pPr>
            <a:r>
              <a:rPr lang="en-US" sz="4400" dirty="0">
                <a:solidFill>
                  <a:srgbClr val="0F62FE"/>
                </a:solidFill>
                <a:latin typeface="IBM Plex Sans Light"/>
              </a:rPr>
              <a:t>Technology Expert Labs </a:t>
            </a:r>
            <a:r>
              <a:rPr lang="en-US" sz="4400" kern="0" dirty="0">
                <a:solidFill>
                  <a:srgbClr val="0F62FE"/>
                </a:solidFill>
                <a:latin typeface="IBM Plex Sans Light" panose="020B0403050203000203" pitchFamily="34" charset="0"/>
              </a:rPr>
              <a:t>→</a:t>
            </a:r>
            <a:endParaRPr lang="en-US" sz="4400" dirty="0">
              <a:solidFill>
                <a:srgbClr val="0F62FE"/>
              </a:solidFill>
              <a:latin typeface="IBM Plex Sans Light"/>
            </a:endParaRPr>
          </a:p>
        </p:txBody>
      </p:sp>
      <p:sp>
        <p:nvSpPr>
          <p:cNvPr id="11" name="Freeform 10">
            <a:extLst>
              <a:ext uri="{FF2B5EF4-FFF2-40B4-BE49-F238E27FC236}">
                <a16:creationId xmlns:a16="http://schemas.microsoft.com/office/drawing/2014/main" id="{EA47D1B6-EBB4-BD4A-126A-61296BD6BFC2}"/>
              </a:ext>
            </a:extLst>
          </p:cNvPr>
          <p:cNvSpPr/>
          <p:nvPr/>
        </p:nvSpPr>
        <p:spPr>
          <a:xfrm>
            <a:off x="13277428" y="1784179"/>
            <a:ext cx="1066386" cy="1066386"/>
          </a:xfrm>
          <a:custGeom>
            <a:avLst/>
            <a:gdLst>
              <a:gd name="connsiteX0" fmla="*/ 0 w 1066800"/>
              <a:gd name="connsiteY0" fmla="*/ 0 h 1066800"/>
              <a:gd name="connsiteX1" fmla="*/ 1066800 w 1066800"/>
              <a:gd name="connsiteY1" fmla="*/ 0 h 1066800"/>
              <a:gd name="connsiteX2" fmla="*/ 1066800 w 1066800"/>
              <a:gd name="connsiteY2" fmla="*/ 1066800 h 1066800"/>
              <a:gd name="connsiteX3" fmla="*/ 0 w 10668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1066800" h="1066800">
                <a:moveTo>
                  <a:pt x="0" y="0"/>
                </a:moveTo>
                <a:lnTo>
                  <a:pt x="1066800" y="0"/>
                </a:lnTo>
                <a:lnTo>
                  <a:pt x="1066800" y="1066800"/>
                </a:lnTo>
                <a:lnTo>
                  <a:pt x="0" y="1066800"/>
                </a:lnTo>
                <a:close/>
              </a:path>
            </a:pathLst>
          </a:custGeom>
          <a:noFill/>
          <a:ln w="33338" cap="flat">
            <a:noFill/>
            <a:prstDash val="solid"/>
            <a:miter/>
          </a:ln>
        </p:spPr>
        <p:txBody>
          <a:bodyPr rtlCol="0" anchor="ctr"/>
          <a:lstStyle/>
          <a:p>
            <a:pPr defTabSz="1828092">
              <a:defRPr/>
            </a:pPr>
            <a:endParaRPr lang="en-US" sz="1800">
              <a:solidFill>
                <a:srgbClr val="000000"/>
              </a:solidFill>
              <a:latin typeface="IBM Plex Sans Light"/>
            </a:endParaRPr>
          </a:p>
        </p:txBody>
      </p:sp>
      <p:sp>
        <p:nvSpPr>
          <p:cNvPr id="22" name="Freeform 21">
            <a:extLst>
              <a:ext uri="{FF2B5EF4-FFF2-40B4-BE49-F238E27FC236}">
                <a16:creationId xmlns:a16="http://schemas.microsoft.com/office/drawing/2014/main" id="{DFEA0F83-B9D6-5FEC-E7C5-5E2411172D54}"/>
              </a:ext>
            </a:extLst>
          </p:cNvPr>
          <p:cNvSpPr/>
          <p:nvPr/>
        </p:nvSpPr>
        <p:spPr>
          <a:xfrm>
            <a:off x="8920408" y="2164747"/>
            <a:ext cx="1066386" cy="1066386"/>
          </a:xfrm>
          <a:custGeom>
            <a:avLst/>
            <a:gdLst>
              <a:gd name="connsiteX0" fmla="*/ 0 w 1066800"/>
              <a:gd name="connsiteY0" fmla="*/ 0 h 1066800"/>
              <a:gd name="connsiteX1" fmla="*/ 1066800 w 1066800"/>
              <a:gd name="connsiteY1" fmla="*/ 0 h 1066800"/>
              <a:gd name="connsiteX2" fmla="*/ 1066800 w 1066800"/>
              <a:gd name="connsiteY2" fmla="*/ 1066800 h 1066800"/>
              <a:gd name="connsiteX3" fmla="*/ 0 w 10668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1066800" h="1066800">
                <a:moveTo>
                  <a:pt x="0" y="0"/>
                </a:moveTo>
                <a:lnTo>
                  <a:pt x="1066800" y="0"/>
                </a:lnTo>
                <a:lnTo>
                  <a:pt x="1066800" y="1066800"/>
                </a:lnTo>
                <a:lnTo>
                  <a:pt x="0" y="1066800"/>
                </a:lnTo>
                <a:close/>
              </a:path>
            </a:pathLst>
          </a:custGeom>
          <a:noFill/>
          <a:ln w="33338" cap="flat">
            <a:noFill/>
            <a:prstDash val="solid"/>
            <a:miter/>
          </a:ln>
        </p:spPr>
        <p:txBody>
          <a:bodyPr rtlCol="0" anchor="ctr"/>
          <a:lstStyle/>
          <a:p>
            <a:pPr defTabSz="1828092">
              <a:defRPr/>
            </a:pPr>
            <a:endParaRPr lang="en-US" sz="1800">
              <a:solidFill>
                <a:srgbClr val="000000"/>
              </a:solidFill>
              <a:latin typeface="IBM Plex Sans Light"/>
            </a:endParaRPr>
          </a:p>
        </p:txBody>
      </p:sp>
      <p:sp>
        <p:nvSpPr>
          <p:cNvPr id="4" name="TextBox 3">
            <a:extLst>
              <a:ext uri="{FF2B5EF4-FFF2-40B4-BE49-F238E27FC236}">
                <a16:creationId xmlns:a16="http://schemas.microsoft.com/office/drawing/2014/main" id="{42AB2A57-32AF-45EB-B13B-A17566930078}"/>
              </a:ext>
            </a:extLst>
          </p:cNvPr>
          <p:cNvSpPr txBox="1"/>
          <p:nvPr/>
        </p:nvSpPr>
        <p:spPr>
          <a:xfrm>
            <a:off x="7210198" y="1859510"/>
            <a:ext cx="5677154" cy="2325307"/>
          </a:xfrm>
          <a:prstGeom prst="rect">
            <a:avLst/>
          </a:prstGeom>
          <a:noFill/>
        </p:spPr>
        <p:txBody>
          <a:bodyPr wrap="square" lIns="91404" tIns="91404" rIns="91404" bIns="91404" rtlCol="0">
            <a:spAutoFit/>
          </a:bodyPr>
          <a:lstStyle/>
          <a:p>
            <a:pPr defTabSz="1828092">
              <a:spcBef>
                <a:spcPts val="1100"/>
              </a:spcBef>
              <a:defRPr/>
            </a:pPr>
            <a:r>
              <a:rPr lang="en-US" sz="6594" dirty="0">
                <a:solidFill>
                  <a:srgbClr val="1797EC"/>
                </a:solidFill>
                <a:latin typeface="IBM Plex Sans" panose="020B0503050203000203" pitchFamily="34" charset="0"/>
                <a:ea typeface="IBM Plex Sans" charset="0"/>
                <a:cs typeface="Arial" panose="020B0604020202020204" pitchFamily="34" charset="0"/>
              </a:rPr>
              <a:t>1</a:t>
            </a:r>
          </a:p>
          <a:p>
            <a:pPr defTabSz="1828092">
              <a:spcBef>
                <a:spcPts val="1100"/>
              </a:spcBef>
              <a:defRPr/>
            </a:pPr>
            <a:r>
              <a:rPr lang="en-US" sz="3200" dirty="0">
                <a:solidFill>
                  <a:srgbClr val="000000">
                    <a:lumMod val="75000"/>
                    <a:lumOff val="25000"/>
                  </a:srgbClr>
                </a:solidFill>
                <a:latin typeface="IBM Plex Sans" panose="020B0503050203000203" pitchFamily="34" charset="0"/>
                <a:ea typeface="IBM Plex Sans" charset="0"/>
                <a:cs typeface="Arial" panose="020B0604020202020204" pitchFamily="34" charset="0"/>
              </a:rPr>
              <a:t>Attach pre-scoped offerings to all new license sales</a:t>
            </a:r>
          </a:p>
        </p:txBody>
      </p:sp>
      <p:sp>
        <p:nvSpPr>
          <p:cNvPr id="5" name="TextBox 4">
            <a:extLst>
              <a:ext uri="{FF2B5EF4-FFF2-40B4-BE49-F238E27FC236}">
                <a16:creationId xmlns:a16="http://schemas.microsoft.com/office/drawing/2014/main" id="{85054166-60F2-C8DA-375B-B293D3AC8CF3}"/>
              </a:ext>
            </a:extLst>
          </p:cNvPr>
          <p:cNvSpPr txBox="1"/>
          <p:nvPr/>
        </p:nvSpPr>
        <p:spPr>
          <a:xfrm>
            <a:off x="13344192" y="1859509"/>
            <a:ext cx="5331502" cy="2325307"/>
          </a:xfrm>
          <a:prstGeom prst="rect">
            <a:avLst/>
          </a:prstGeom>
          <a:noFill/>
        </p:spPr>
        <p:txBody>
          <a:bodyPr wrap="square" lIns="91404" tIns="91404" rIns="91404" bIns="91404" rtlCol="0">
            <a:spAutoFit/>
          </a:bodyPr>
          <a:lstStyle/>
          <a:p>
            <a:pPr defTabSz="1828306">
              <a:spcBef>
                <a:spcPts val="1100"/>
              </a:spcBef>
              <a:defRPr/>
            </a:pPr>
            <a:r>
              <a:rPr lang="en-US" sz="6594" dirty="0">
                <a:solidFill>
                  <a:srgbClr val="1797EC"/>
                </a:solidFill>
                <a:latin typeface="IBM Plex Sans" panose="020B0503050203000203" pitchFamily="34" charset="0"/>
                <a:ea typeface="IBM Plex Sans" charset="0"/>
                <a:cs typeface="Arial" panose="020B0604020202020204" pitchFamily="34" charset="0"/>
              </a:rPr>
              <a:t>2</a:t>
            </a:r>
            <a:endParaRPr lang="en-US" sz="3200" dirty="0">
              <a:solidFill>
                <a:srgbClr val="1797EC"/>
              </a:solidFill>
              <a:latin typeface="IBM Plex Sans" panose="020B0503050203000203" pitchFamily="34" charset="0"/>
              <a:ea typeface="IBM Plex Sans" charset="0"/>
              <a:cs typeface="Arial" panose="020B0604020202020204" pitchFamily="34" charset="0"/>
            </a:endParaRPr>
          </a:p>
          <a:p>
            <a:pPr defTabSz="1828092">
              <a:spcBef>
                <a:spcPts val="1100"/>
              </a:spcBef>
              <a:defRPr/>
            </a:pPr>
            <a:r>
              <a:rPr lang="en-US" sz="3200" dirty="0">
                <a:solidFill>
                  <a:srgbClr val="000000">
                    <a:lumMod val="75000"/>
                    <a:lumOff val="25000"/>
                  </a:srgbClr>
                </a:solidFill>
                <a:latin typeface="IBM Plex Sans" panose="020B0503050203000203" pitchFamily="34" charset="0"/>
                <a:ea typeface="IBM Plex Sans" charset="0"/>
                <a:cs typeface="Arial" panose="020B0604020202020204" pitchFamily="34" charset="0"/>
              </a:rPr>
              <a:t>Expand with Expertise Connect</a:t>
            </a:r>
          </a:p>
        </p:txBody>
      </p:sp>
      <p:sp>
        <p:nvSpPr>
          <p:cNvPr id="6" name="TextBox 5">
            <a:extLst>
              <a:ext uri="{FF2B5EF4-FFF2-40B4-BE49-F238E27FC236}">
                <a16:creationId xmlns:a16="http://schemas.microsoft.com/office/drawing/2014/main" id="{C5FFE2FE-BB9D-4FAB-83FE-3DF82B162EA6}"/>
              </a:ext>
            </a:extLst>
          </p:cNvPr>
          <p:cNvSpPr txBox="1"/>
          <p:nvPr/>
        </p:nvSpPr>
        <p:spPr>
          <a:xfrm>
            <a:off x="19524681" y="1834455"/>
            <a:ext cx="4788308" cy="2817750"/>
          </a:xfrm>
          <a:prstGeom prst="rect">
            <a:avLst/>
          </a:prstGeom>
          <a:noFill/>
        </p:spPr>
        <p:txBody>
          <a:bodyPr wrap="square" lIns="91404" tIns="91404" rIns="91404" bIns="91404" rtlCol="0">
            <a:spAutoFit/>
          </a:bodyPr>
          <a:lstStyle/>
          <a:p>
            <a:pPr defTabSz="1828306">
              <a:spcBef>
                <a:spcPts val="1100"/>
              </a:spcBef>
              <a:defRPr/>
            </a:pPr>
            <a:r>
              <a:rPr lang="en-US" sz="6594" dirty="0">
                <a:solidFill>
                  <a:srgbClr val="1797EC"/>
                </a:solidFill>
                <a:latin typeface="IBM Plex Sans" panose="020B0503050203000203" pitchFamily="34" charset="0"/>
                <a:ea typeface="IBM Plex Sans" charset="0"/>
                <a:cs typeface="Arial" panose="020B0604020202020204" pitchFamily="34" charset="0"/>
              </a:rPr>
              <a:t>3</a:t>
            </a:r>
            <a:endParaRPr lang="en-US" sz="3200" dirty="0">
              <a:solidFill>
                <a:srgbClr val="1797EC"/>
              </a:solidFill>
              <a:latin typeface="IBM Plex Sans" panose="020B0503050203000203" pitchFamily="34" charset="0"/>
              <a:ea typeface="IBM Plex Sans" charset="0"/>
              <a:cs typeface="Arial" panose="020B0604020202020204" pitchFamily="34" charset="0"/>
            </a:endParaRPr>
          </a:p>
          <a:p>
            <a:pPr defTabSz="1828092">
              <a:spcBef>
                <a:spcPts val="1100"/>
              </a:spcBef>
              <a:defRPr/>
            </a:pPr>
            <a:r>
              <a:rPr lang="en-US" sz="3200" dirty="0">
                <a:solidFill>
                  <a:srgbClr val="000000">
                    <a:lumMod val="75000"/>
                    <a:lumOff val="25000"/>
                  </a:srgbClr>
                </a:solidFill>
                <a:latin typeface="IBM Plex Sans" panose="020B0503050203000203" pitchFamily="34" charset="0"/>
                <a:cs typeface="Arial" panose="020B0604020202020204" pitchFamily="34" charset="0"/>
                <a:hlinkClick r:id="rId3"/>
              </a:rPr>
              <a:t>Engage Expert Labs Services Sellers </a:t>
            </a:r>
            <a:r>
              <a:rPr lang="en-US" sz="3200" dirty="0">
                <a:solidFill>
                  <a:srgbClr val="000000">
                    <a:lumMod val="75000"/>
                    <a:lumOff val="25000"/>
                  </a:srgbClr>
                </a:solidFill>
                <a:latin typeface="IBM Plex Sans" panose="020B0503050203000203" pitchFamily="34" charset="0"/>
                <a:cs typeface="Arial" panose="020B0604020202020204" pitchFamily="34" charset="0"/>
              </a:rPr>
              <a:t>early     in the Software Sale</a:t>
            </a:r>
          </a:p>
        </p:txBody>
      </p:sp>
      <p:sp>
        <p:nvSpPr>
          <p:cNvPr id="2" name="Content Placeholder 2">
            <a:extLst>
              <a:ext uri="{FF2B5EF4-FFF2-40B4-BE49-F238E27FC236}">
                <a16:creationId xmlns:a16="http://schemas.microsoft.com/office/drawing/2014/main" id="{7C275479-4EE6-AE24-D168-48DA8FAFE82B}"/>
              </a:ext>
              <a:ext uri="{C183D7F6-B498-43B3-948B-1728B52AA6E4}">
                <adec:decorative xmlns:adec="http://schemas.microsoft.com/office/drawing/2017/decorative" val="0"/>
              </a:ext>
            </a:extLst>
          </p:cNvPr>
          <p:cNvSpPr txBox="1">
            <a:spLocks/>
          </p:cNvSpPr>
          <p:nvPr/>
        </p:nvSpPr>
        <p:spPr>
          <a:xfrm>
            <a:off x="1587" y="6007615"/>
            <a:ext cx="6671052" cy="7115898"/>
          </a:xfrm>
          <a:prstGeom prst="rect">
            <a:avLst/>
          </a:prstGeom>
        </p:spPr>
        <p:txBody>
          <a:bodyPr vert="horz" lIns="585140" tIns="536378" rIns="609520" bIns="609520" rtlCol="0" anchor="t">
            <a:noAutofit/>
          </a:bodyP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2437884">
              <a:defRPr/>
            </a:pPr>
            <a:r>
              <a:rPr lang="en-US" sz="2932" dirty="0">
                <a:solidFill>
                  <a:srgbClr val="222222"/>
                </a:solidFill>
              </a:rPr>
              <a:t>Expert Labs Contacts</a:t>
            </a:r>
            <a:endParaRPr lang="en-US" sz="2932" dirty="0">
              <a:solidFill>
                <a:srgbClr val="222222"/>
              </a:solidFill>
              <a:hlinkClick r:id="rId4"/>
            </a:endParaRPr>
          </a:p>
          <a:p>
            <a:pPr defTabSz="2437884">
              <a:defRPr/>
            </a:pPr>
            <a:endParaRPr lang="en-US" sz="2132" dirty="0">
              <a:solidFill>
                <a:srgbClr val="222222"/>
              </a:solidFill>
              <a:hlinkClick r:id="" action="ppaction://noaction"/>
            </a:endParaRPr>
          </a:p>
          <a:p>
            <a:pPr defTabSz="2437884">
              <a:defRPr/>
            </a:pPr>
            <a:r>
              <a:rPr lang="en-US" sz="2100" kern="0" dirty="0">
                <a:solidFill>
                  <a:srgbClr val="222222"/>
                </a:solidFill>
                <a:latin typeface="+mn-lt"/>
                <a:hlinkClick r:id="rId5"/>
              </a:rPr>
              <a:t>Sarah Memon </a:t>
            </a:r>
            <a:endParaRPr lang="en-US" sz="2100" dirty="0">
              <a:solidFill>
                <a:srgbClr val="222222"/>
              </a:solidFill>
              <a:latin typeface="+mn-lt"/>
            </a:endParaRPr>
          </a:p>
          <a:p>
            <a:pPr defTabSz="2437884">
              <a:defRPr/>
            </a:pPr>
            <a:r>
              <a:rPr lang="en-US" sz="2100" dirty="0">
                <a:solidFill>
                  <a:srgbClr val="222222"/>
                </a:solidFill>
                <a:latin typeface="+mn-lt"/>
              </a:rPr>
              <a:t>Services Product Manager, Data and AI</a:t>
            </a:r>
          </a:p>
          <a:p>
            <a:pPr defTabSz="2437884">
              <a:defRPr/>
            </a:pPr>
            <a:endParaRPr lang="en-US" sz="2100" dirty="0">
              <a:solidFill>
                <a:srgbClr val="222222"/>
              </a:solidFill>
              <a:latin typeface="+mn-lt"/>
              <a:hlinkClick r:id="rId6">
                <a:extLst>
                  <a:ext uri="{A12FA001-AC4F-418D-AE19-62706E023703}">
                    <ahyp:hlinkClr xmlns:ahyp="http://schemas.microsoft.com/office/drawing/2018/hyperlinkcolor" val="tx"/>
                  </a:ext>
                </a:extLst>
              </a:hlinkClick>
            </a:endParaRPr>
          </a:p>
          <a:p>
            <a:pPr defTabSz="2437884">
              <a:defRPr/>
            </a:pPr>
            <a:r>
              <a:rPr lang="en-US" sz="2100" dirty="0">
                <a:solidFill>
                  <a:srgbClr val="0F62FE"/>
                </a:solidFill>
                <a:latin typeface="+mn-lt"/>
                <a:hlinkClick r:id="rId7">
                  <a:extLst>
                    <a:ext uri="{A12FA001-AC4F-418D-AE19-62706E023703}">
                      <ahyp:hlinkClr xmlns:ahyp="http://schemas.microsoft.com/office/drawing/2018/hyperlinkcolor" val="tx"/>
                    </a:ext>
                  </a:extLst>
                </a:hlinkClick>
              </a:rPr>
              <a:t>Ted Trask</a:t>
            </a:r>
            <a:endParaRPr lang="en-US" sz="2100" dirty="0">
              <a:solidFill>
                <a:srgbClr val="0F62FE"/>
              </a:solidFill>
              <a:latin typeface="+mn-lt"/>
            </a:endParaRPr>
          </a:p>
          <a:p>
            <a:pPr defTabSz="2437884">
              <a:defRPr/>
            </a:pPr>
            <a:r>
              <a:rPr lang="en-US" sz="2100" dirty="0">
                <a:solidFill>
                  <a:srgbClr val="222222"/>
                </a:solidFill>
                <a:latin typeface="+mn-lt"/>
              </a:rPr>
              <a:t>Program Director, WW Data &amp; AI Services Sales Leader</a:t>
            </a:r>
          </a:p>
          <a:p>
            <a:pPr defTabSz="2437884">
              <a:defRPr/>
            </a:pPr>
            <a:endParaRPr lang="en-US" sz="2100" dirty="0">
              <a:solidFill>
                <a:srgbClr val="0F62FE"/>
              </a:solidFill>
              <a:latin typeface="+mn-lt"/>
              <a:hlinkClick r:id="" action="ppaction://noaction">
                <a:extLst>
                  <a:ext uri="{A12FA001-AC4F-418D-AE19-62706E023703}">
                    <ahyp:hlinkClr xmlns:ahyp="http://schemas.microsoft.com/office/drawing/2018/hyperlinkcolor" val="tx"/>
                  </a:ext>
                </a:extLst>
              </a:hlinkClick>
            </a:endParaRPr>
          </a:p>
          <a:p>
            <a:pPr defTabSz="2437884">
              <a:defRPr/>
            </a:pPr>
            <a:r>
              <a:rPr lang="en-US" sz="2100" dirty="0">
                <a:solidFill>
                  <a:srgbClr val="222222"/>
                </a:solidFill>
                <a:latin typeface="+mn-lt"/>
                <a:hlinkClick r:id="rId8"/>
              </a:rPr>
              <a:t>Charley Beller</a:t>
            </a:r>
            <a:r>
              <a:rPr lang="en-US" sz="2100" dirty="0">
                <a:solidFill>
                  <a:srgbClr val="222222"/>
                </a:solidFill>
                <a:latin typeface="+mn-lt"/>
              </a:rPr>
              <a:t> </a:t>
            </a:r>
            <a:r>
              <a:rPr lang="en-US" sz="2100" dirty="0">
                <a:latin typeface="+mn-lt"/>
              </a:rPr>
              <a:t>WW Solution Engineering Lead Data Insights &amp; Applications</a:t>
            </a:r>
            <a:endParaRPr lang="en-US" sz="2100" dirty="0">
              <a:solidFill>
                <a:srgbClr val="000000"/>
              </a:solidFill>
              <a:latin typeface="+mn-lt"/>
            </a:endParaRPr>
          </a:p>
          <a:p>
            <a:pPr defTabSz="2437884">
              <a:defRPr/>
            </a:pPr>
            <a:endParaRPr lang="en-US" sz="2100" dirty="0">
              <a:solidFill>
                <a:srgbClr val="0F62FE"/>
              </a:solidFill>
              <a:latin typeface="+mn-lt"/>
              <a:hlinkClick r:id="" action="ppaction://noaction">
                <a:extLst>
                  <a:ext uri="{A12FA001-AC4F-418D-AE19-62706E023703}">
                    <ahyp:hlinkClr xmlns:ahyp="http://schemas.microsoft.com/office/drawing/2018/hyperlinkcolor" val="tx"/>
                  </a:ext>
                </a:extLst>
              </a:hlinkClick>
            </a:endParaRPr>
          </a:p>
          <a:p>
            <a:pPr defTabSz="2437884">
              <a:defRPr/>
            </a:pPr>
            <a:r>
              <a:rPr lang="en-US" sz="2100" dirty="0">
                <a:solidFill>
                  <a:srgbClr val="000000"/>
                </a:solidFill>
                <a:latin typeface="+mn-lt"/>
                <a:hlinkClick r:id="rId9"/>
              </a:rPr>
              <a:t>Tal Shahar</a:t>
            </a:r>
            <a:r>
              <a:rPr lang="en-US" sz="2100" dirty="0">
                <a:solidFill>
                  <a:srgbClr val="000000"/>
                </a:solidFill>
                <a:latin typeface="+mn-lt"/>
              </a:rPr>
              <a:t> </a:t>
            </a:r>
            <a:r>
              <a:rPr lang="en-US" sz="2100" dirty="0">
                <a:solidFill>
                  <a:srgbClr val="222222"/>
                </a:solidFill>
                <a:latin typeface="+mn-lt"/>
              </a:rPr>
              <a:t>WW Principal Delivery Practice Leader</a:t>
            </a:r>
          </a:p>
          <a:p>
            <a:pPr defTabSz="2437884">
              <a:defRPr/>
            </a:pPr>
            <a:endParaRPr lang="en-US" sz="2132" dirty="0">
              <a:solidFill>
                <a:srgbClr val="222222"/>
              </a:solidFill>
            </a:endParaRPr>
          </a:p>
          <a:p>
            <a:pPr defTabSz="2437884">
              <a:defRPr/>
            </a:pPr>
            <a:r>
              <a:rPr lang="en-US" sz="2132" dirty="0">
                <a:solidFill>
                  <a:srgbClr val="222222"/>
                </a:solidFill>
              </a:rPr>
              <a:t>Seller Locator </a:t>
            </a:r>
            <a:r>
              <a:rPr lang="en-US" sz="2132" dirty="0">
                <a:solidFill>
                  <a:srgbClr val="222222"/>
                </a:solidFill>
                <a:hlinkClick r:id="rId10"/>
              </a:rPr>
              <a:t>Tool</a:t>
            </a:r>
            <a:endParaRPr lang="en-US" sz="2132" dirty="0">
              <a:solidFill>
                <a:srgbClr val="222222"/>
              </a:solidFill>
            </a:endParaRPr>
          </a:p>
          <a:p>
            <a:pPr defTabSz="2437884">
              <a:defRPr/>
            </a:pPr>
            <a:endParaRPr lang="en-US" sz="2132" dirty="0">
              <a:solidFill>
                <a:srgbClr val="222222"/>
              </a:solidFill>
            </a:endParaRPr>
          </a:p>
          <a:p>
            <a:pPr defTabSz="2437884">
              <a:defRPr/>
            </a:pPr>
            <a:r>
              <a:rPr lang="en-US" sz="2132" dirty="0">
                <a:solidFill>
                  <a:srgbClr val="222222"/>
                </a:solidFill>
              </a:rPr>
              <a:t>Slack: </a:t>
            </a:r>
            <a:r>
              <a:rPr lang="en-US" sz="2132" dirty="0">
                <a:solidFill>
                  <a:srgbClr val="222222"/>
                </a:solidFill>
                <a:hlinkClick r:id="rId11"/>
              </a:rPr>
              <a:t>#ask-expert-labs</a:t>
            </a:r>
            <a:r>
              <a:rPr lang="en-US" sz="2132" dirty="0">
                <a:solidFill>
                  <a:srgbClr val="222222"/>
                </a:solidFill>
              </a:rPr>
              <a:t> </a:t>
            </a:r>
          </a:p>
          <a:p>
            <a:pPr defTabSz="1828970"/>
            <a:endParaRPr lang="en-US" sz="1600" dirty="0">
              <a:solidFill>
                <a:srgbClr val="000000"/>
              </a:solidFill>
              <a:cs typeface="Arial"/>
            </a:endParaRPr>
          </a:p>
        </p:txBody>
      </p:sp>
      <p:graphicFrame>
        <p:nvGraphicFramePr>
          <p:cNvPr id="12" name="Table 11">
            <a:extLst>
              <a:ext uri="{FF2B5EF4-FFF2-40B4-BE49-F238E27FC236}">
                <a16:creationId xmlns:a16="http://schemas.microsoft.com/office/drawing/2014/main" id="{CE3F3F57-ED37-88A1-E1FC-6357457CA1C3}"/>
              </a:ext>
            </a:extLst>
          </p:cNvPr>
          <p:cNvGraphicFramePr>
            <a:graphicFrameLocks noGrp="1"/>
          </p:cNvGraphicFramePr>
          <p:nvPr>
            <p:extLst>
              <p:ext uri="{D42A27DB-BD31-4B8C-83A1-F6EECF244321}">
                <p14:modId xmlns:p14="http://schemas.microsoft.com/office/powerpoint/2010/main" val="2903743000"/>
              </p:ext>
            </p:extLst>
          </p:nvPr>
        </p:nvGraphicFramePr>
        <p:xfrm>
          <a:off x="8159338" y="6369965"/>
          <a:ext cx="15359030" cy="5069402"/>
        </p:xfrm>
        <a:graphic>
          <a:graphicData uri="http://schemas.openxmlformats.org/drawingml/2006/table">
            <a:tbl>
              <a:tblPr/>
              <a:tblGrid>
                <a:gridCol w="3723305">
                  <a:extLst>
                    <a:ext uri="{9D8B030D-6E8A-4147-A177-3AD203B41FA5}">
                      <a16:colId xmlns:a16="http://schemas.microsoft.com/office/drawing/2014/main" val="1948057095"/>
                    </a:ext>
                  </a:extLst>
                </a:gridCol>
                <a:gridCol w="2530714">
                  <a:extLst>
                    <a:ext uri="{9D8B030D-6E8A-4147-A177-3AD203B41FA5}">
                      <a16:colId xmlns:a16="http://schemas.microsoft.com/office/drawing/2014/main" val="2308057668"/>
                    </a:ext>
                  </a:extLst>
                </a:gridCol>
                <a:gridCol w="2446721">
                  <a:extLst>
                    <a:ext uri="{9D8B030D-6E8A-4147-A177-3AD203B41FA5}">
                      <a16:colId xmlns:a16="http://schemas.microsoft.com/office/drawing/2014/main" val="827969899"/>
                    </a:ext>
                  </a:extLst>
                </a:gridCol>
                <a:gridCol w="3369255">
                  <a:extLst>
                    <a:ext uri="{9D8B030D-6E8A-4147-A177-3AD203B41FA5}">
                      <a16:colId xmlns:a16="http://schemas.microsoft.com/office/drawing/2014/main" val="2877150664"/>
                    </a:ext>
                  </a:extLst>
                </a:gridCol>
                <a:gridCol w="3289035">
                  <a:extLst>
                    <a:ext uri="{9D8B030D-6E8A-4147-A177-3AD203B41FA5}">
                      <a16:colId xmlns:a16="http://schemas.microsoft.com/office/drawing/2014/main" val="1736791719"/>
                    </a:ext>
                  </a:extLst>
                </a:gridCol>
              </a:tblGrid>
              <a:tr h="1002804">
                <a:tc>
                  <a:txBody>
                    <a:bodyPr/>
                    <a:lstStyle/>
                    <a:p>
                      <a:pPr algn="ctr" fontAlgn="base"/>
                      <a:r>
                        <a:rPr lang="en-US" sz="2600" b="1" i="0" dirty="0">
                          <a:solidFill>
                            <a:schemeClr val="bg1"/>
                          </a:solidFill>
                          <a:effectLst/>
                          <a:latin typeface="IBM Plex Sans" panose="020B0503050203000203" pitchFamily="34" charset="0"/>
                        </a:rPr>
                        <a:t>Offering​</a:t>
                      </a:r>
                      <a:endParaRPr lang="en-US" sz="2600" b="1" i="0" dirty="0">
                        <a:solidFill>
                          <a:schemeClr val="bg1"/>
                        </a:solidFill>
                        <a:effectLst/>
                      </a:endParaRPr>
                    </a:p>
                  </a:txBody>
                  <a:tcPr marL="179948" marR="179948" marT="89976" marB="8997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ase"/>
                      <a:r>
                        <a:rPr lang="en-US" sz="2600" b="1" i="0" dirty="0">
                          <a:solidFill>
                            <a:schemeClr val="bg1"/>
                          </a:solidFill>
                          <a:effectLst/>
                          <a:latin typeface="IBM Plex Sans" panose="020B0503050203000203" pitchFamily="34" charset="0"/>
                        </a:rPr>
                        <a:t>Retail Price​</a:t>
                      </a:r>
                      <a:endParaRPr lang="en-US" sz="2600" b="1" i="0" dirty="0">
                        <a:solidFill>
                          <a:schemeClr val="bg1"/>
                        </a:solidFill>
                        <a:effectLst/>
                      </a:endParaRPr>
                    </a:p>
                  </a:txBody>
                  <a:tcPr marL="179948" marR="179948" marT="89976" marB="8997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ase"/>
                      <a:r>
                        <a:rPr lang="en-US" sz="2600" b="1" i="0" dirty="0">
                          <a:solidFill>
                            <a:schemeClr val="bg1"/>
                          </a:solidFill>
                          <a:effectLst/>
                          <a:latin typeface="IBM Plex Sans" panose="020B0503050203000203" pitchFamily="34" charset="0"/>
                        </a:rPr>
                        <a:t>Duration​</a:t>
                      </a:r>
                      <a:endParaRPr lang="en-US" sz="2600" b="1" i="0" dirty="0">
                        <a:solidFill>
                          <a:schemeClr val="bg1"/>
                        </a:solidFill>
                        <a:effectLst/>
                      </a:endParaRPr>
                    </a:p>
                  </a:txBody>
                  <a:tcPr marL="179948" marR="179948" marT="89976" marB="8997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ase"/>
                      <a:r>
                        <a:rPr lang="en-US" sz="2600" b="1" i="0" dirty="0">
                          <a:solidFill>
                            <a:schemeClr val="bg1"/>
                          </a:solidFill>
                          <a:effectLst/>
                          <a:latin typeface="IBM Plex Sans" panose="020B0503050203000203" pitchFamily="34" charset="0"/>
                        </a:rPr>
                        <a:t>Transact by SaaS​</a:t>
                      </a:r>
                      <a:endParaRPr lang="en-US" sz="2600" b="1" i="0" dirty="0">
                        <a:solidFill>
                          <a:schemeClr val="bg1"/>
                        </a:solidFill>
                        <a:effectLst/>
                      </a:endParaRPr>
                    </a:p>
                  </a:txBody>
                  <a:tcPr marL="179948" marR="179948" marT="89976" marB="8997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ase"/>
                      <a:r>
                        <a:rPr lang="en-US" sz="2600" b="1" i="0" dirty="0">
                          <a:solidFill>
                            <a:schemeClr val="bg1"/>
                          </a:solidFill>
                          <a:effectLst/>
                          <a:latin typeface="IBM Plex Sans" panose="020B0503050203000203" pitchFamily="34" charset="0"/>
                        </a:rPr>
                        <a:t>Transact by Non-SaaS​</a:t>
                      </a:r>
                      <a:endParaRPr lang="en-US" sz="2600" b="1" i="0" dirty="0">
                        <a:solidFill>
                          <a:schemeClr val="bg1"/>
                        </a:solidFill>
                        <a:effectLst/>
                      </a:endParaRPr>
                    </a:p>
                  </a:txBody>
                  <a:tcPr marL="179948" marR="179948" marT="89976" marB="8997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71177843"/>
                  </a:ext>
                </a:extLst>
              </a:tr>
              <a:tr h="1568032">
                <a:tc>
                  <a:txBody>
                    <a:bodyPr/>
                    <a:lstStyle/>
                    <a:p>
                      <a:pPr algn="l" fontAlgn="auto"/>
                      <a:r>
                        <a:rPr lang="en-US" sz="2400" b="0" i="0" dirty="0">
                          <a:solidFill>
                            <a:srgbClr val="000000"/>
                          </a:solidFill>
                          <a:effectLst/>
                          <a:latin typeface="IBM Plex Sans" panose="020B0503050203000203" pitchFamily="34" charset="0"/>
                          <a:hlinkClick r:id="rId12"/>
                        </a:rPr>
                        <a:t>Build</a:t>
                      </a:r>
                      <a:r>
                        <a:rPr lang="en-US" sz="2400" b="0" i="0" dirty="0">
                          <a:solidFill>
                            <a:srgbClr val="000000"/>
                          </a:solidFill>
                          <a:effectLst/>
                          <a:latin typeface="IBM Plex Sans" panose="020B0503050203000203" pitchFamily="34" charset="0"/>
                        </a:rPr>
                        <a:t> </a:t>
                      </a:r>
                      <a:r>
                        <a:rPr lang="en-US" sz="2400" b="1" i="0" dirty="0" err="1">
                          <a:solidFill>
                            <a:schemeClr val="tx1"/>
                          </a:solidFill>
                          <a:effectLst/>
                          <a:latin typeface="IBM Plex Sans"/>
                        </a:rPr>
                        <a:t>watsonx.ai</a:t>
                      </a:r>
                      <a:r>
                        <a:rPr lang="en-US" sz="2400" b="1" i="0" dirty="0">
                          <a:solidFill>
                            <a:srgbClr val="0E62FE"/>
                          </a:solidFill>
                          <a:effectLst/>
                          <a:latin typeface="IBM Plex Sans"/>
                        </a:rPr>
                        <a:t> </a:t>
                      </a:r>
                      <a:r>
                        <a:rPr lang="en-US" sz="2400" b="0" i="0" dirty="0">
                          <a:solidFill>
                            <a:srgbClr val="000000"/>
                          </a:solidFill>
                          <a:effectLst/>
                          <a:latin typeface="IBM Plex Sans" panose="020B0503050203000203" pitchFamily="34" charset="0"/>
                        </a:rPr>
                        <a:t>Conversational Search</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auto"/>
                      <a:r>
                        <a:rPr lang="en-US" sz="2400" b="0" i="0" strike="noStrike" dirty="0">
                          <a:solidFill>
                            <a:srgbClr val="000000"/>
                          </a:solidFill>
                          <a:effectLst/>
                          <a:latin typeface="IBM Plex Sans" panose="020B0503050203000203" pitchFamily="34" charset="0"/>
                        </a:rPr>
                        <a:t>$90K USD</a:t>
                      </a:r>
                      <a:endParaRPr lang="en-US" sz="2400" b="0" i="0" strike="noStrike" dirty="0">
                        <a:solidFill>
                          <a:srgbClr val="FF0000"/>
                        </a:solidFill>
                        <a:effectLst/>
                        <a:latin typeface="IBM Plex Sans" panose="020B0503050203000203" pitchFamily="34" charset="0"/>
                      </a:endParaRP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auto"/>
                      <a:r>
                        <a:rPr lang="en-US" sz="2400" b="0" i="0" dirty="0">
                          <a:solidFill>
                            <a:srgbClr val="000000"/>
                          </a:solidFill>
                          <a:effectLst/>
                          <a:latin typeface="IBM Plex Sans" panose="020B0503050203000203" pitchFamily="34" charset="0"/>
                        </a:rPr>
                        <a:t>​5W</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72" rtl="0" eaLnBrk="1" fontAlgn="b" latinLnBrk="0" hangingPunct="1">
                        <a:lnSpc>
                          <a:spcPct val="100000"/>
                        </a:lnSpc>
                        <a:spcBef>
                          <a:spcPts val="0"/>
                        </a:spcBef>
                        <a:spcAft>
                          <a:spcPts val="0"/>
                        </a:spcAft>
                        <a:buClrTx/>
                        <a:buSzTx/>
                        <a:buFontTx/>
                        <a:buNone/>
                        <a:tabLst/>
                        <a:defRPr/>
                      </a:pPr>
                      <a:r>
                        <a:rPr lang="en-US" sz="2400" b="0" i="0" kern="1200" dirty="0">
                          <a:solidFill>
                            <a:srgbClr val="000000"/>
                          </a:solidFill>
                          <a:effectLst/>
                          <a:latin typeface="IBM Plex Sans" panose="020B0503050203000203" pitchFamily="34" charset="0"/>
                          <a:ea typeface="+mn-ea"/>
                          <a:cs typeface="+mn-cs"/>
                        </a:rPr>
                        <a:t>Qty 5 x #</a:t>
                      </a:r>
                      <a:r>
                        <a:rPr lang="en-US" sz="2400" b="0" i="0" u="none" strike="noStrike" cap="none" spc="0" baseline="0" dirty="0">
                          <a:solidFill>
                            <a:schemeClr val="tx1"/>
                          </a:solidFill>
                          <a:effectLst/>
                          <a:uFillTx/>
                          <a:latin typeface="IBM Plex Sans" panose="020B0503050203000203" pitchFamily="34" charset="0"/>
                          <a:ea typeface="+mn-ea"/>
                          <a:cs typeface="+mn-cs"/>
                          <a:sym typeface="IBM Plex Sans"/>
                        </a:rPr>
                        <a:t>D0G4ZX</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772" rtl="0" eaLnBrk="1" fontAlgn="b" latinLnBrk="0" hangingPunct="1">
                        <a:lnSpc>
                          <a:spcPct val="100000"/>
                        </a:lnSpc>
                        <a:spcBef>
                          <a:spcPts val="0"/>
                        </a:spcBef>
                        <a:spcAft>
                          <a:spcPts val="0"/>
                        </a:spcAft>
                        <a:buClrTx/>
                        <a:buSzTx/>
                        <a:buFontTx/>
                        <a:buNone/>
                        <a:tabLst/>
                        <a:defRPr/>
                      </a:pPr>
                      <a:r>
                        <a:rPr lang="en-US" sz="2400" b="0" i="0" kern="1200" dirty="0">
                          <a:solidFill>
                            <a:srgbClr val="000000"/>
                          </a:solidFill>
                          <a:effectLst/>
                          <a:latin typeface="IBM Plex Sans" panose="020B0503050203000203" pitchFamily="34" charset="0"/>
                          <a:ea typeface="+mn-ea"/>
                          <a:cs typeface="+mn-cs"/>
                        </a:rPr>
                        <a:t>NA</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407673"/>
                  </a:ext>
                </a:extLst>
              </a:tr>
              <a:tr h="1099576">
                <a:tc>
                  <a:txBody>
                    <a:bodyPr/>
                    <a:lstStyle/>
                    <a:p>
                      <a:pPr algn="l" fontAlgn="auto"/>
                      <a:r>
                        <a:rPr lang="en-US" sz="2400" b="0" i="0" dirty="0">
                          <a:solidFill>
                            <a:srgbClr val="000000"/>
                          </a:solidFill>
                          <a:effectLst/>
                          <a:latin typeface="IBM Plex Sans" panose="020B0503050203000203" pitchFamily="34" charset="0"/>
                          <a:hlinkClick r:id="rId12"/>
                        </a:rPr>
                        <a:t>Build</a:t>
                      </a:r>
                      <a:r>
                        <a:rPr lang="en-US" sz="2400" b="0" i="0" dirty="0">
                          <a:solidFill>
                            <a:srgbClr val="000000"/>
                          </a:solidFill>
                          <a:effectLst/>
                          <a:latin typeface="IBM Plex Sans" panose="020B0503050203000203" pitchFamily="34" charset="0"/>
                        </a:rPr>
                        <a:t> </a:t>
                      </a:r>
                      <a:r>
                        <a:rPr lang="en-US" sz="2400" b="1" i="0" dirty="0" err="1">
                          <a:solidFill>
                            <a:schemeClr val="tx1"/>
                          </a:solidFill>
                          <a:effectLst/>
                          <a:latin typeface="IBM Plex Sans"/>
                        </a:rPr>
                        <a:t>watsonx.ai</a:t>
                      </a:r>
                      <a:r>
                        <a:rPr lang="en-US" sz="2400" b="1" i="0" dirty="0">
                          <a:solidFill>
                            <a:schemeClr val="tx1"/>
                          </a:solidFill>
                          <a:effectLst/>
                          <a:latin typeface="IBM Plex Sans"/>
                        </a:rPr>
                        <a:t> </a:t>
                      </a:r>
                      <a:endParaRPr lang="en-US" sz="2400" b="0" i="0" dirty="0">
                        <a:solidFill>
                          <a:schemeClr val="tx1"/>
                        </a:solidFill>
                        <a:effectLst/>
                        <a:latin typeface="IBM Plex Sans" panose="020B0503050203000203" pitchFamily="34" charset="0"/>
                      </a:endParaRPr>
                    </a:p>
                    <a:p>
                      <a:pPr algn="l" fontAlgn="auto"/>
                      <a:r>
                        <a:rPr lang="en-US" sz="2400" b="0" i="0" dirty="0">
                          <a:solidFill>
                            <a:srgbClr val="000000"/>
                          </a:solidFill>
                          <a:effectLst/>
                          <a:latin typeface="IBM Plex Sans" panose="020B0503050203000203" pitchFamily="34" charset="0"/>
                        </a:rPr>
                        <a:t>Summarization</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endParaRPr lang="en-US" sz="2400" b="0" i="0" strike="noStrike" dirty="0">
                        <a:solidFill>
                          <a:srgbClr val="000000"/>
                        </a:solidFill>
                        <a:effectLst/>
                        <a:latin typeface="IBM Plex Sans" panose="020B0503050203000203" pitchFamily="34" charset="0"/>
                      </a:endParaRPr>
                    </a:p>
                    <a:p>
                      <a:pPr marL="0" marR="0" lvl="0" indent="0" algn="l" defTabSz="725139" rtl="0" eaLnBrk="1" fontAlgn="auto" latinLnBrk="0" hangingPunct="1">
                        <a:lnSpc>
                          <a:spcPct val="100000"/>
                        </a:lnSpc>
                        <a:spcBef>
                          <a:spcPts val="0"/>
                        </a:spcBef>
                        <a:spcAft>
                          <a:spcPts val="0"/>
                        </a:spcAft>
                        <a:buClrTx/>
                        <a:buSzTx/>
                        <a:buFontTx/>
                        <a:buNone/>
                        <a:tabLst/>
                        <a:defRPr/>
                      </a:pPr>
                      <a:r>
                        <a:rPr lang="en-US" sz="2400" b="0" i="0" strike="noStrike" dirty="0">
                          <a:solidFill>
                            <a:srgbClr val="000000"/>
                          </a:solidFill>
                          <a:effectLst/>
                          <a:latin typeface="IBM Plex Sans" panose="020B0503050203000203" pitchFamily="34" charset="0"/>
                        </a:rPr>
                        <a:t>$130K USD</a:t>
                      </a:r>
                      <a:endParaRPr lang="en-US" sz="2400" b="0" i="0" strike="noStrike" dirty="0">
                        <a:solidFill>
                          <a:srgbClr val="FF0000"/>
                        </a:solidFill>
                        <a:effectLst/>
                        <a:latin typeface="IBM Plex Sans" panose="020B0503050203000203" pitchFamily="34" charset="0"/>
                      </a:endParaRP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auto"/>
                      <a:r>
                        <a:rPr lang="en-US" sz="2400" b="0" i="0" dirty="0">
                          <a:solidFill>
                            <a:srgbClr val="000000"/>
                          </a:solidFill>
                          <a:effectLst/>
                          <a:latin typeface="IBM Plex Sans" panose="020B0503050203000203" pitchFamily="34" charset="0"/>
                        </a:rPr>
                        <a:t>​5W</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72" rtl="0" eaLnBrk="1" fontAlgn="b" latinLnBrk="0" hangingPunct="1">
                        <a:lnSpc>
                          <a:spcPct val="100000"/>
                        </a:lnSpc>
                        <a:spcBef>
                          <a:spcPts val="0"/>
                        </a:spcBef>
                        <a:spcAft>
                          <a:spcPts val="0"/>
                        </a:spcAft>
                        <a:buClrTx/>
                        <a:buSzTx/>
                        <a:buFontTx/>
                        <a:buNone/>
                        <a:tabLst/>
                        <a:defRPr/>
                      </a:pPr>
                      <a:r>
                        <a:rPr lang="en-US" sz="2400" b="0" i="0" kern="1200" dirty="0">
                          <a:solidFill>
                            <a:srgbClr val="000000"/>
                          </a:solidFill>
                          <a:effectLst/>
                          <a:latin typeface="IBM Plex Sans" panose="020B0503050203000203" pitchFamily="34" charset="0"/>
                          <a:ea typeface="+mn-ea"/>
                          <a:cs typeface="+mn-cs"/>
                        </a:rPr>
                        <a:t>Qty 7 x #</a:t>
                      </a:r>
                      <a:r>
                        <a:rPr lang="en-US" sz="2400" b="0" i="0" u="none" strike="noStrike" cap="none" spc="0" baseline="0" dirty="0">
                          <a:solidFill>
                            <a:schemeClr val="tx1"/>
                          </a:solidFill>
                          <a:effectLst/>
                          <a:uFillTx/>
                          <a:latin typeface="IBM Plex Sans" panose="020B0503050203000203" pitchFamily="34" charset="0"/>
                          <a:ea typeface="+mn-ea"/>
                          <a:cs typeface="+mn-cs"/>
                          <a:sym typeface="IBM Plex Sans"/>
                        </a:rPr>
                        <a:t>D0GC4ZX</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772" rtl="0" eaLnBrk="1" fontAlgn="b" latinLnBrk="0" hangingPunct="1">
                        <a:lnSpc>
                          <a:spcPct val="100000"/>
                        </a:lnSpc>
                        <a:spcBef>
                          <a:spcPts val="0"/>
                        </a:spcBef>
                        <a:spcAft>
                          <a:spcPts val="0"/>
                        </a:spcAft>
                        <a:buClrTx/>
                        <a:buSzTx/>
                        <a:buFontTx/>
                        <a:buNone/>
                        <a:tabLst/>
                        <a:defRPr/>
                      </a:pPr>
                      <a:endParaRPr lang="en-US" sz="2400" b="0" i="0" kern="1200" dirty="0">
                        <a:solidFill>
                          <a:srgbClr val="000000"/>
                        </a:solidFill>
                        <a:effectLst/>
                        <a:latin typeface="IBM Plex Sans" panose="020B0503050203000203" pitchFamily="34" charset="0"/>
                        <a:ea typeface="+mn-ea"/>
                        <a:cs typeface="+mn-cs"/>
                      </a:endParaRPr>
                    </a:p>
                    <a:p>
                      <a:pPr marL="0" marR="0" lvl="0" indent="0" algn="ctr" defTabSz="685772" rtl="0" eaLnBrk="1" fontAlgn="b" latinLnBrk="0" hangingPunct="1">
                        <a:lnSpc>
                          <a:spcPct val="100000"/>
                        </a:lnSpc>
                        <a:spcBef>
                          <a:spcPts val="0"/>
                        </a:spcBef>
                        <a:spcAft>
                          <a:spcPts val="0"/>
                        </a:spcAft>
                        <a:buClrTx/>
                        <a:buSzTx/>
                        <a:buFontTx/>
                        <a:buNone/>
                        <a:tabLst/>
                        <a:defRPr/>
                      </a:pPr>
                      <a:r>
                        <a:rPr lang="en-US" sz="2400" b="0" i="0" kern="1200" dirty="0">
                          <a:solidFill>
                            <a:srgbClr val="000000"/>
                          </a:solidFill>
                          <a:effectLst/>
                          <a:latin typeface="IBM Plex Sans" panose="020B0503050203000203" pitchFamily="34" charset="0"/>
                          <a:ea typeface="+mn-ea"/>
                          <a:cs typeface="+mn-cs"/>
                        </a:rPr>
                        <a:t>NA</a:t>
                      </a:r>
                    </a:p>
                  </a:txBody>
                  <a:tcPr marL="179970" marR="179970" marT="89986" marB="899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9231278"/>
                  </a:ext>
                </a:extLst>
              </a:tr>
              <a:tr h="1398990">
                <a:tc>
                  <a:txBody>
                    <a:bodyPr/>
                    <a:lstStyle/>
                    <a:p>
                      <a:pPr algn="l" fontAlgn="auto"/>
                      <a:r>
                        <a:rPr lang="en-US" sz="2400" b="0" i="0" dirty="0">
                          <a:solidFill>
                            <a:srgbClr val="000000"/>
                          </a:solidFill>
                          <a:effectLst/>
                          <a:latin typeface="IBM Plex Sans" panose="020B0503050203000203" pitchFamily="34" charset="0"/>
                          <a:hlinkClick r:id="rId13"/>
                        </a:rPr>
                        <a:t>Expertise Connect</a:t>
                      </a:r>
                      <a:endParaRPr lang="en-US" sz="2400" b="0" i="0" dirty="0">
                        <a:solidFill>
                          <a:srgbClr val="000000"/>
                        </a:solidFill>
                        <a:effectLst/>
                        <a:latin typeface="IBM Plex Sans" panose="020B0503050203000203" pitchFamily="34" charset="0"/>
                      </a:endParaRPr>
                    </a:p>
                  </a:txBody>
                  <a:tcPr marL="179948" marR="179948" marT="89976" marB="89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auto"/>
                      <a:r>
                        <a:rPr lang="en-US" sz="2400" b="0" i="0" strike="noStrike" kern="1200" dirty="0">
                          <a:solidFill>
                            <a:srgbClr val="000000"/>
                          </a:solidFill>
                          <a:effectLst/>
                          <a:latin typeface="IBM Plex Sans" panose="020B0503050203000203" pitchFamily="34" charset="0"/>
                          <a:ea typeface="+mn-ea"/>
                          <a:cs typeface="+mn-cs"/>
                        </a:rPr>
                        <a:t>$90K USD</a:t>
                      </a:r>
                    </a:p>
                  </a:txBody>
                  <a:tcPr marL="179948" marR="179948" marT="89976" marB="89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auto"/>
                      <a:r>
                        <a:rPr lang="en-US" sz="2400" b="0" i="0" dirty="0">
                          <a:solidFill>
                            <a:srgbClr val="000000"/>
                          </a:solidFill>
                          <a:effectLst/>
                          <a:latin typeface="IBM Plex Sans" panose="020B0503050203000203" pitchFamily="34" charset="0"/>
                        </a:rPr>
                        <a:t>6M</a:t>
                      </a:r>
                    </a:p>
                  </a:txBody>
                  <a:tcPr marL="179948" marR="179948" marT="89976" marB="89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685772" rtl="0" eaLnBrk="1" fontAlgn="b" latinLnBrk="0" hangingPunct="1">
                        <a:lnSpc>
                          <a:spcPct val="100000"/>
                        </a:lnSpc>
                        <a:spcBef>
                          <a:spcPts val="0"/>
                        </a:spcBef>
                        <a:spcAft>
                          <a:spcPts val="0"/>
                        </a:spcAft>
                        <a:buClrTx/>
                        <a:buSzTx/>
                        <a:buFontTx/>
                        <a:buNone/>
                        <a:tabLst/>
                        <a:defRPr/>
                      </a:pPr>
                      <a:r>
                        <a:rPr lang="en-US" sz="2400" dirty="0">
                          <a:latin typeface="IBM Plex Sans" panose="020B0503050203000203" pitchFamily="34" charset="0"/>
                        </a:rPr>
                        <a:t>Qty 1 x D0676ZX</a:t>
                      </a:r>
                      <a:endParaRPr lang="en-US" sz="2400" b="0" i="0" kern="1200" dirty="0">
                        <a:solidFill>
                          <a:srgbClr val="000000"/>
                        </a:solidFill>
                        <a:effectLst/>
                        <a:latin typeface="IBM Plex Sans" panose="020B0503050203000203" pitchFamily="34" charset="0"/>
                        <a:ea typeface="+mn-ea"/>
                        <a:cs typeface="+mn-cs"/>
                      </a:endParaRPr>
                    </a:p>
                  </a:txBody>
                  <a:tcPr marL="179948" marR="179948" marT="89976" marB="899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685772" rtl="0" eaLnBrk="1" fontAlgn="b" latinLnBrk="0" hangingPunct="1">
                        <a:lnSpc>
                          <a:spcPct val="100000"/>
                        </a:lnSpc>
                        <a:spcBef>
                          <a:spcPts val="0"/>
                        </a:spcBef>
                        <a:spcAft>
                          <a:spcPts val="0"/>
                        </a:spcAft>
                        <a:buClrTx/>
                        <a:buSzTx/>
                        <a:buFontTx/>
                        <a:buNone/>
                        <a:tabLst/>
                        <a:defRPr/>
                      </a:pPr>
                      <a:endParaRPr lang="en-US" sz="800" b="0" i="0" kern="1200" dirty="0">
                        <a:solidFill>
                          <a:srgbClr val="000000"/>
                        </a:solidFill>
                        <a:effectLst/>
                        <a:latin typeface="IBM Plex Sans"/>
                        <a:ea typeface="+mn-ea"/>
                        <a:cs typeface="+mn-cs"/>
                      </a:endParaRPr>
                    </a:p>
                  </a:txBody>
                  <a:tcPr marL="67489" marR="67489" marT="33745" marB="3374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1200486"/>
                  </a:ext>
                </a:extLst>
              </a:tr>
            </a:tbl>
          </a:graphicData>
        </a:graphic>
      </p:graphicFrame>
    </p:spTree>
    <p:extLst>
      <p:ext uri="{BB962C8B-B14F-4D97-AF65-F5344CB8AC3E}">
        <p14:creationId xmlns:p14="http://schemas.microsoft.com/office/powerpoint/2010/main" val="418120145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85E181-EBC3-9A09-C2B2-FF54BE17C28D}"/>
              </a:ext>
            </a:extLst>
          </p:cNvPr>
          <p:cNvSpPr txBox="1">
            <a:spLocks/>
          </p:cNvSpPr>
          <p:nvPr/>
        </p:nvSpPr>
        <p:spPr>
          <a:xfrm>
            <a:off x="346349" y="223771"/>
            <a:ext cx="18559464" cy="1723166"/>
          </a:xfrm>
          <a:prstGeom prst="rect">
            <a:avLst/>
          </a:prstGeom>
        </p:spPr>
        <p:txBody>
          <a:bodyPr>
            <a:noAutofit/>
          </a:bodyPr>
          <a:lstStyle>
            <a:lvl1pPr marL="0" marR="0" indent="0" algn="l" defTabSz="685772" rtl="0" eaLnBrk="1" fontAlgn="auto" latinLnBrk="0" hangingPunct="1">
              <a:lnSpc>
                <a:spcPct val="90000"/>
              </a:lnSpc>
              <a:spcBef>
                <a:spcPct val="0"/>
              </a:spcBef>
              <a:spcAft>
                <a:spcPts val="0"/>
              </a:spcAft>
              <a:buClrTx/>
              <a:buSzTx/>
              <a:buFontTx/>
              <a:buNone/>
              <a:tabLst/>
              <a:defRPr sz="4500" b="1" i="0" kern="1200">
                <a:solidFill>
                  <a:schemeClr val="bg2"/>
                </a:solidFill>
                <a:latin typeface="IBM Plex Sans SmBld" panose="020B0503050000000000" pitchFamily="34" charset="77"/>
                <a:ea typeface="IBM Plex Sans SmBld" panose="020B0503050000000000" pitchFamily="34" charset="77"/>
                <a:cs typeface="IBM Plex Sans SmBld" panose="020B0503050000000000" pitchFamily="34" charset="77"/>
              </a:defRPr>
            </a:lvl1pPr>
          </a:lstStyle>
          <a:p>
            <a:pPr defTabSz="1826944">
              <a:defRPr/>
            </a:pPr>
            <a:r>
              <a:rPr lang="en-US" sz="5334" b="0" dirty="0">
                <a:solidFill>
                  <a:srgbClr val="000000"/>
                </a:solidFill>
                <a:latin typeface="IBM Plex Sans" panose="020B0503050203000203" pitchFamily="34" charset="0"/>
              </a:rPr>
              <a:t>Technology Expert Labs </a:t>
            </a:r>
            <a:r>
              <a:rPr lang="en-US" sz="5334" dirty="0" err="1">
                <a:solidFill>
                  <a:srgbClr val="000000"/>
                </a:solidFill>
                <a:latin typeface="IBM Plex Sans" panose="020B0503050203000203" pitchFamily="34" charset="0"/>
              </a:rPr>
              <a:t>watson</a:t>
            </a:r>
            <a:r>
              <a:rPr lang="en-US" sz="5334" dirty="0" err="1">
                <a:solidFill>
                  <a:srgbClr val="0F62FE"/>
                </a:solidFill>
                <a:latin typeface="IBM Plex Sans" panose="020B0503050203000203" pitchFamily="34" charset="0"/>
              </a:rPr>
              <a:t>x</a:t>
            </a:r>
            <a:r>
              <a:rPr lang="en-US" sz="5334" b="0" dirty="0" err="1">
                <a:solidFill>
                  <a:srgbClr val="000000"/>
                </a:solidFill>
                <a:latin typeface="IBM Plex Sans" panose="020B0503050203000203" pitchFamily="34" charset="0"/>
              </a:rPr>
              <a:t>.ai</a:t>
            </a:r>
            <a:r>
              <a:rPr lang="en-US" sz="5334" b="0" dirty="0">
                <a:solidFill>
                  <a:srgbClr val="000000"/>
                </a:solidFill>
                <a:latin typeface="IBM Plex Sans" panose="020B0503050203000203" pitchFamily="34" charset="0"/>
              </a:rPr>
              <a:t> Companion Services</a:t>
            </a:r>
          </a:p>
        </p:txBody>
      </p:sp>
      <p:sp>
        <p:nvSpPr>
          <p:cNvPr id="7" name="TextBox 6">
            <a:extLst>
              <a:ext uri="{FF2B5EF4-FFF2-40B4-BE49-F238E27FC236}">
                <a16:creationId xmlns:a16="http://schemas.microsoft.com/office/drawing/2014/main" id="{2B1EE3EB-5383-BF88-2505-3392C05DA4BA}"/>
              </a:ext>
            </a:extLst>
          </p:cNvPr>
          <p:cNvSpPr txBox="1"/>
          <p:nvPr/>
        </p:nvSpPr>
        <p:spPr>
          <a:xfrm>
            <a:off x="8526212" y="12810701"/>
            <a:ext cx="4615734" cy="584775"/>
          </a:xfrm>
          <a:prstGeom prst="rect">
            <a:avLst/>
          </a:prstGeom>
          <a:noFill/>
        </p:spPr>
        <p:txBody>
          <a:bodyPr wrap="square" rtlCol="0">
            <a:spAutoFit/>
          </a:bodyPr>
          <a:lstStyle/>
          <a:p>
            <a:pPr algn="ctr" defTabSz="1828664" eaLnBrk="0" fontAlgn="base" hangingPunct="0">
              <a:spcBef>
                <a:spcPct val="0"/>
              </a:spcBef>
              <a:spcAft>
                <a:spcPct val="0"/>
              </a:spcAft>
              <a:defRPr/>
            </a:pPr>
            <a:r>
              <a:rPr lang="en-US" sz="3200" b="1" dirty="0">
                <a:solidFill>
                  <a:srgbClr val="FFFFFF"/>
                </a:solidFill>
                <a:latin typeface="IBM Plex Sans" panose="020B0503050203000203" pitchFamily="34" charset="0"/>
              </a:rPr>
              <a:t>Build</a:t>
            </a:r>
          </a:p>
        </p:txBody>
      </p:sp>
      <p:sp>
        <p:nvSpPr>
          <p:cNvPr id="8" name="Slide Number Placeholder 5">
            <a:extLst>
              <a:ext uri="{FF2B5EF4-FFF2-40B4-BE49-F238E27FC236}">
                <a16:creationId xmlns:a16="http://schemas.microsoft.com/office/drawing/2014/main" id="{33E8A5FA-3F58-3FEC-A9A8-AB824EA47E51}"/>
              </a:ext>
            </a:extLst>
          </p:cNvPr>
          <p:cNvSpPr txBox="1">
            <a:spLocks/>
          </p:cNvSpPr>
          <p:nvPr/>
        </p:nvSpPr>
        <p:spPr>
          <a:xfrm>
            <a:off x="19502021" y="13039300"/>
            <a:ext cx="4872288" cy="444088"/>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7018" eaLnBrk="0" fontAlgn="base" hangingPunct="0">
              <a:spcBef>
                <a:spcPct val="0"/>
              </a:spcBef>
              <a:spcAft>
                <a:spcPct val="0"/>
              </a:spcAft>
              <a:defRPr/>
            </a:pPr>
            <a:fld id="{59395FB3-9C97-154F-86B2-7E381B951268}" type="slidenum">
              <a:rPr lang="en-US" sz="1598">
                <a:solidFill>
                  <a:srgbClr val="FFFFFF"/>
                </a:solidFill>
                <a:cs typeface="Arial" panose="020B0604020202020204" pitchFamily="34" charset="0"/>
              </a:rPr>
              <a:pPr defTabSz="1827018" eaLnBrk="0" fontAlgn="base" hangingPunct="0">
                <a:spcBef>
                  <a:spcPct val="0"/>
                </a:spcBef>
                <a:spcAft>
                  <a:spcPct val="0"/>
                </a:spcAft>
                <a:defRPr/>
              </a:pPr>
              <a:t>41</a:t>
            </a:fld>
            <a:endParaRPr lang="en-US" sz="1598" dirty="0">
              <a:solidFill>
                <a:srgbClr val="FFFFFF"/>
              </a:solidFill>
              <a:cs typeface="Arial" panose="020B0604020202020204" pitchFamily="34" charset="0"/>
            </a:endParaRPr>
          </a:p>
        </p:txBody>
      </p:sp>
      <p:sp>
        <p:nvSpPr>
          <p:cNvPr id="13" name="Rectangle 12">
            <a:extLst>
              <a:ext uri="{FF2B5EF4-FFF2-40B4-BE49-F238E27FC236}">
                <a16:creationId xmlns:a16="http://schemas.microsoft.com/office/drawing/2014/main" id="{19AEDB0E-99EF-2566-8E5E-296EAB260351}"/>
              </a:ext>
            </a:extLst>
          </p:cNvPr>
          <p:cNvSpPr/>
          <p:nvPr/>
        </p:nvSpPr>
        <p:spPr>
          <a:xfrm>
            <a:off x="12862" y="12643504"/>
            <a:ext cx="24361446" cy="1060800"/>
          </a:xfrm>
          <a:prstGeom prst="rect">
            <a:avLst/>
          </a:prstGeom>
          <a:solidFill>
            <a:srgbClr val="1192E8"/>
          </a:solidFill>
        </p:spPr>
        <p:txBody>
          <a:bodyPr wrap="square" lIns="0" tIns="0" rIns="0" bIns="0" rtlCol="0" anchor="ctr">
            <a:noAutofit/>
          </a:bodyPr>
          <a:lstStyle/>
          <a:p>
            <a:pPr algn="ctr" defTabSz="1213382">
              <a:defRPr/>
            </a:pPr>
            <a:endParaRPr lang="en-US" sz="3198" dirty="0">
              <a:solidFill>
                <a:srgbClr val="FFFFFF"/>
              </a:solidFill>
              <a:latin typeface="IBM Plex Sans Light" panose="020B0403050203000203" pitchFamily="34" charset="0"/>
              <a:cs typeface="Arial"/>
            </a:endParaRPr>
          </a:p>
        </p:txBody>
      </p:sp>
      <p:grpSp>
        <p:nvGrpSpPr>
          <p:cNvPr id="14" name="Group 13">
            <a:extLst>
              <a:ext uri="{FF2B5EF4-FFF2-40B4-BE49-F238E27FC236}">
                <a16:creationId xmlns:a16="http://schemas.microsoft.com/office/drawing/2014/main" id="{31E87AF4-FE33-C096-8E7B-DE9A5C20AF2D}"/>
              </a:ext>
            </a:extLst>
          </p:cNvPr>
          <p:cNvGrpSpPr/>
          <p:nvPr/>
        </p:nvGrpSpPr>
        <p:grpSpPr>
          <a:xfrm>
            <a:off x="14198657" y="12763936"/>
            <a:ext cx="8187841" cy="819994"/>
            <a:chOff x="-725150" y="4703579"/>
            <a:chExt cx="3073282" cy="307781"/>
          </a:xfrm>
        </p:grpSpPr>
        <p:pic>
          <p:nvPicPr>
            <p:cNvPr id="15" name="Picture 14" descr="A close up of a clock&#10;&#10;Description automatically generated">
              <a:extLst>
                <a:ext uri="{FF2B5EF4-FFF2-40B4-BE49-F238E27FC236}">
                  <a16:creationId xmlns:a16="http://schemas.microsoft.com/office/drawing/2014/main" id="{E294EC3F-3D05-964C-DAD8-D455819DB1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1499" y="4703579"/>
              <a:ext cx="337528" cy="307781"/>
            </a:xfrm>
            <a:prstGeom prst="rect">
              <a:avLst/>
            </a:prstGeom>
          </p:spPr>
        </p:pic>
        <p:sp>
          <p:nvSpPr>
            <p:cNvPr id="18" name="TextBox 17">
              <a:extLst>
                <a:ext uri="{FF2B5EF4-FFF2-40B4-BE49-F238E27FC236}">
                  <a16:creationId xmlns:a16="http://schemas.microsoft.com/office/drawing/2014/main" id="{2176BFB7-3C7C-44DC-CCC1-B0EB6535422A}"/>
                </a:ext>
              </a:extLst>
            </p:cNvPr>
            <p:cNvSpPr txBox="1"/>
            <p:nvPr/>
          </p:nvSpPr>
          <p:spPr>
            <a:xfrm>
              <a:off x="-725150" y="4703579"/>
              <a:ext cx="1484024" cy="307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806" tIns="121806" rIns="121806" bIns="121806" numCol="1" spcCol="38100" rtlCol="0" anchor="t">
              <a:spAutoFit/>
            </a:bodyPr>
            <a:lstStyle/>
            <a:p>
              <a:pPr defTabSz="1213382">
                <a:defRPr/>
              </a:pPr>
              <a:r>
                <a:rPr lang="en-US" sz="3730" dirty="0">
                  <a:solidFill>
                    <a:srgbClr val="FFFFFF"/>
                  </a:solidFill>
                  <a:latin typeface="IBM Plex Sans" panose="020B0503050203000203" pitchFamily="34" charset="0"/>
                </a:rPr>
                <a:t>Have Questions? </a:t>
              </a:r>
            </a:p>
          </p:txBody>
        </p:sp>
        <p:sp>
          <p:nvSpPr>
            <p:cNvPr id="19" name="TextBox 18">
              <a:extLst>
                <a:ext uri="{FF2B5EF4-FFF2-40B4-BE49-F238E27FC236}">
                  <a16:creationId xmlns:a16="http://schemas.microsoft.com/office/drawing/2014/main" id="{FC4E0A0E-DAFC-C832-D60A-748B57DBE2D7}"/>
                </a:ext>
              </a:extLst>
            </p:cNvPr>
            <p:cNvSpPr txBox="1"/>
            <p:nvPr/>
          </p:nvSpPr>
          <p:spPr>
            <a:xfrm>
              <a:off x="1199847" y="4721141"/>
              <a:ext cx="1148285" cy="286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806" tIns="121806" rIns="121806" bIns="121806" numCol="1" spcCol="38100" rtlCol="0" anchor="t">
              <a:spAutoFit/>
            </a:bodyPr>
            <a:lstStyle/>
            <a:p>
              <a:pPr defTabSz="1213382">
                <a:lnSpc>
                  <a:spcPct val="120000"/>
                </a:lnSpc>
                <a:defRPr/>
              </a:pPr>
              <a:r>
                <a:rPr lang="en-US" sz="2798" dirty="0">
                  <a:solidFill>
                    <a:srgbClr val="EAEAEA"/>
                  </a:solidFill>
                  <a:latin typeface="IBM Plex Sans" panose="020B0503050203000203" pitchFamily="34" charset="0"/>
                </a:rPr>
                <a:t>#</a:t>
              </a:r>
              <a:r>
                <a:rPr lang="en-US" sz="2798" dirty="0">
                  <a:solidFill>
                    <a:srgbClr val="FFFFFF"/>
                  </a:solidFill>
                  <a:latin typeface="IBM Plex Sans" panose="020B0503050203000203" pitchFamily="34" charset="0"/>
                </a:rPr>
                <a:t>ask-expert-labs</a:t>
              </a:r>
            </a:p>
          </p:txBody>
        </p:sp>
      </p:grpSp>
      <p:sp>
        <p:nvSpPr>
          <p:cNvPr id="20" name="Rectangle 19">
            <a:extLst>
              <a:ext uri="{FF2B5EF4-FFF2-40B4-BE49-F238E27FC236}">
                <a16:creationId xmlns:a16="http://schemas.microsoft.com/office/drawing/2014/main" id="{A19731C4-28A5-0FB3-E488-4E37373B6EED}"/>
              </a:ext>
            </a:extLst>
          </p:cNvPr>
          <p:cNvSpPr/>
          <p:nvPr/>
        </p:nvSpPr>
        <p:spPr>
          <a:xfrm>
            <a:off x="752023" y="2424420"/>
            <a:ext cx="4670232" cy="9620588"/>
          </a:xfrm>
          <a:prstGeom prst="rect">
            <a:avLst/>
          </a:prstGeom>
          <a:solidFill>
            <a:schemeClr val="bg1"/>
          </a:solidFill>
          <a:ln w="19050">
            <a:solidFill>
              <a:schemeClr val="tx1">
                <a:lumMod val="50000"/>
                <a:lumOff val="50000"/>
              </a:schemeClr>
            </a:solidFill>
          </a:ln>
        </p:spPr>
        <p:txBody>
          <a:bodyPr wrap="square" lIns="0" tIns="0" rIns="0" bIns="0" rtlCol="0" anchor="ctr">
            <a:noAutofit/>
          </a:bodyPr>
          <a:lstStyle/>
          <a:p>
            <a:pPr algn="ctr" defTabSz="1214470">
              <a:defRPr/>
            </a:pPr>
            <a:endParaRPr lang="en-US" sz="3200" dirty="0" err="1">
              <a:solidFill>
                <a:srgbClr val="FFFFFF"/>
              </a:solidFill>
              <a:latin typeface="IBM Plex Sans Light" panose="020B0403050203000203" pitchFamily="34" charset="0"/>
              <a:cs typeface="Arial"/>
            </a:endParaRPr>
          </a:p>
        </p:txBody>
      </p:sp>
      <p:sp>
        <p:nvSpPr>
          <p:cNvPr id="21" name="TextBox 20">
            <a:extLst>
              <a:ext uri="{FF2B5EF4-FFF2-40B4-BE49-F238E27FC236}">
                <a16:creationId xmlns:a16="http://schemas.microsoft.com/office/drawing/2014/main" id="{1BF436C4-9AAC-623C-9C1F-5113CECACC0D}"/>
              </a:ext>
            </a:extLst>
          </p:cNvPr>
          <p:cNvSpPr txBox="1"/>
          <p:nvPr/>
        </p:nvSpPr>
        <p:spPr>
          <a:xfrm>
            <a:off x="857270" y="2564857"/>
            <a:ext cx="4615734" cy="954107"/>
          </a:xfrm>
          <a:prstGeom prst="rect">
            <a:avLst/>
          </a:prstGeom>
          <a:noFill/>
        </p:spPr>
        <p:txBody>
          <a:bodyPr wrap="square" rtlCol="0">
            <a:spAutoFit/>
          </a:bodyPr>
          <a:lstStyle/>
          <a:p>
            <a:pPr algn="ctr" defTabSz="1828664" eaLnBrk="0" fontAlgn="base" hangingPunct="0">
              <a:spcBef>
                <a:spcPct val="0"/>
              </a:spcBef>
              <a:spcAft>
                <a:spcPct val="0"/>
              </a:spcAft>
              <a:defRPr/>
            </a:pPr>
            <a:r>
              <a:rPr lang="en-US" sz="3200" b="1" dirty="0">
                <a:solidFill>
                  <a:srgbClr val="FFFFFF"/>
                </a:solidFill>
                <a:latin typeface="IBM Plex Sans" panose="020B0503050203000203" pitchFamily="34" charset="0"/>
              </a:rPr>
              <a:t>Install</a:t>
            </a:r>
          </a:p>
          <a:p>
            <a:pPr algn="ctr" defTabSz="1828664" eaLnBrk="0" fontAlgn="base" hangingPunct="0">
              <a:spcBef>
                <a:spcPct val="0"/>
              </a:spcBef>
              <a:spcAft>
                <a:spcPct val="0"/>
              </a:spcAft>
              <a:defRPr/>
            </a:pPr>
            <a:r>
              <a:rPr lang="en-US" sz="2400" dirty="0">
                <a:solidFill>
                  <a:srgbClr val="FFFFFF"/>
                </a:solidFill>
                <a:latin typeface="IBM Plex Sans" panose="020B0503050203000203" pitchFamily="34" charset="0"/>
              </a:rPr>
              <a:t>(Non-SaaS Only)</a:t>
            </a:r>
          </a:p>
        </p:txBody>
      </p:sp>
      <p:sp>
        <p:nvSpPr>
          <p:cNvPr id="23" name="TextBox 22">
            <a:extLst>
              <a:ext uri="{FF2B5EF4-FFF2-40B4-BE49-F238E27FC236}">
                <a16:creationId xmlns:a16="http://schemas.microsoft.com/office/drawing/2014/main" id="{1F1FBBF6-6B29-5E5F-B1F0-F0727F6FD720}"/>
              </a:ext>
            </a:extLst>
          </p:cNvPr>
          <p:cNvSpPr txBox="1"/>
          <p:nvPr/>
        </p:nvSpPr>
        <p:spPr>
          <a:xfrm>
            <a:off x="1156254" y="3862756"/>
            <a:ext cx="4017766" cy="754053"/>
          </a:xfrm>
          <a:prstGeom prst="rect">
            <a:avLst/>
          </a:prstGeom>
          <a:noFill/>
        </p:spPr>
        <p:txBody>
          <a:bodyPr wrap="square" lIns="182880" tIns="91440" rIns="182880" bIns="91440" rtlCol="0" anchor="t">
            <a:spAutoFit/>
          </a:bodyPr>
          <a:lstStyle>
            <a:defPPr>
              <a:defRPr lang="en-US"/>
            </a:defPPr>
            <a:lvl1pPr marR="0" lvl="0" indent="0" algn="ctr" defTabSz="606737" fontAlgn="auto">
              <a:lnSpc>
                <a:spcPct val="100000"/>
              </a:lnSpc>
              <a:spcBef>
                <a:spcPts val="0"/>
              </a:spcBef>
              <a:spcAft>
                <a:spcPts val="0"/>
              </a:spcAft>
              <a:buClrTx/>
              <a:buSzTx/>
              <a:buFontTx/>
              <a:buNone/>
              <a:tabLst/>
              <a:defRPr kumimoji="0" sz="1865" b="1" i="0" u="none" strike="noStrike" cap="none" spc="0" normalizeH="0" baseline="0">
                <a:ln>
                  <a:noFill/>
                </a:ln>
                <a:solidFill>
                  <a:srgbClr val="000000"/>
                </a:solidFill>
                <a:effectLst/>
                <a:uLnTx/>
                <a:uFillTx/>
                <a:latin typeface="IBM Plex Sans Light" panose="020B0403050203000203" pitchFamily="34" charset="0"/>
              </a:defRPr>
            </a:lvl1pPr>
          </a:lstStyle>
          <a:p>
            <a:pPr defTabSz="1617884">
              <a:defRPr/>
            </a:pPr>
            <a:r>
              <a:rPr lang="en-US" sz="3700" dirty="0">
                <a:latin typeface="IBM Plex Sans Light"/>
              </a:rPr>
              <a:t>5 weeks</a:t>
            </a:r>
            <a:endParaRPr lang="en-US" sz="3730" dirty="0"/>
          </a:p>
        </p:txBody>
      </p:sp>
      <p:sp>
        <p:nvSpPr>
          <p:cNvPr id="24" name="TextBox 23">
            <a:extLst>
              <a:ext uri="{FF2B5EF4-FFF2-40B4-BE49-F238E27FC236}">
                <a16:creationId xmlns:a16="http://schemas.microsoft.com/office/drawing/2014/main" id="{8C7EC2FF-1627-E7A6-022F-D83938C22422}"/>
              </a:ext>
            </a:extLst>
          </p:cNvPr>
          <p:cNvSpPr txBox="1"/>
          <p:nvPr/>
        </p:nvSpPr>
        <p:spPr>
          <a:xfrm>
            <a:off x="696410" y="4456778"/>
            <a:ext cx="4687738" cy="7535653"/>
          </a:xfrm>
          <a:prstGeom prst="rect">
            <a:avLst/>
          </a:prstGeom>
          <a:noFill/>
        </p:spPr>
        <p:txBody>
          <a:bodyPr wrap="square" lIns="182880" tIns="91440" rIns="182880" bIns="91440" rtlCol="0" anchor="t">
            <a:spAutoFit/>
          </a:bodyPr>
          <a:lstStyle/>
          <a:p>
            <a:pPr marL="469430" indent="-469430" defTabSz="1617804">
              <a:buFont typeface="Wingdings" pitchFamily="2" charset="2"/>
              <a:buChar char="ü"/>
              <a:defRPr/>
            </a:pPr>
            <a:endParaRPr lang="en-US" sz="2134" dirty="0">
              <a:solidFill>
                <a:srgbClr val="000000"/>
              </a:solidFill>
              <a:latin typeface="IBM Plex Sans Light" panose="020B0403050203000203" pitchFamily="34" charset="0"/>
              <a:cs typeface="Arial"/>
            </a:endParaRPr>
          </a:p>
          <a:p>
            <a:pPr marL="468630" indent="-468630" defTabSz="1617804">
              <a:buFont typeface="Wingdings" pitchFamily="2" charset="2"/>
              <a:buChar char="ü"/>
              <a:defRPr/>
            </a:pPr>
            <a:r>
              <a:rPr lang="en-US" sz="2100" dirty="0">
                <a:solidFill>
                  <a:srgbClr val="000000"/>
                </a:solidFill>
                <a:latin typeface="IBM Plex Sans Light"/>
                <a:cs typeface="Arial"/>
              </a:rPr>
              <a:t>Services offering to assist with technical implementation of </a:t>
            </a:r>
            <a:r>
              <a:rPr lang="en-US" sz="2100" dirty="0">
                <a:latin typeface="IBM Plex Sans Light" panose="020B0403050203000203" pitchFamily="34" charset="0"/>
                <a:cs typeface="Arial"/>
              </a:rPr>
              <a:t>watsonx</a:t>
            </a:r>
            <a:r>
              <a:rPr lang="en-US" sz="2100" dirty="0">
                <a:solidFill>
                  <a:srgbClr val="000000"/>
                </a:solidFill>
                <a:latin typeface="IBM Plex Sans Light"/>
                <a:cs typeface="Arial"/>
              </a:rPr>
              <a:t>.ai technology and integrate with the client IT environment.</a:t>
            </a:r>
          </a:p>
          <a:p>
            <a:pPr defTabSz="1617804">
              <a:defRPr/>
            </a:pPr>
            <a:endParaRPr lang="en-US" sz="2100" dirty="0">
              <a:solidFill>
                <a:srgbClr val="000000"/>
              </a:solidFill>
              <a:latin typeface="IBM Plex Sans Light" panose="020B0403050203000203" pitchFamily="34" charset="0"/>
              <a:cs typeface="Arial"/>
            </a:endParaRPr>
          </a:p>
          <a:p>
            <a:pPr marL="469430" indent="-469430" defTabSz="1617804">
              <a:buFont typeface="+mj-lt"/>
              <a:buAutoNum type="arabicPeriod"/>
              <a:defRPr/>
            </a:pPr>
            <a:r>
              <a:rPr lang="en-US" sz="2100" dirty="0">
                <a:solidFill>
                  <a:srgbClr val="000000"/>
                </a:solidFill>
                <a:latin typeface="IBM Plex Sans Light" panose="020B0403050203000203" pitchFamily="34" charset="0"/>
                <a:cs typeface="Arial"/>
              </a:rPr>
              <a:t>Infuse and optimize generative AI into customer care business processes &amp; applications</a:t>
            </a:r>
          </a:p>
          <a:p>
            <a:pPr marL="469430" indent="-469430" defTabSz="1617804">
              <a:buFont typeface="+mj-lt"/>
              <a:buAutoNum type="arabicPeriod"/>
              <a:defRPr/>
            </a:pPr>
            <a:r>
              <a:rPr lang="en-US" sz="2100" dirty="0">
                <a:solidFill>
                  <a:srgbClr val="000000"/>
                </a:solidFill>
                <a:latin typeface="IBM Plex Sans Light" panose="020B0403050203000203" pitchFamily="34" charset="0"/>
                <a:cs typeface="Arial"/>
              </a:rPr>
              <a:t>Additional integrations such as: Digital Avatars, Neural Seek</a:t>
            </a:r>
          </a:p>
          <a:p>
            <a:pPr marL="469430" indent="-469430" defTabSz="1617804">
              <a:buFont typeface="+mj-lt"/>
              <a:buAutoNum type="arabicPeriod"/>
              <a:defRPr/>
            </a:pPr>
            <a:r>
              <a:rPr lang="en-US" sz="2100" dirty="0">
                <a:solidFill>
                  <a:srgbClr val="000000"/>
                </a:solidFill>
                <a:latin typeface="IBM Plex Sans Light" panose="020B0403050203000203" pitchFamily="34" charset="0"/>
                <a:cs typeface="Arial"/>
              </a:rPr>
              <a:t>Use case implementation &amp; validation</a:t>
            </a:r>
          </a:p>
          <a:p>
            <a:pPr marL="469430" indent="-469430" defTabSz="1617804">
              <a:buFont typeface="+mj-lt"/>
              <a:buAutoNum type="arabicPeriod"/>
              <a:defRPr/>
            </a:pPr>
            <a:r>
              <a:rPr lang="en-US" sz="2100" dirty="0">
                <a:solidFill>
                  <a:srgbClr val="000000"/>
                </a:solidFill>
                <a:latin typeface="IBM Plex Sans Light" panose="020B0403050203000203" pitchFamily="34" charset="0"/>
                <a:cs typeface="Arial"/>
              </a:rPr>
              <a:t>User acceptance testing &amp; go live support </a:t>
            </a:r>
          </a:p>
          <a:p>
            <a:pPr marL="469430" indent="-469430" defTabSz="1617804">
              <a:buFont typeface="+mj-lt"/>
              <a:buAutoNum type="arabicPeriod"/>
              <a:defRPr/>
            </a:pPr>
            <a:endParaRPr lang="en-US" sz="2134" dirty="0">
              <a:solidFill>
                <a:srgbClr val="000000"/>
              </a:solidFill>
              <a:latin typeface="IBM Plex Sans Light" panose="020B0403050203000203" pitchFamily="34" charset="0"/>
              <a:cs typeface="Arial"/>
            </a:endParaRPr>
          </a:p>
          <a:p>
            <a:pPr marL="342900" indent="-342900" defTabSz="1617804">
              <a:buFont typeface="Wingdings" pitchFamily="2" charset="2"/>
              <a:buChar char="v"/>
              <a:defRPr/>
            </a:pPr>
            <a:r>
              <a:rPr lang="en-US" sz="2100" dirty="0">
                <a:solidFill>
                  <a:srgbClr val="0070C0"/>
                </a:solidFill>
                <a:latin typeface="IBM Plex Sans Light"/>
                <a:cs typeface="Arial"/>
              </a:rPr>
              <a:t>Outcome</a:t>
            </a:r>
            <a:r>
              <a:rPr lang="en-US" sz="2100" dirty="0">
                <a:solidFill>
                  <a:srgbClr val="000000"/>
                </a:solidFill>
                <a:latin typeface="IBM Plex Sans Light"/>
                <a:cs typeface="Arial"/>
              </a:rPr>
              <a:t>: Production level deployment of a business application and AI model </a:t>
            </a:r>
            <a:endParaRPr lang="en-US" sz="2100" dirty="0">
              <a:solidFill>
                <a:srgbClr val="000000"/>
              </a:solidFill>
              <a:latin typeface="IBM Plex Sans Light" panose="020B0403050203000203" pitchFamily="34" charset="0"/>
              <a:cs typeface="Arial"/>
            </a:endParaRPr>
          </a:p>
          <a:p>
            <a:pPr defTabSz="1617804">
              <a:defRPr/>
            </a:pPr>
            <a:endParaRPr lang="en-US" sz="2100" dirty="0">
              <a:solidFill>
                <a:srgbClr val="000000"/>
              </a:solidFill>
              <a:latin typeface="IBM Plex Sans Light"/>
              <a:cs typeface="Arial"/>
            </a:endParaRPr>
          </a:p>
          <a:p>
            <a:pPr defTabSz="1617804">
              <a:defRPr/>
            </a:pPr>
            <a:r>
              <a:rPr lang="en-US" sz="1800" dirty="0">
                <a:solidFill>
                  <a:srgbClr val="000000"/>
                </a:solidFill>
                <a:latin typeface="IBM Plex Sans Light"/>
                <a:cs typeface="Arial"/>
              </a:rPr>
              <a:t>Supported Use Cases: Conversational Search, Summarization</a:t>
            </a:r>
            <a:endParaRPr lang="en-US" sz="1800" dirty="0">
              <a:solidFill>
                <a:srgbClr val="000000"/>
              </a:solidFill>
              <a:latin typeface="IBM Plex Sans Light" panose="020B0403050203000203" pitchFamily="34" charset="0"/>
              <a:cs typeface="Arial"/>
            </a:endParaRPr>
          </a:p>
        </p:txBody>
      </p:sp>
      <p:sp>
        <p:nvSpPr>
          <p:cNvPr id="25" name="TextBox 24">
            <a:extLst>
              <a:ext uri="{FF2B5EF4-FFF2-40B4-BE49-F238E27FC236}">
                <a16:creationId xmlns:a16="http://schemas.microsoft.com/office/drawing/2014/main" id="{CB684822-DEC0-26B9-65EE-E42A343C17FB}"/>
              </a:ext>
            </a:extLst>
          </p:cNvPr>
          <p:cNvSpPr txBox="1"/>
          <p:nvPr/>
        </p:nvSpPr>
        <p:spPr>
          <a:xfrm>
            <a:off x="771053" y="2412566"/>
            <a:ext cx="4670232" cy="1357152"/>
          </a:xfrm>
          <a:prstGeom prst="rect">
            <a:avLst/>
          </a:prstGeom>
          <a:solidFill>
            <a:schemeClr val="accent2"/>
          </a:solidFill>
          <a:ln>
            <a:noFill/>
          </a:ln>
        </p:spPr>
        <p:txBody>
          <a:bodyPr wrap="square" lIns="0" tIns="0" rIns="0" bIns="0" rtlCol="0" anchor="ctr">
            <a:noAutofit/>
          </a:bodyPr>
          <a:lstStyle>
            <a:defPPr>
              <a:defRPr lang="en-US"/>
            </a:defPPr>
            <a:lvl1pPr marR="0" lvl="0" indent="0" algn="ctr" defTabSz="606737" fontAlgn="auto">
              <a:lnSpc>
                <a:spcPct val="100000"/>
              </a:lnSpc>
              <a:spcBef>
                <a:spcPts val="0"/>
              </a:spcBef>
              <a:spcAft>
                <a:spcPts val="0"/>
              </a:spcAft>
              <a:buClrTx/>
              <a:buSzTx/>
              <a:buFontTx/>
              <a:buNone/>
              <a:tabLst/>
              <a:defRPr kumimoji="0" sz="1199" b="0" i="0" u="none" strike="noStrike" cap="none" spc="0" normalizeH="0" baseline="0">
                <a:ln>
                  <a:noFill/>
                </a:ln>
                <a:solidFill>
                  <a:srgbClr val="FFFFFF"/>
                </a:solidFill>
                <a:effectLst/>
                <a:uLnTx/>
                <a:uFillTx/>
                <a:latin typeface="IBM Plex Sans"/>
              </a:defRPr>
            </a:lvl1pPr>
          </a:lstStyle>
          <a:p>
            <a:pPr defTabSz="1617884">
              <a:defRPr/>
            </a:pPr>
            <a:r>
              <a:rPr lang="en-US" sz="3200" b="1" dirty="0">
                <a:solidFill>
                  <a:schemeClr val="bg1"/>
                </a:solidFill>
                <a:hlinkClick r:id="rId4">
                  <a:extLst>
                    <a:ext uri="{A12FA001-AC4F-418D-AE19-62706E023703}">
                      <ahyp:hlinkClr xmlns:ahyp="http://schemas.microsoft.com/office/drawing/2018/hyperlinkcolor" val="tx"/>
                    </a:ext>
                  </a:extLst>
                </a:hlinkClick>
              </a:rPr>
              <a:t>Build Offering</a:t>
            </a:r>
            <a:endParaRPr lang="en-US" sz="3200" b="1" dirty="0">
              <a:solidFill>
                <a:schemeClr val="bg1"/>
              </a:solidFill>
            </a:endParaRPr>
          </a:p>
        </p:txBody>
      </p:sp>
      <p:cxnSp>
        <p:nvCxnSpPr>
          <p:cNvPr id="26" name="Straight Connector 25">
            <a:extLst>
              <a:ext uri="{FF2B5EF4-FFF2-40B4-BE49-F238E27FC236}">
                <a16:creationId xmlns:a16="http://schemas.microsoft.com/office/drawing/2014/main" id="{E35B7A2A-54B1-C095-9DA2-0330F35FDF61}"/>
              </a:ext>
            </a:extLst>
          </p:cNvPr>
          <p:cNvCxnSpPr/>
          <p:nvPr/>
        </p:nvCxnSpPr>
        <p:spPr>
          <a:xfrm>
            <a:off x="752023" y="4693382"/>
            <a:ext cx="4681728"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BAA31FF-C281-9BC0-C4DA-763C0148AE44}"/>
              </a:ext>
            </a:extLst>
          </p:cNvPr>
          <p:cNvSpPr/>
          <p:nvPr/>
        </p:nvSpPr>
        <p:spPr>
          <a:xfrm>
            <a:off x="6039081" y="2443623"/>
            <a:ext cx="4670232" cy="9601382"/>
          </a:xfrm>
          <a:prstGeom prst="rect">
            <a:avLst/>
          </a:prstGeom>
          <a:solidFill>
            <a:schemeClr val="bg1"/>
          </a:solidFill>
          <a:ln w="19050">
            <a:solidFill>
              <a:schemeClr val="tx1">
                <a:lumMod val="50000"/>
                <a:lumOff val="50000"/>
              </a:schemeClr>
            </a:solidFill>
          </a:ln>
        </p:spPr>
        <p:txBody>
          <a:bodyPr wrap="square" lIns="0" tIns="0" rIns="0" bIns="0" rtlCol="0" anchor="ctr">
            <a:noAutofit/>
          </a:bodyPr>
          <a:lstStyle/>
          <a:p>
            <a:pPr algn="ctr" defTabSz="1214470">
              <a:defRPr/>
            </a:pPr>
            <a:endParaRPr lang="en-US" sz="3200" dirty="0" err="1">
              <a:solidFill>
                <a:srgbClr val="FFFFFF"/>
              </a:solidFill>
              <a:latin typeface="IBM Plex Sans Light" panose="020B0403050203000203" pitchFamily="34" charset="0"/>
              <a:cs typeface="Arial"/>
            </a:endParaRPr>
          </a:p>
        </p:txBody>
      </p:sp>
      <p:sp>
        <p:nvSpPr>
          <p:cNvPr id="28" name="TextBox 27">
            <a:extLst>
              <a:ext uri="{FF2B5EF4-FFF2-40B4-BE49-F238E27FC236}">
                <a16:creationId xmlns:a16="http://schemas.microsoft.com/office/drawing/2014/main" id="{47C7777B-7323-1825-006C-36B835D0609C}"/>
              </a:ext>
            </a:extLst>
          </p:cNvPr>
          <p:cNvSpPr txBox="1"/>
          <p:nvPr/>
        </p:nvSpPr>
        <p:spPr>
          <a:xfrm>
            <a:off x="5977982" y="4476301"/>
            <a:ext cx="4665334" cy="5221301"/>
          </a:xfrm>
          <a:prstGeom prst="rect">
            <a:avLst/>
          </a:prstGeom>
          <a:noFill/>
        </p:spPr>
        <p:txBody>
          <a:bodyPr wrap="square" lIns="182880" tIns="91440" rIns="182880" bIns="91440" rtlCol="0" anchor="t">
            <a:spAutoFit/>
          </a:bodyPr>
          <a:lstStyle/>
          <a:p>
            <a:pPr marL="469430" indent="-469430" defTabSz="1617804">
              <a:buFont typeface="Wingdings" pitchFamily="2" charset="2"/>
              <a:buChar char="ü"/>
              <a:defRPr/>
            </a:pPr>
            <a:endParaRPr lang="en-US" sz="2134" dirty="0">
              <a:solidFill>
                <a:srgbClr val="000000"/>
              </a:solidFill>
              <a:latin typeface="IBM Plex Sans Light" panose="020B0403050203000203" pitchFamily="34" charset="0"/>
              <a:cs typeface="Arial"/>
            </a:endParaRPr>
          </a:p>
          <a:p>
            <a:pPr marL="469430" indent="-469430" defTabSz="1617804">
              <a:buFont typeface="Wingdings" pitchFamily="2" charset="2"/>
              <a:buChar char="ü"/>
              <a:defRPr/>
            </a:pPr>
            <a:r>
              <a:rPr lang="en-US" sz="2100" dirty="0">
                <a:solidFill>
                  <a:srgbClr val="000000"/>
                </a:solidFill>
                <a:latin typeface="IBM Plex Sans Light" panose="020B0403050203000203" pitchFamily="34" charset="0"/>
                <a:cs typeface="Arial"/>
              </a:rPr>
              <a:t>Subscription-based service   that provides access to deep technical expertise in design, deployment, operations, and transformation while building your client's capacity and skills</a:t>
            </a:r>
          </a:p>
          <a:p>
            <a:pPr defTabSz="1617804">
              <a:defRPr/>
            </a:pPr>
            <a:endParaRPr lang="en-US" sz="2134" dirty="0">
              <a:solidFill>
                <a:srgbClr val="000000"/>
              </a:solidFill>
              <a:latin typeface="IBM Plex Sans Light" panose="020B0403050203000203" pitchFamily="34" charset="0"/>
              <a:cs typeface="Arial"/>
            </a:endParaRPr>
          </a:p>
          <a:p>
            <a:pPr defTabSz="1617804">
              <a:defRPr/>
            </a:pPr>
            <a:endParaRPr lang="en-US" sz="2134" dirty="0">
              <a:solidFill>
                <a:srgbClr val="000000"/>
              </a:solidFill>
              <a:latin typeface="IBM Plex Sans Light" panose="020B0403050203000203" pitchFamily="34" charset="0"/>
              <a:cs typeface="Arial"/>
            </a:endParaRPr>
          </a:p>
          <a:p>
            <a:pPr marL="455930" indent="-455930" defTabSz="6502562">
              <a:lnSpc>
                <a:spcPct val="110000"/>
              </a:lnSpc>
              <a:buFont typeface="Wingdings" pitchFamily="2" charset="2"/>
              <a:buChar char="v"/>
              <a:defRPr/>
            </a:pPr>
            <a:r>
              <a:rPr lang="en-US" sz="2100" dirty="0">
                <a:solidFill>
                  <a:srgbClr val="0070C0"/>
                </a:solidFill>
                <a:latin typeface="IBM Plex Sans"/>
                <a:cs typeface="Arial"/>
              </a:rPr>
              <a:t>Expertise Connect </a:t>
            </a:r>
            <a:r>
              <a:rPr lang="en-US" sz="2100" dirty="0">
                <a:solidFill>
                  <a:srgbClr val="293F4D"/>
                </a:solidFill>
                <a:latin typeface="IBM Plex Sans"/>
              </a:rPr>
              <a:t>is the insurance policy that helps clients succeed with IBM technologies and allows them to </a:t>
            </a:r>
            <a:r>
              <a:rPr lang="en-US" sz="2100" b="1" i="1" dirty="0">
                <a:solidFill>
                  <a:srgbClr val="293F4D"/>
                </a:solidFill>
                <a:latin typeface="IBM Plex Sans"/>
              </a:rPr>
              <a:t>move forward</a:t>
            </a:r>
            <a:r>
              <a:rPr lang="en-US" sz="2100" dirty="0">
                <a:solidFill>
                  <a:srgbClr val="293F4D"/>
                </a:solidFill>
                <a:latin typeface="IBM Plex Sans"/>
              </a:rPr>
              <a:t> in their        IBM journey. </a:t>
            </a:r>
            <a:endParaRPr lang="en-US" sz="2100" dirty="0">
              <a:solidFill>
                <a:prstClr val="white"/>
              </a:solidFill>
              <a:latin typeface="IBM Plex Sans"/>
            </a:endParaRPr>
          </a:p>
        </p:txBody>
      </p:sp>
      <p:sp>
        <p:nvSpPr>
          <p:cNvPr id="29" name="TextBox 28">
            <a:extLst>
              <a:ext uri="{FF2B5EF4-FFF2-40B4-BE49-F238E27FC236}">
                <a16:creationId xmlns:a16="http://schemas.microsoft.com/office/drawing/2014/main" id="{4186ACE4-CE5F-BF66-853E-F4C0B0CA551E}"/>
              </a:ext>
            </a:extLst>
          </p:cNvPr>
          <p:cNvSpPr txBox="1"/>
          <p:nvPr/>
        </p:nvSpPr>
        <p:spPr>
          <a:xfrm>
            <a:off x="6027587" y="2443622"/>
            <a:ext cx="4697464" cy="1357152"/>
          </a:xfrm>
          <a:prstGeom prst="rect">
            <a:avLst/>
          </a:prstGeom>
          <a:solidFill>
            <a:schemeClr val="accent2"/>
          </a:solidFill>
          <a:ln>
            <a:noFill/>
          </a:ln>
        </p:spPr>
        <p:txBody>
          <a:bodyPr wrap="square" lIns="0" tIns="0" rIns="0" bIns="0" rtlCol="0" anchor="ctr">
            <a:noAutofit/>
          </a:bodyPr>
          <a:lstStyle>
            <a:defPPr>
              <a:defRPr lang="en-US"/>
            </a:defPPr>
            <a:lvl1pPr marR="0" lvl="0" indent="0" algn="ctr" defTabSz="606737" fontAlgn="auto">
              <a:lnSpc>
                <a:spcPct val="100000"/>
              </a:lnSpc>
              <a:spcBef>
                <a:spcPts val="0"/>
              </a:spcBef>
              <a:spcAft>
                <a:spcPts val="0"/>
              </a:spcAft>
              <a:buClrTx/>
              <a:buSzTx/>
              <a:buFontTx/>
              <a:buNone/>
              <a:tabLst/>
              <a:defRPr kumimoji="0" sz="1199" b="0" i="0" u="none" strike="noStrike" cap="none" spc="0" normalizeH="0" baseline="0">
                <a:ln>
                  <a:noFill/>
                </a:ln>
                <a:solidFill>
                  <a:srgbClr val="FFFFFF"/>
                </a:solidFill>
                <a:effectLst/>
                <a:uLnTx/>
                <a:uFillTx/>
                <a:latin typeface="IBM Plex Sans"/>
              </a:defRPr>
            </a:lvl1pPr>
          </a:lstStyle>
          <a:p>
            <a:pPr defTabSz="1617884">
              <a:defRPr/>
            </a:pPr>
            <a:r>
              <a:rPr lang="en-US" sz="3200" b="1" dirty="0">
                <a:solidFill>
                  <a:schemeClr val="bg1"/>
                </a:solidFill>
                <a:hlinkClick r:id="rId5">
                  <a:extLst>
                    <a:ext uri="{A12FA001-AC4F-418D-AE19-62706E023703}">
                      <ahyp:hlinkClr xmlns:ahyp="http://schemas.microsoft.com/office/drawing/2018/hyperlinkcolor" val="tx"/>
                    </a:ext>
                  </a:extLst>
                </a:hlinkClick>
              </a:rPr>
              <a:t>Expertise Connect</a:t>
            </a:r>
            <a:endParaRPr lang="en-US" sz="2400" dirty="0">
              <a:solidFill>
                <a:schemeClr val="bg1"/>
              </a:solidFill>
            </a:endParaRPr>
          </a:p>
        </p:txBody>
      </p:sp>
      <p:cxnSp>
        <p:nvCxnSpPr>
          <p:cNvPr id="30" name="Straight Connector 29">
            <a:extLst>
              <a:ext uri="{FF2B5EF4-FFF2-40B4-BE49-F238E27FC236}">
                <a16:creationId xmlns:a16="http://schemas.microsoft.com/office/drawing/2014/main" id="{51E31D85-370C-B704-CDB6-F75AC96905C4}"/>
              </a:ext>
            </a:extLst>
          </p:cNvPr>
          <p:cNvCxnSpPr/>
          <p:nvPr/>
        </p:nvCxnSpPr>
        <p:spPr>
          <a:xfrm>
            <a:off x="6027585" y="4693382"/>
            <a:ext cx="4681728"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BD04C4-0BF4-0916-9710-3D8ECAED3858}"/>
              </a:ext>
            </a:extLst>
          </p:cNvPr>
          <p:cNvSpPr txBox="1"/>
          <p:nvPr/>
        </p:nvSpPr>
        <p:spPr>
          <a:xfrm>
            <a:off x="6445110" y="3862756"/>
            <a:ext cx="3858174" cy="666336"/>
          </a:xfrm>
          <a:prstGeom prst="rect">
            <a:avLst/>
          </a:prstGeom>
          <a:noFill/>
        </p:spPr>
        <p:txBody>
          <a:bodyPr wrap="square" rtlCol="0">
            <a:spAutoFit/>
          </a:bodyPr>
          <a:lstStyle>
            <a:defPPr>
              <a:defRPr lang="en-US"/>
            </a:defPPr>
            <a:lvl1pPr marR="0" lvl="0" indent="0" algn="ctr" defTabSz="606737" fontAlgn="auto">
              <a:lnSpc>
                <a:spcPct val="100000"/>
              </a:lnSpc>
              <a:spcBef>
                <a:spcPts val="0"/>
              </a:spcBef>
              <a:spcAft>
                <a:spcPts val="0"/>
              </a:spcAft>
              <a:buClrTx/>
              <a:buSzTx/>
              <a:buFontTx/>
              <a:buNone/>
              <a:tabLst/>
              <a:defRPr kumimoji="0" sz="1865" b="1" i="0" u="none" strike="noStrike" cap="none" spc="0" normalizeH="0" baseline="0">
                <a:ln>
                  <a:noFill/>
                </a:ln>
                <a:solidFill>
                  <a:srgbClr val="000000"/>
                </a:solidFill>
                <a:effectLst/>
                <a:uLnTx/>
                <a:uFillTx/>
                <a:latin typeface="IBM Plex Sans Light" panose="020B0403050203000203" pitchFamily="34" charset="0"/>
              </a:defRPr>
            </a:lvl1pPr>
          </a:lstStyle>
          <a:p>
            <a:pPr defTabSz="1617884">
              <a:defRPr/>
            </a:pPr>
            <a:r>
              <a:rPr lang="en-US" sz="3730" dirty="0"/>
              <a:t>1 Year</a:t>
            </a:r>
          </a:p>
        </p:txBody>
      </p:sp>
      <p:grpSp>
        <p:nvGrpSpPr>
          <p:cNvPr id="32" name="Group 31">
            <a:extLst>
              <a:ext uri="{FF2B5EF4-FFF2-40B4-BE49-F238E27FC236}">
                <a16:creationId xmlns:a16="http://schemas.microsoft.com/office/drawing/2014/main" id="{1091A294-C2ED-A070-99CD-745E27B50C0F}"/>
              </a:ext>
            </a:extLst>
          </p:cNvPr>
          <p:cNvGrpSpPr/>
          <p:nvPr/>
        </p:nvGrpSpPr>
        <p:grpSpPr>
          <a:xfrm>
            <a:off x="11341878" y="2424423"/>
            <a:ext cx="4698190" cy="9620582"/>
            <a:chOff x="5656602" y="1206283"/>
            <a:chExt cx="2349095" cy="4670083"/>
          </a:xfrm>
        </p:grpSpPr>
        <p:sp>
          <p:nvSpPr>
            <p:cNvPr id="33" name="Rectangle 32">
              <a:extLst>
                <a:ext uri="{FF2B5EF4-FFF2-40B4-BE49-F238E27FC236}">
                  <a16:creationId xmlns:a16="http://schemas.microsoft.com/office/drawing/2014/main" id="{AC1F40D2-BC7D-BC41-DD26-A5D9C593AF44}"/>
                </a:ext>
              </a:extLst>
            </p:cNvPr>
            <p:cNvSpPr/>
            <p:nvPr/>
          </p:nvSpPr>
          <p:spPr>
            <a:xfrm>
              <a:off x="5670581" y="1221811"/>
              <a:ext cx="2335116" cy="4654555"/>
            </a:xfrm>
            <a:prstGeom prst="rect">
              <a:avLst/>
            </a:prstGeom>
            <a:solidFill>
              <a:schemeClr val="bg1"/>
            </a:solidFill>
            <a:ln w="19050">
              <a:solidFill>
                <a:schemeClr val="tx1">
                  <a:lumMod val="50000"/>
                  <a:lumOff val="50000"/>
                </a:schemeClr>
              </a:solidFill>
            </a:ln>
          </p:spPr>
          <p:txBody>
            <a:bodyPr wrap="square" lIns="0" tIns="0" rIns="0" bIns="0" rtlCol="0" anchor="ctr">
              <a:noAutofit/>
            </a:bodyPr>
            <a:lstStyle/>
            <a:p>
              <a:pPr algn="ctr" defTabSz="1214470">
                <a:defRPr/>
              </a:pPr>
              <a:endParaRPr lang="en-US" sz="3200" dirty="0" err="1">
                <a:solidFill>
                  <a:srgbClr val="FFFFFF"/>
                </a:solidFill>
                <a:latin typeface="IBM Plex Sans Light" panose="020B0403050203000203" pitchFamily="34" charset="0"/>
                <a:cs typeface="Arial"/>
              </a:endParaRPr>
            </a:p>
          </p:txBody>
        </p:sp>
        <p:sp>
          <p:nvSpPr>
            <p:cNvPr id="34" name="TextBox 33">
              <a:extLst>
                <a:ext uri="{FF2B5EF4-FFF2-40B4-BE49-F238E27FC236}">
                  <a16:creationId xmlns:a16="http://schemas.microsoft.com/office/drawing/2014/main" id="{45CEDB7D-8284-ADDB-C597-1EA1B9193DD0}"/>
                </a:ext>
              </a:extLst>
            </p:cNvPr>
            <p:cNvSpPr txBox="1"/>
            <p:nvPr/>
          </p:nvSpPr>
          <p:spPr>
            <a:xfrm>
              <a:off x="5673030" y="2249839"/>
              <a:ext cx="2332667" cy="3197407"/>
            </a:xfrm>
            <a:prstGeom prst="rect">
              <a:avLst/>
            </a:prstGeom>
            <a:noFill/>
          </p:spPr>
          <p:txBody>
            <a:bodyPr wrap="square" rtlCol="0">
              <a:spAutoFit/>
            </a:bodyPr>
            <a:lstStyle/>
            <a:p>
              <a:pPr marL="469430" indent="-469430" defTabSz="1617804">
                <a:buFont typeface="Wingdings" pitchFamily="2" charset="2"/>
                <a:buChar char="ü"/>
                <a:defRPr/>
              </a:pPr>
              <a:endParaRPr lang="en-US" sz="2134" dirty="0">
                <a:solidFill>
                  <a:srgbClr val="000000"/>
                </a:solidFill>
                <a:latin typeface="IBM Plex Sans Light" panose="020B0403050203000203" pitchFamily="34" charset="0"/>
                <a:cs typeface="Arial"/>
              </a:endParaRPr>
            </a:p>
            <a:p>
              <a:pPr marL="469430" indent="-469430" defTabSz="1617804">
                <a:buFont typeface="Wingdings" pitchFamily="2" charset="2"/>
                <a:buChar char="ü"/>
                <a:defRPr/>
              </a:pPr>
              <a:r>
                <a:rPr lang="en-US" sz="2100" dirty="0">
                  <a:solidFill>
                    <a:srgbClr val="000000"/>
                  </a:solidFill>
                  <a:latin typeface="IBM Plex Sans Light" panose="020B0403050203000203" pitchFamily="34" charset="0"/>
                  <a:cs typeface="Arial"/>
                </a:rPr>
                <a:t>Tailored services to help a customers with additional LLM &amp; generative AI use cases, prompt-engineering and fine turning with </a:t>
              </a:r>
              <a:r>
                <a:rPr lang="en-US" sz="2100" dirty="0">
                  <a:latin typeface="IBM Plex Sans Light" panose="020B0403050203000203" pitchFamily="34" charset="0"/>
                  <a:cs typeface="Arial"/>
                </a:rPr>
                <a:t>watsonx</a:t>
              </a:r>
              <a:r>
                <a:rPr lang="en-US" sz="2100" dirty="0">
                  <a:solidFill>
                    <a:srgbClr val="000000"/>
                  </a:solidFill>
                  <a:latin typeface="IBM Plex Sans Light" panose="020B0403050203000203" pitchFamily="34" charset="0"/>
                  <a:cs typeface="Arial"/>
                </a:rPr>
                <a:t>.ai </a:t>
              </a:r>
            </a:p>
            <a:p>
              <a:pPr marL="469430" indent="-469430" defTabSz="1617804">
                <a:buFont typeface="+mj-lt"/>
                <a:buAutoNum type="arabicPeriod"/>
                <a:defRPr/>
              </a:pPr>
              <a:endParaRPr lang="en-US" sz="2100" dirty="0">
                <a:solidFill>
                  <a:srgbClr val="000000"/>
                </a:solidFill>
                <a:latin typeface="IBM Plex Sans Light" panose="020B0403050203000203" pitchFamily="34" charset="0"/>
                <a:cs typeface="Arial"/>
              </a:endParaRP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Planning </a:t>
              </a: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Solution Design</a:t>
              </a: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Studio Configuration</a:t>
              </a: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Model Development &amp; Optimization</a:t>
              </a: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User Acceptance Testing</a:t>
              </a: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Go-Live Support</a:t>
              </a:r>
            </a:p>
            <a:p>
              <a:pPr marL="457188" indent="-457188" defTabSz="1617804">
                <a:buFont typeface="Wingdings" pitchFamily="2" charset="2"/>
                <a:buChar char="§"/>
                <a:defRPr/>
              </a:pPr>
              <a:r>
                <a:rPr lang="en-US" sz="2100" dirty="0">
                  <a:solidFill>
                    <a:srgbClr val="000000"/>
                  </a:solidFill>
                  <a:latin typeface="IBM Plex Sans Light" panose="020B0403050203000203" pitchFamily="34" charset="0"/>
                  <a:cs typeface="Arial"/>
                </a:rPr>
                <a:t>Enablement</a:t>
              </a:r>
            </a:p>
            <a:p>
              <a:pPr marL="457188" indent="-457188" defTabSz="1617804">
                <a:buFont typeface="Wingdings" pitchFamily="2" charset="2"/>
                <a:buChar char="§"/>
                <a:defRPr/>
              </a:pPr>
              <a:endParaRPr lang="en-US" sz="2100" dirty="0">
                <a:solidFill>
                  <a:srgbClr val="000000"/>
                </a:solidFill>
                <a:latin typeface="IBM Plex Sans Light" panose="020B0403050203000203" pitchFamily="34" charset="0"/>
                <a:cs typeface="Arial"/>
              </a:endParaRPr>
            </a:p>
            <a:p>
              <a:pPr defTabSz="1617804">
                <a:defRPr/>
              </a:pPr>
              <a:endParaRPr lang="en-US" sz="2100" dirty="0">
                <a:solidFill>
                  <a:srgbClr val="000000"/>
                </a:solidFill>
                <a:latin typeface="IBM Plex Sans Light" panose="020B0403050203000203" pitchFamily="34" charset="0"/>
                <a:cs typeface="Arial"/>
              </a:endParaRPr>
            </a:p>
            <a:p>
              <a:pPr marL="457188" indent="-457188" defTabSz="1617804">
                <a:buFont typeface="Wingdings" pitchFamily="2" charset="2"/>
                <a:buChar char="§"/>
                <a:defRPr/>
              </a:pPr>
              <a:endParaRPr lang="en-US" sz="2134" dirty="0">
                <a:solidFill>
                  <a:srgbClr val="000000"/>
                </a:solidFill>
                <a:latin typeface="IBM Plex Sans Light" panose="020B0403050203000203" pitchFamily="34" charset="0"/>
                <a:cs typeface="Arial"/>
              </a:endParaRPr>
            </a:p>
            <a:p>
              <a:pPr defTabSz="1617804">
                <a:defRPr/>
              </a:pPr>
              <a:r>
                <a:rPr lang="en-US" sz="2200" dirty="0">
                  <a:solidFill>
                    <a:srgbClr val="EAEAEA"/>
                  </a:solidFill>
                  <a:latin typeface="IBM Plex Sans" panose="020B0503050203000203" pitchFamily="34" charset="0"/>
                  <a:hlinkClick r:id="rId6"/>
                </a:rPr>
                <a:t>Engage Solution Engineering</a:t>
              </a:r>
              <a:endParaRPr lang="en-US" sz="2200" dirty="0">
                <a:solidFill>
                  <a:srgbClr val="FFFFFF"/>
                </a:solidFill>
                <a:latin typeface="IBM Plex Sans" panose="020B0503050203000203" pitchFamily="34" charset="0"/>
              </a:endParaRPr>
            </a:p>
            <a:p>
              <a:pPr defTabSz="1617804">
                <a:defRPr/>
              </a:pPr>
              <a:endParaRPr lang="en-US" sz="2134" dirty="0">
                <a:solidFill>
                  <a:srgbClr val="000000"/>
                </a:solidFill>
                <a:latin typeface="IBM Plex Sans Light" panose="020B0403050203000203" pitchFamily="34" charset="0"/>
                <a:cs typeface="Arial"/>
              </a:endParaRPr>
            </a:p>
          </p:txBody>
        </p:sp>
        <p:sp>
          <p:nvSpPr>
            <p:cNvPr id="35" name="TextBox 34">
              <a:extLst>
                <a:ext uri="{FF2B5EF4-FFF2-40B4-BE49-F238E27FC236}">
                  <a16:creationId xmlns:a16="http://schemas.microsoft.com/office/drawing/2014/main" id="{92C63CDD-1A73-D619-383C-B5AC7142C88B}"/>
                </a:ext>
              </a:extLst>
            </p:cNvPr>
            <p:cNvSpPr txBox="1"/>
            <p:nvPr/>
          </p:nvSpPr>
          <p:spPr>
            <a:xfrm>
              <a:off x="5678450" y="1206283"/>
              <a:ext cx="2319016" cy="678576"/>
            </a:xfrm>
            <a:prstGeom prst="rect">
              <a:avLst/>
            </a:prstGeom>
            <a:solidFill>
              <a:schemeClr val="accent1"/>
            </a:solidFill>
            <a:ln>
              <a:noFill/>
            </a:ln>
          </p:spPr>
          <p:txBody>
            <a:bodyPr wrap="square" lIns="0" tIns="0" rIns="0" bIns="0" rtlCol="0" anchor="ctr">
              <a:noAutofit/>
            </a:bodyPr>
            <a:lstStyle>
              <a:defPPr>
                <a:defRPr lang="en-US"/>
              </a:defPPr>
              <a:lvl1pPr marR="0" lvl="0" indent="0" algn="ctr" defTabSz="606737" fontAlgn="auto">
                <a:lnSpc>
                  <a:spcPct val="100000"/>
                </a:lnSpc>
                <a:spcBef>
                  <a:spcPts val="0"/>
                </a:spcBef>
                <a:spcAft>
                  <a:spcPts val="0"/>
                </a:spcAft>
                <a:buClrTx/>
                <a:buSzTx/>
                <a:buFontTx/>
                <a:buNone/>
                <a:tabLst/>
                <a:defRPr kumimoji="0" sz="1199" b="0" i="0" u="none" strike="noStrike" cap="none" spc="0" normalizeH="0" baseline="0">
                  <a:ln>
                    <a:noFill/>
                  </a:ln>
                  <a:solidFill>
                    <a:srgbClr val="FFFFFF"/>
                  </a:solidFill>
                  <a:effectLst/>
                  <a:uLnTx/>
                  <a:uFillTx/>
                  <a:latin typeface="IBM Plex Sans"/>
                </a:defRPr>
              </a:lvl1pPr>
            </a:lstStyle>
            <a:p>
              <a:pPr defTabSz="1617884">
                <a:defRPr/>
              </a:pPr>
              <a:r>
                <a:rPr lang="en-US" sz="3200" b="1" dirty="0"/>
                <a:t>Custom Services</a:t>
              </a:r>
              <a:endParaRPr lang="en-US" sz="2400" b="1" dirty="0"/>
            </a:p>
          </p:txBody>
        </p:sp>
        <p:cxnSp>
          <p:nvCxnSpPr>
            <p:cNvPr id="36" name="Straight Connector 35">
              <a:extLst>
                <a:ext uri="{FF2B5EF4-FFF2-40B4-BE49-F238E27FC236}">
                  <a16:creationId xmlns:a16="http://schemas.microsoft.com/office/drawing/2014/main" id="{4FFF9356-8AE4-D4C4-715A-495694053563}"/>
                </a:ext>
              </a:extLst>
            </p:cNvPr>
            <p:cNvCxnSpPr/>
            <p:nvPr/>
          </p:nvCxnSpPr>
          <p:spPr>
            <a:xfrm>
              <a:off x="5656602" y="2346691"/>
              <a:ext cx="2340864"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367CE73-719C-039A-5B37-2939AA3AEC19}"/>
              </a:ext>
            </a:extLst>
          </p:cNvPr>
          <p:cNvSpPr txBox="1"/>
          <p:nvPr/>
        </p:nvSpPr>
        <p:spPr>
          <a:xfrm>
            <a:off x="16192331" y="10648712"/>
            <a:ext cx="4665336" cy="1477328"/>
          </a:xfrm>
          <a:prstGeom prst="rect">
            <a:avLst/>
          </a:prstGeom>
          <a:noFill/>
        </p:spPr>
        <p:txBody>
          <a:bodyPr wrap="square" lIns="182880" tIns="91440" rIns="182880" bIns="91440" rtlCol="0" anchor="t">
            <a:spAutoFit/>
          </a:bodyPr>
          <a:lstStyle/>
          <a:p>
            <a:r>
              <a:rPr lang="en-US" sz="2800" dirty="0">
                <a:latin typeface="IBM Plex Sans" panose="020B0503050203000203" pitchFamily="34" charset="0"/>
              </a:rPr>
              <a:t>*On-prem install launch aligned with product availability (2024)</a:t>
            </a:r>
            <a:endParaRPr lang="en-US" sz="2800" dirty="0">
              <a:latin typeface="IBM Plex Sans" panose="020B0503050203000203" pitchFamily="34" charset="0"/>
              <a:cs typeface="Calibri"/>
            </a:endParaRPr>
          </a:p>
        </p:txBody>
      </p:sp>
    </p:spTree>
    <p:extLst>
      <p:ext uri="{BB962C8B-B14F-4D97-AF65-F5344CB8AC3E}">
        <p14:creationId xmlns:p14="http://schemas.microsoft.com/office/powerpoint/2010/main" val="377559048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7C04DA-C945-6E9D-3476-6136B1765A50}"/>
              </a:ext>
            </a:extLst>
          </p:cNvPr>
          <p:cNvSpPr/>
          <p:nvPr/>
        </p:nvSpPr>
        <p:spPr bwMode="auto">
          <a:xfrm flipH="1">
            <a:off x="-11808" y="0"/>
            <a:ext cx="6080119"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 name="Title 2">
            <a:extLst>
              <a:ext uri="{FF2B5EF4-FFF2-40B4-BE49-F238E27FC236}">
                <a16:creationId xmlns:a16="http://schemas.microsoft.com/office/drawing/2014/main" id="{4542434D-C296-5DA4-B00F-A704F03FA11E}"/>
              </a:ext>
            </a:extLst>
          </p:cNvPr>
          <p:cNvSpPr txBox="1">
            <a:spLocks/>
          </p:cNvSpPr>
          <p:nvPr/>
        </p:nvSpPr>
        <p:spPr>
          <a:xfrm>
            <a:off x="574675" y="598033"/>
            <a:ext cx="4949825" cy="1103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4800" kern="0">
                <a:solidFill>
                  <a:srgbClr val="000000"/>
                </a:solidFill>
                <a:latin typeface="+mn-lt"/>
              </a:rPr>
              <a:t>Get your clients started with </a:t>
            </a:r>
            <a:r>
              <a:rPr lang="en-US" sz="4800" b="1" kern="0">
                <a:solidFill>
                  <a:srgbClr val="000000"/>
                </a:solidFill>
                <a:latin typeface="+mn-lt"/>
              </a:rPr>
              <a:t>watson</a:t>
            </a:r>
            <a:r>
              <a:rPr lang="en-US" sz="4800" b="1" kern="0">
                <a:solidFill>
                  <a:schemeClr val="accent1"/>
                </a:solidFill>
                <a:latin typeface="+mn-lt"/>
              </a:rPr>
              <a:t>x</a:t>
            </a:r>
            <a:r>
              <a:rPr lang="en-US" sz="4800" kern="0">
                <a:solidFill>
                  <a:srgbClr val="000000"/>
                </a:solidFill>
                <a:latin typeface="+mn-lt"/>
              </a:rPr>
              <a:t> today</a:t>
            </a:r>
            <a:endParaRPr lang="en-US" sz="4800" kern="0" dirty="0">
              <a:solidFill>
                <a:srgbClr val="000000"/>
              </a:solidFill>
              <a:latin typeface="+mn-lt"/>
            </a:endParaRPr>
          </a:p>
        </p:txBody>
      </p:sp>
      <p:cxnSp>
        <p:nvCxnSpPr>
          <p:cNvPr id="5" name="Straight Connector 4">
            <a:extLst>
              <a:ext uri="{FF2B5EF4-FFF2-40B4-BE49-F238E27FC236}">
                <a16:creationId xmlns:a16="http://schemas.microsoft.com/office/drawing/2014/main" id="{64173405-C1D5-9BFF-D157-D3BFCF8949CE}"/>
              </a:ext>
            </a:extLst>
          </p:cNvPr>
          <p:cNvCxnSpPr/>
          <p:nvPr/>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9B60B15-2713-5B9B-D530-884E924B35A1}"/>
              </a:ext>
            </a:extLst>
          </p:cNvPr>
          <p:cNvCxnSpPr/>
          <p:nvPr/>
        </p:nvCxnSpPr>
        <p:spPr bwMode="auto">
          <a:xfrm>
            <a:off x="18304455"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D11E5E3B-C645-4BE3-A6F5-616B26908175}"/>
              </a:ext>
            </a:extLst>
          </p:cNvPr>
          <p:cNvSpPr txBox="1">
            <a:spLocks/>
          </p:cNvSpPr>
          <p:nvPr/>
        </p:nvSpPr>
        <p:spPr>
          <a:xfrm>
            <a:off x="574675" y="3256426"/>
            <a:ext cx="4951413" cy="9531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dirty="0">
                <a:solidFill>
                  <a:srgbClr val="000000"/>
                </a:solidFill>
                <a:effectLst/>
                <a:latin typeface="+mn-lt"/>
              </a:rPr>
              <a:t>Three ways you  can team up with </a:t>
            </a:r>
          </a:p>
          <a:p>
            <a:r>
              <a:rPr lang="en-US" sz="4400" dirty="0">
                <a:solidFill>
                  <a:schemeClr val="accent1"/>
                </a:solidFill>
                <a:effectLst/>
                <a:latin typeface="+mn-lt"/>
              </a:rPr>
              <a:t>IBM Consulting </a:t>
            </a:r>
            <a:r>
              <a:rPr lang="en-US" sz="4400" kern="0" dirty="0">
                <a:solidFill>
                  <a:schemeClr val="accent1"/>
                </a:solidFill>
                <a:latin typeface="+mn-lt"/>
              </a:rPr>
              <a:t>→</a:t>
            </a:r>
            <a:endParaRPr lang="en-US" sz="4400" dirty="0">
              <a:solidFill>
                <a:schemeClr val="accent1"/>
              </a:solidFill>
              <a:effectLst/>
              <a:latin typeface="+mn-lt"/>
            </a:endParaRPr>
          </a:p>
        </p:txBody>
      </p:sp>
      <p:pic>
        <p:nvPicPr>
          <p:cNvPr id="8" name="Picture 7">
            <a:extLst>
              <a:ext uri="{FF2B5EF4-FFF2-40B4-BE49-F238E27FC236}">
                <a16:creationId xmlns:a16="http://schemas.microsoft.com/office/drawing/2014/main" id="{57A55084-2326-2038-4683-50F39CAE5D8B}"/>
              </a:ext>
            </a:extLst>
          </p:cNvPr>
          <p:cNvPicPr>
            <a:picLocks noChangeAspect="1"/>
          </p:cNvPicPr>
          <p:nvPr/>
        </p:nvPicPr>
        <p:blipFill>
          <a:blip r:embed="rId3"/>
          <a:stretch>
            <a:fillRect/>
          </a:stretch>
        </p:blipFill>
        <p:spPr>
          <a:xfrm>
            <a:off x="18877062" y="594852"/>
            <a:ext cx="1066800" cy="1066800"/>
          </a:xfrm>
          <a:prstGeom prst="rect">
            <a:avLst/>
          </a:prstGeom>
        </p:spPr>
      </p:pic>
      <p:sp>
        <p:nvSpPr>
          <p:cNvPr id="9" name="Text Placeholder 4">
            <a:extLst>
              <a:ext uri="{FF2B5EF4-FFF2-40B4-BE49-F238E27FC236}">
                <a16:creationId xmlns:a16="http://schemas.microsoft.com/office/drawing/2014/main" id="{1B221D68-2780-AC2A-C7C3-40226CBC9458}"/>
              </a:ext>
            </a:extLst>
          </p:cNvPr>
          <p:cNvSpPr txBox="1">
            <a:spLocks/>
          </p:cNvSpPr>
          <p:nvPr/>
        </p:nvSpPr>
        <p:spPr>
          <a:xfrm>
            <a:off x="6667500" y="2476500"/>
            <a:ext cx="4951413" cy="9531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solidFill>
                  <a:schemeClr val="accent1"/>
                </a:solidFill>
                <a:latin typeface="IBM Plex Sans Medm" panose="020B0503050203000203" pitchFamily="34" charset="0"/>
              </a:rPr>
              <a:t>½ DAY STRATEGY BRIEFING</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Objective: </a:t>
            </a:r>
            <a:r>
              <a:rPr lang="en-US" sz="2800" dirty="0">
                <a:solidFill>
                  <a:srgbClr val="424242"/>
                </a:solidFill>
                <a:latin typeface="+mn-lt"/>
              </a:rPr>
              <a:t>Initial discussion to learn more about IBM’s </a:t>
            </a:r>
            <a:r>
              <a:rPr lang="en-US" sz="2800" b="1" dirty="0">
                <a:latin typeface="+mn-lt"/>
              </a:rPr>
              <a:t>watsonx.ai</a:t>
            </a:r>
            <a:r>
              <a:rPr lang="en-US" sz="2800" dirty="0">
                <a:solidFill>
                  <a:srgbClr val="424242"/>
                </a:solidFill>
                <a:latin typeface="+mn-lt"/>
              </a:rPr>
              <a:t> POV</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Attendees:</a:t>
            </a:r>
            <a:r>
              <a:rPr lang="en-US" sz="2800" dirty="0">
                <a:solidFill>
                  <a:srgbClr val="424242"/>
                </a:solidFill>
                <a:latin typeface="+mn-lt"/>
              </a:rPr>
              <a:t> Clients: LOB, IT, and IBM: generative AI expert, Designer</a:t>
            </a:r>
          </a:p>
          <a:p>
            <a:pPr marL="342900" indent="-342900" defTabSz="914377">
              <a:spcBef>
                <a:spcPts val="1100"/>
              </a:spcBef>
              <a:buFont typeface="Arial" panose="020B0604020202020204" pitchFamily="34" charset="0"/>
              <a:buChar char="•"/>
              <a:defRPr/>
            </a:pPr>
            <a:r>
              <a:rPr lang="en-US" sz="2800" b="1" dirty="0">
                <a:latin typeface="+mn-lt"/>
              </a:rPr>
              <a:t>IBM Tech</a:t>
            </a:r>
            <a:r>
              <a:rPr lang="en-US" sz="2800" dirty="0">
                <a:latin typeface="+mn-lt"/>
              </a:rPr>
              <a:t>: Client Engineering</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Outcome:</a:t>
            </a:r>
            <a:r>
              <a:rPr lang="en-US" sz="2800" dirty="0">
                <a:solidFill>
                  <a:srgbClr val="424242"/>
                </a:solidFill>
                <a:latin typeface="+mn-lt"/>
              </a:rPr>
              <a:t> Determine if generative AI can be leveraged now within the organization</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Duration:</a:t>
            </a:r>
            <a:r>
              <a:rPr lang="en-US" sz="2800" dirty="0">
                <a:solidFill>
                  <a:srgbClr val="424242"/>
                </a:solidFill>
                <a:latin typeface="+mn-lt"/>
              </a:rPr>
              <a:t> 2-4 hours</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Fee: </a:t>
            </a:r>
            <a:r>
              <a:rPr lang="en-US" sz="2800" dirty="0">
                <a:solidFill>
                  <a:srgbClr val="424242"/>
                </a:solidFill>
                <a:latin typeface="+mn-lt"/>
              </a:rPr>
              <a:t>Free</a:t>
            </a:r>
          </a:p>
        </p:txBody>
      </p:sp>
      <p:sp>
        <p:nvSpPr>
          <p:cNvPr id="10" name="Text Placeholder 5">
            <a:extLst>
              <a:ext uri="{FF2B5EF4-FFF2-40B4-BE49-F238E27FC236}">
                <a16:creationId xmlns:a16="http://schemas.microsoft.com/office/drawing/2014/main" id="{097EE872-F815-503F-9F4A-0D4331E81F53}"/>
              </a:ext>
            </a:extLst>
          </p:cNvPr>
          <p:cNvSpPr txBox="1">
            <a:spLocks/>
          </p:cNvSpPr>
          <p:nvPr/>
        </p:nvSpPr>
        <p:spPr>
          <a:xfrm>
            <a:off x="12763500" y="2478088"/>
            <a:ext cx="4953000" cy="952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solidFill>
                  <a:schemeClr val="accent1"/>
                </a:solidFill>
                <a:latin typeface="IBM Plex Sans Medm" panose="020B0503050203000203" pitchFamily="34" charset="0"/>
              </a:rPr>
              <a:t>GARAGE DESIGN SESSION</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Objective:</a:t>
            </a:r>
            <a:r>
              <a:rPr lang="en-US" sz="2800" dirty="0">
                <a:solidFill>
                  <a:srgbClr val="424242"/>
                </a:solidFill>
                <a:latin typeface="+mn-lt"/>
              </a:rPr>
              <a:t> Collaborative design session to determine the </a:t>
            </a:r>
            <a:r>
              <a:rPr lang="en-US" sz="2800" b="1" dirty="0">
                <a:latin typeface="+mn-lt"/>
              </a:rPr>
              <a:t>watsonx.ai</a:t>
            </a:r>
            <a:r>
              <a:rPr lang="en-US" sz="2800" dirty="0">
                <a:solidFill>
                  <a:schemeClr val="accent1"/>
                </a:solidFill>
                <a:latin typeface="+mn-lt"/>
              </a:rPr>
              <a:t> </a:t>
            </a:r>
            <a:r>
              <a:rPr lang="en-US" sz="2800" dirty="0">
                <a:solidFill>
                  <a:srgbClr val="424242"/>
                </a:solidFill>
                <a:latin typeface="+mn-lt"/>
              </a:rPr>
              <a:t>roadmap</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Attendees:</a:t>
            </a:r>
            <a:r>
              <a:rPr lang="en-US" sz="2800" dirty="0">
                <a:solidFill>
                  <a:srgbClr val="424242"/>
                </a:solidFill>
                <a:latin typeface="+mn-lt"/>
              </a:rPr>
              <a:t> Clients: LOB, IT, CDO office and IBM: BTS, HCS based on client’s focus, 30-50% Client Engineering</a:t>
            </a:r>
          </a:p>
          <a:p>
            <a:pPr marL="342900" indent="-342900" defTabSz="914377">
              <a:spcBef>
                <a:spcPts val="1100"/>
              </a:spcBef>
              <a:buFont typeface="Arial" panose="020B0604020202020204" pitchFamily="34" charset="0"/>
              <a:buChar char="•"/>
              <a:defRPr/>
            </a:pPr>
            <a:r>
              <a:rPr lang="en-US" sz="2800" b="1" dirty="0">
                <a:latin typeface="+mn-lt"/>
              </a:rPr>
              <a:t>IBM Tech</a:t>
            </a:r>
            <a:r>
              <a:rPr lang="en-US" sz="2800" dirty="0">
                <a:latin typeface="+mn-lt"/>
              </a:rPr>
              <a:t>: Client Engineering</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Outcome: </a:t>
            </a:r>
            <a:r>
              <a:rPr lang="en-US" sz="2800" dirty="0">
                <a:solidFill>
                  <a:srgbClr val="424242"/>
                </a:solidFill>
                <a:latin typeface="+mn-lt"/>
              </a:rPr>
              <a:t>generative AI </a:t>
            </a:r>
            <a:r>
              <a:rPr lang="en-US" sz="2800" b="1" dirty="0">
                <a:latin typeface="+mn-lt"/>
              </a:rPr>
              <a:t>watsonx </a:t>
            </a:r>
            <a:r>
              <a:rPr lang="en-US" sz="2800" dirty="0">
                <a:solidFill>
                  <a:srgbClr val="424242"/>
                </a:solidFill>
                <a:latin typeface="+mn-lt"/>
              </a:rPr>
              <a:t>roadmap of prioritized use cases for transformation</a:t>
            </a:r>
          </a:p>
          <a:p>
            <a:pPr marL="342900" indent="-342900" defTabSz="914377">
              <a:spcBef>
                <a:spcPts val="1100"/>
              </a:spcBef>
              <a:buFont typeface="Arial" panose="020B0604020202020204" pitchFamily="34" charset="0"/>
              <a:buChar char="•"/>
              <a:defRPr/>
            </a:pPr>
            <a:r>
              <a:rPr lang="en-US" sz="2800" b="1" dirty="0">
                <a:latin typeface="+mn-lt"/>
              </a:rPr>
              <a:t>Duration: </a:t>
            </a:r>
            <a:r>
              <a:rPr lang="en-US" sz="2800" dirty="0">
                <a:latin typeface="+mn-lt"/>
              </a:rPr>
              <a:t>2-4 weeks</a:t>
            </a:r>
          </a:p>
          <a:p>
            <a:pPr marL="342900" indent="-342900" defTabSz="914377">
              <a:spcBef>
                <a:spcPts val="1100"/>
              </a:spcBef>
              <a:buFont typeface="Arial" panose="020B0604020202020204" pitchFamily="34" charset="0"/>
              <a:buChar char="•"/>
              <a:defRPr/>
            </a:pPr>
            <a:r>
              <a:rPr lang="en-US" sz="2800" b="1" dirty="0">
                <a:latin typeface="+mn-lt"/>
              </a:rPr>
              <a:t>Fee: </a:t>
            </a:r>
            <a:r>
              <a:rPr lang="en-US" sz="2800" dirty="0">
                <a:latin typeface="+mn-lt"/>
              </a:rPr>
              <a:t>$150K</a:t>
            </a:r>
          </a:p>
        </p:txBody>
      </p:sp>
      <p:sp>
        <p:nvSpPr>
          <p:cNvPr id="11" name="Text Placeholder 6">
            <a:extLst>
              <a:ext uri="{FF2B5EF4-FFF2-40B4-BE49-F238E27FC236}">
                <a16:creationId xmlns:a16="http://schemas.microsoft.com/office/drawing/2014/main" id="{1E557E4A-3B09-2B7D-1876-E53E270A1C67}"/>
              </a:ext>
            </a:extLst>
          </p:cNvPr>
          <p:cNvSpPr txBox="1">
            <a:spLocks/>
          </p:cNvSpPr>
          <p:nvPr/>
        </p:nvSpPr>
        <p:spPr>
          <a:xfrm>
            <a:off x="18899188" y="2476500"/>
            <a:ext cx="4953000" cy="952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solidFill>
                  <a:schemeClr val="accent1"/>
                </a:solidFill>
                <a:latin typeface="IBM Plex Sans Medm" panose="020B0503050203000203" pitchFamily="34" charset="0"/>
              </a:rPr>
              <a:t>PILOT PROGRAM</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Objective:</a:t>
            </a:r>
            <a:r>
              <a:rPr lang="en-US" sz="2800" dirty="0">
                <a:solidFill>
                  <a:srgbClr val="424242"/>
                </a:solidFill>
                <a:latin typeface="+mn-lt"/>
              </a:rPr>
              <a:t> Deliver results based on selected use case(s) leveraging </a:t>
            </a:r>
            <a:r>
              <a:rPr lang="en-US" sz="2800" b="1" dirty="0">
                <a:latin typeface="+mn-lt"/>
              </a:rPr>
              <a:t>watsonx.ai </a:t>
            </a:r>
            <a:r>
              <a:rPr lang="en-US" sz="2800" dirty="0">
                <a:solidFill>
                  <a:srgbClr val="424242"/>
                </a:solidFill>
                <a:latin typeface="+mn-lt"/>
              </a:rPr>
              <a:t>capabilities</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Attendees:</a:t>
            </a:r>
            <a:r>
              <a:rPr lang="en-US" sz="2800" dirty="0">
                <a:solidFill>
                  <a:srgbClr val="424242"/>
                </a:solidFill>
                <a:latin typeface="+mn-lt"/>
              </a:rPr>
              <a:t> Clients: LOB SMEs, IT, CDO office and IBM: BTS, HCS based on client’s focus</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IBM Tech:</a:t>
            </a:r>
            <a:r>
              <a:rPr lang="en-US" sz="2800" dirty="0">
                <a:solidFill>
                  <a:srgbClr val="424242"/>
                </a:solidFill>
                <a:latin typeface="+mn-lt"/>
              </a:rPr>
              <a:t> Pre-GA software &amp; Client Engineering</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Outcome:</a:t>
            </a:r>
            <a:r>
              <a:rPr lang="en-US" sz="2800" dirty="0">
                <a:solidFill>
                  <a:srgbClr val="424242"/>
                </a:solidFill>
                <a:latin typeface="+mn-lt"/>
              </a:rPr>
              <a:t> generative AI </a:t>
            </a:r>
            <a:r>
              <a:rPr lang="en-US" sz="2800" b="1" dirty="0">
                <a:latin typeface="+mn-lt"/>
              </a:rPr>
              <a:t>watsonx </a:t>
            </a:r>
            <a:r>
              <a:rPr lang="en-US" sz="2800" dirty="0">
                <a:solidFill>
                  <a:srgbClr val="424242"/>
                </a:solidFill>
                <a:latin typeface="+mn-lt"/>
              </a:rPr>
              <a:t>model to prove results for the selected use case(s)</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Duration: </a:t>
            </a:r>
            <a:r>
              <a:rPr lang="en-US" sz="2800" dirty="0">
                <a:solidFill>
                  <a:srgbClr val="424242"/>
                </a:solidFill>
                <a:latin typeface="+mn-lt"/>
              </a:rPr>
              <a:t>4-6 weeks</a:t>
            </a:r>
          </a:p>
          <a:p>
            <a:pPr marL="342900" indent="-342900" defTabSz="914377">
              <a:spcBef>
                <a:spcPts val="1100"/>
              </a:spcBef>
              <a:buFont typeface="Arial" panose="020B0604020202020204" pitchFamily="34" charset="0"/>
              <a:buChar char="•"/>
              <a:defRPr/>
            </a:pPr>
            <a:r>
              <a:rPr lang="en-US" sz="2800" b="1" dirty="0">
                <a:solidFill>
                  <a:srgbClr val="424242"/>
                </a:solidFill>
                <a:latin typeface="+mn-lt"/>
              </a:rPr>
              <a:t>Fee:</a:t>
            </a:r>
            <a:r>
              <a:rPr lang="en-US" sz="2800" dirty="0">
                <a:solidFill>
                  <a:srgbClr val="424242"/>
                </a:solidFill>
                <a:latin typeface="+mn-lt"/>
              </a:rPr>
              <a:t> $500K</a:t>
            </a:r>
            <a:endParaRPr lang="en-US" sz="2800" kern="0" dirty="0">
              <a:solidFill>
                <a:srgbClr val="000000"/>
              </a:solidFill>
              <a:latin typeface="+mn-lt"/>
            </a:endParaRPr>
          </a:p>
        </p:txBody>
      </p:sp>
      <p:sp>
        <p:nvSpPr>
          <p:cNvPr id="12" name="Freeform 11">
            <a:extLst>
              <a:ext uri="{FF2B5EF4-FFF2-40B4-BE49-F238E27FC236}">
                <a16:creationId xmlns:a16="http://schemas.microsoft.com/office/drawing/2014/main" id="{6EA01A7F-09D9-D841-05E3-A46885697019}"/>
              </a:ext>
            </a:extLst>
          </p:cNvPr>
          <p:cNvSpPr/>
          <p:nvPr/>
        </p:nvSpPr>
        <p:spPr>
          <a:xfrm>
            <a:off x="12771231" y="594852"/>
            <a:ext cx="1066800" cy="1066800"/>
          </a:xfrm>
          <a:custGeom>
            <a:avLst/>
            <a:gdLst>
              <a:gd name="connsiteX0" fmla="*/ 0 w 1066800"/>
              <a:gd name="connsiteY0" fmla="*/ 0 h 1066800"/>
              <a:gd name="connsiteX1" fmla="*/ 1066800 w 1066800"/>
              <a:gd name="connsiteY1" fmla="*/ 0 h 1066800"/>
              <a:gd name="connsiteX2" fmla="*/ 1066800 w 1066800"/>
              <a:gd name="connsiteY2" fmla="*/ 1066800 h 1066800"/>
              <a:gd name="connsiteX3" fmla="*/ 0 w 10668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1066800" h="1066800">
                <a:moveTo>
                  <a:pt x="0" y="0"/>
                </a:moveTo>
                <a:lnTo>
                  <a:pt x="1066800" y="0"/>
                </a:lnTo>
                <a:lnTo>
                  <a:pt x="1066800" y="1066800"/>
                </a:lnTo>
                <a:lnTo>
                  <a:pt x="0" y="1066800"/>
                </a:lnTo>
                <a:close/>
              </a:path>
            </a:pathLst>
          </a:custGeom>
          <a:noFill/>
          <a:ln w="3333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12A85E3-D1A9-72E6-043F-4E03C7C0734D}"/>
              </a:ext>
            </a:extLst>
          </p:cNvPr>
          <p:cNvSpPr/>
          <p:nvPr/>
        </p:nvSpPr>
        <p:spPr>
          <a:xfrm>
            <a:off x="12792566" y="616187"/>
            <a:ext cx="1024128" cy="1024128"/>
          </a:xfrm>
          <a:custGeom>
            <a:avLst/>
            <a:gdLst>
              <a:gd name="connsiteX0" fmla="*/ 512064 w 1024128"/>
              <a:gd name="connsiteY0" fmla="*/ 1024128 h 1024128"/>
              <a:gd name="connsiteX1" fmla="*/ 0 w 1024128"/>
              <a:gd name="connsiteY1" fmla="*/ 512064 h 1024128"/>
              <a:gd name="connsiteX2" fmla="*/ 512064 w 1024128"/>
              <a:gd name="connsiteY2" fmla="*/ 0 h 1024128"/>
              <a:gd name="connsiteX3" fmla="*/ 1024128 w 1024128"/>
              <a:gd name="connsiteY3" fmla="*/ 512064 h 1024128"/>
              <a:gd name="connsiteX4" fmla="*/ 512064 w 1024128"/>
              <a:gd name="connsiteY4" fmla="*/ 1024128 h 1024128"/>
              <a:gd name="connsiteX5" fmla="*/ 491561 w 1024128"/>
              <a:gd name="connsiteY5" fmla="*/ 999692 h 1024128"/>
              <a:gd name="connsiteX6" fmla="*/ 512064 w 1024128"/>
              <a:gd name="connsiteY6" fmla="*/ 1000125 h 1024128"/>
              <a:gd name="connsiteX7" fmla="*/ 900113 w 1024128"/>
              <a:gd name="connsiteY7" fmla="*/ 807768 h 1024128"/>
              <a:gd name="connsiteX8" fmla="*/ 900113 w 1024128"/>
              <a:gd name="connsiteY8" fmla="*/ 378981 h 1024128"/>
              <a:gd name="connsiteX9" fmla="*/ 924149 w 1024128"/>
              <a:gd name="connsiteY9" fmla="*/ 378981 h 1024128"/>
              <a:gd name="connsiteX10" fmla="*/ 924149 w 1024128"/>
              <a:gd name="connsiteY10" fmla="*/ 773397 h 1024128"/>
              <a:gd name="connsiteX11" fmla="*/ 1000125 w 1024128"/>
              <a:gd name="connsiteY11" fmla="*/ 512064 h 1024128"/>
              <a:gd name="connsiteX12" fmla="*/ 962454 w 1024128"/>
              <a:gd name="connsiteY12" fmla="*/ 324007 h 1024128"/>
              <a:gd name="connsiteX13" fmla="*/ 590841 w 1024128"/>
              <a:gd name="connsiteY13" fmla="*/ 109480 h 1024128"/>
              <a:gd name="connsiteX14" fmla="*/ 602842 w 1024128"/>
              <a:gd name="connsiteY14" fmla="*/ 88678 h 1024128"/>
              <a:gd name="connsiteX15" fmla="*/ 944518 w 1024128"/>
              <a:gd name="connsiteY15" fmla="*/ 285936 h 1024128"/>
              <a:gd name="connsiteX16" fmla="*/ 574439 w 1024128"/>
              <a:gd name="connsiteY16" fmla="*/ 27970 h 1024128"/>
              <a:gd name="connsiteX17" fmla="*/ 202792 w 1024128"/>
              <a:gd name="connsiteY17" fmla="*/ 242564 h 1024128"/>
              <a:gd name="connsiteX18" fmla="*/ 190791 w 1024128"/>
              <a:gd name="connsiteY18" fmla="*/ 221761 h 1024128"/>
              <a:gd name="connsiteX19" fmla="*/ 532567 w 1024128"/>
              <a:gd name="connsiteY19" fmla="*/ 24436 h 1024128"/>
              <a:gd name="connsiteX20" fmla="*/ 512064 w 1024128"/>
              <a:gd name="connsiteY20" fmla="*/ 24003 h 1024128"/>
              <a:gd name="connsiteX21" fmla="*/ 124016 w 1024128"/>
              <a:gd name="connsiteY21" fmla="*/ 216394 h 1024128"/>
              <a:gd name="connsiteX22" fmla="*/ 124016 w 1024128"/>
              <a:gd name="connsiteY22" fmla="*/ 645181 h 1024128"/>
              <a:gd name="connsiteX23" fmla="*/ 100013 w 1024128"/>
              <a:gd name="connsiteY23" fmla="*/ 645181 h 1024128"/>
              <a:gd name="connsiteX24" fmla="*/ 100013 w 1024128"/>
              <a:gd name="connsiteY24" fmla="*/ 250731 h 1024128"/>
              <a:gd name="connsiteX25" fmla="*/ 24003 w 1024128"/>
              <a:gd name="connsiteY25" fmla="*/ 512064 h 1024128"/>
              <a:gd name="connsiteX26" fmla="*/ 61674 w 1024128"/>
              <a:gd name="connsiteY26" fmla="*/ 700121 h 1024128"/>
              <a:gd name="connsiteX27" fmla="*/ 433288 w 1024128"/>
              <a:gd name="connsiteY27" fmla="*/ 914681 h 1024128"/>
              <a:gd name="connsiteX28" fmla="*/ 421286 w 1024128"/>
              <a:gd name="connsiteY28" fmla="*/ 935450 h 1024128"/>
              <a:gd name="connsiteX29" fmla="*/ 79610 w 1024128"/>
              <a:gd name="connsiteY29" fmla="*/ 738159 h 1024128"/>
              <a:gd name="connsiteX30" fmla="*/ 449690 w 1024128"/>
              <a:gd name="connsiteY30" fmla="*/ 996158 h 1024128"/>
              <a:gd name="connsiteX31" fmla="*/ 821336 w 1024128"/>
              <a:gd name="connsiteY31" fmla="*/ 781564 h 1024128"/>
              <a:gd name="connsiteX32" fmla="*/ 833304 w 1024128"/>
              <a:gd name="connsiteY32" fmla="*/ 802334 h 1024128"/>
              <a:gd name="connsiteX33" fmla="*/ 491561 w 1024128"/>
              <a:gd name="connsiteY33" fmla="*/ 999692 h 1024128"/>
              <a:gd name="connsiteX34" fmla="*/ 334475 w 1024128"/>
              <a:gd name="connsiteY34" fmla="*/ 701288 h 1024128"/>
              <a:gd name="connsiteX35" fmla="*/ 266200 w 1024128"/>
              <a:gd name="connsiteY35" fmla="*/ 661949 h 1024128"/>
              <a:gd name="connsiteX36" fmla="*/ 266200 w 1024128"/>
              <a:gd name="connsiteY36" fmla="*/ 661949 h 1024128"/>
              <a:gd name="connsiteX37" fmla="*/ 258432 w 1024128"/>
              <a:gd name="connsiteY37" fmla="*/ 602309 h 1024128"/>
              <a:gd name="connsiteX38" fmla="*/ 295004 w 1024128"/>
              <a:gd name="connsiteY38" fmla="*/ 554503 h 1024128"/>
              <a:gd name="connsiteX39" fmla="*/ 477860 w 1024128"/>
              <a:gd name="connsiteY39" fmla="*/ 448923 h 1024128"/>
              <a:gd name="connsiteX40" fmla="*/ 550402 w 1024128"/>
              <a:gd name="connsiteY40" fmla="*/ 330075 h 1024128"/>
              <a:gd name="connsiteX41" fmla="*/ 726791 w 1024128"/>
              <a:gd name="connsiteY41" fmla="*/ 354111 h 1024128"/>
              <a:gd name="connsiteX42" fmla="*/ 730125 w 1024128"/>
              <a:gd name="connsiteY42" fmla="*/ 364146 h 1024128"/>
              <a:gd name="connsiteX43" fmla="*/ 724224 w 1024128"/>
              <a:gd name="connsiteY43" fmla="*/ 372913 h 1024128"/>
              <a:gd name="connsiteX44" fmla="*/ 612410 w 1024128"/>
              <a:gd name="connsiteY44" fmla="*/ 437488 h 1024128"/>
              <a:gd name="connsiteX45" fmla="*/ 604609 w 1024128"/>
              <a:gd name="connsiteY45" fmla="*/ 466658 h 1024128"/>
              <a:gd name="connsiteX46" fmla="*/ 633779 w 1024128"/>
              <a:gd name="connsiteY46" fmla="*/ 474459 h 1024128"/>
              <a:gd name="connsiteX47" fmla="*/ 745593 w 1024128"/>
              <a:gd name="connsiteY47" fmla="*/ 409885 h 1024128"/>
              <a:gd name="connsiteX48" fmla="*/ 756095 w 1024128"/>
              <a:gd name="connsiteY48" fmla="*/ 409151 h 1024128"/>
              <a:gd name="connsiteX49" fmla="*/ 763129 w 1024128"/>
              <a:gd name="connsiteY49" fmla="*/ 417052 h 1024128"/>
              <a:gd name="connsiteX50" fmla="*/ 695754 w 1024128"/>
              <a:gd name="connsiteY50" fmla="*/ 581839 h 1024128"/>
              <a:gd name="connsiteX51" fmla="*/ 556536 w 1024128"/>
              <a:gd name="connsiteY51" fmla="*/ 585273 h 1024128"/>
              <a:gd name="connsiteX52" fmla="*/ 373713 w 1024128"/>
              <a:gd name="connsiteY52" fmla="*/ 690820 h 1024128"/>
              <a:gd name="connsiteX53" fmla="*/ 334475 w 1024128"/>
              <a:gd name="connsiteY53" fmla="*/ 701288 h 1024128"/>
              <a:gd name="connsiteX54" fmla="*/ 623078 w 1024128"/>
              <a:gd name="connsiteY54" fmla="*/ 334542 h 1024128"/>
              <a:gd name="connsiteX55" fmla="*/ 562370 w 1024128"/>
              <a:gd name="connsiteY55" fmla="*/ 350844 h 1024128"/>
              <a:gd name="connsiteX56" fmla="*/ 501663 w 1024128"/>
              <a:gd name="connsiteY56" fmla="*/ 455957 h 1024128"/>
              <a:gd name="connsiteX57" fmla="*/ 495662 w 1024128"/>
              <a:gd name="connsiteY57" fmla="*/ 466325 h 1024128"/>
              <a:gd name="connsiteX58" fmla="*/ 307005 w 1024128"/>
              <a:gd name="connsiteY58" fmla="*/ 575272 h 1024128"/>
              <a:gd name="connsiteX59" fmla="*/ 281602 w 1024128"/>
              <a:gd name="connsiteY59" fmla="*/ 608476 h 1024128"/>
              <a:gd name="connsiteX60" fmla="*/ 286969 w 1024128"/>
              <a:gd name="connsiteY60" fmla="*/ 649948 h 1024128"/>
              <a:gd name="connsiteX61" fmla="*/ 286969 w 1024128"/>
              <a:gd name="connsiteY61" fmla="*/ 649948 h 1024128"/>
              <a:gd name="connsiteX62" fmla="*/ 361679 w 1024128"/>
              <a:gd name="connsiteY62" fmla="*/ 669984 h 1024128"/>
              <a:gd name="connsiteX63" fmla="*/ 550369 w 1024128"/>
              <a:gd name="connsiteY63" fmla="*/ 561037 h 1024128"/>
              <a:gd name="connsiteX64" fmla="*/ 562337 w 1024128"/>
              <a:gd name="connsiteY64" fmla="*/ 561037 h 1024128"/>
              <a:gd name="connsiteX65" fmla="*/ 683752 w 1024128"/>
              <a:gd name="connsiteY65" fmla="*/ 561003 h 1024128"/>
              <a:gd name="connsiteX66" fmla="*/ 743260 w 1024128"/>
              <a:gd name="connsiteY66" fmla="*/ 438855 h 1024128"/>
              <a:gd name="connsiteX67" fmla="*/ 645714 w 1024128"/>
              <a:gd name="connsiteY67" fmla="*/ 495162 h 1024128"/>
              <a:gd name="connsiteX68" fmla="*/ 583806 w 1024128"/>
              <a:gd name="connsiteY68" fmla="*/ 478560 h 1024128"/>
              <a:gd name="connsiteX69" fmla="*/ 600408 w 1024128"/>
              <a:gd name="connsiteY69" fmla="*/ 416619 h 1024128"/>
              <a:gd name="connsiteX70" fmla="*/ 697921 w 1024128"/>
              <a:gd name="connsiteY70" fmla="*/ 360312 h 1024128"/>
              <a:gd name="connsiteX71" fmla="*/ 623078 w 1024128"/>
              <a:gd name="connsiteY71" fmla="*/ 334542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24128" h="1024128">
                <a:moveTo>
                  <a:pt x="512064" y="1024128"/>
                </a:moveTo>
                <a:cubicBezTo>
                  <a:pt x="229695" y="1024128"/>
                  <a:pt x="0" y="794433"/>
                  <a:pt x="0" y="512064"/>
                </a:cubicBezTo>
                <a:cubicBezTo>
                  <a:pt x="0" y="229695"/>
                  <a:pt x="229695" y="0"/>
                  <a:pt x="512064" y="0"/>
                </a:cubicBezTo>
                <a:cubicBezTo>
                  <a:pt x="794433" y="0"/>
                  <a:pt x="1024128" y="229695"/>
                  <a:pt x="1024128" y="512064"/>
                </a:cubicBezTo>
                <a:cubicBezTo>
                  <a:pt x="1024128" y="794433"/>
                  <a:pt x="794433" y="1024128"/>
                  <a:pt x="512064" y="1024128"/>
                </a:cubicBezTo>
                <a:close/>
                <a:moveTo>
                  <a:pt x="491561" y="999692"/>
                </a:moveTo>
                <a:cubicBezTo>
                  <a:pt x="498362" y="999992"/>
                  <a:pt x="505196" y="1000125"/>
                  <a:pt x="512064" y="1000125"/>
                </a:cubicBezTo>
                <a:cubicBezTo>
                  <a:pt x="670117" y="1000125"/>
                  <a:pt x="810868" y="924616"/>
                  <a:pt x="900113" y="807768"/>
                </a:cubicBezTo>
                <a:lnTo>
                  <a:pt x="900113" y="378981"/>
                </a:lnTo>
                <a:lnTo>
                  <a:pt x="924149" y="378981"/>
                </a:lnTo>
                <a:lnTo>
                  <a:pt x="924149" y="773397"/>
                </a:lnTo>
                <a:cubicBezTo>
                  <a:pt x="972222" y="697787"/>
                  <a:pt x="1000125" y="608143"/>
                  <a:pt x="1000125" y="512064"/>
                </a:cubicBezTo>
                <a:cubicBezTo>
                  <a:pt x="1000125" y="445422"/>
                  <a:pt x="986723" y="381914"/>
                  <a:pt x="962454" y="324007"/>
                </a:cubicBezTo>
                <a:lnTo>
                  <a:pt x="590841" y="109480"/>
                </a:lnTo>
                <a:lnTo>
                  <a:pt x="602842" y="88678"/>
                </a:lnTo>
                <a:lnTo>
                  <a:pt x="944518" y="285936"/>
                </a:lnTo>
                <a:cubicBezTo>
                  <a:pt x="872042" y="147885"/>
                  <a:pt x="735392" y="48606"/>
                  <a:pt x="574439" y="27970"/>
                </a:cubicBezTo>
                <a:lnTo>
                  <a:pt x="202792" y="242564"/>
                </a:lnTo>
                <a:lnTo>
                  <a:pt x="190791" y="221761"/>
                </a:lnTo>
                <a:lnTo>
                  <a:pt x="532567" y="24436"/>
                </a:lnTo>
                <a:cubicBezTo>
                  <a:pt x="525799" y="24136"/>
                  <a:pt x="518932" y="24003"/>
                  <a:pt x="512064" y="24003"/>
                </a:cubicBezTo>
                <a:cubicBezTo>
                  <a:pt x="354011" y="24003"/>
                  <a:pt x="213260" y="99546"/>
                  <a:pt x="124016" y="216394"/>
                </a:cubicBezTo>
                <a:lnTo>
                  <a:pt x="124016" y="645181"/>
                </a:lnTo>
                <a:lnTo>
                  <a:pt x="100013" y="645181"/>
                </a:lnTo>
                <a:lnTo>
                  <a:pt x="100013" y="250731"/>
                </a:lnTo>
                <a:cubicBezTo>
                  <a:pt x="51906" y="326341"/>
                  <a:pt x="24003" y="416019"/>
                  <a:pt x="24003" y="512064"/>
                </a:cubicBezTo>
                <a:cubicBezTo>
                  <a:pt x="24003" y="578672"/>
                  <a:pt x="37405" y="642180"/>
                  <a:pt x="61674" y="700121"/>
                </a:cubicBezTo>
                <a:lnTo>
                  <a:pt x="433288" y="914681"/>
                </a:lnTo>
                <a:lnTo>
                  <a:pt x="421286" y="935450"/>
                </a:lnTo>
                <a:lnTo>
                  <a:pt x="79610" y="738159"/>
                </a:lnTo>
                <a:cubicBezTo>
                  <a:pt x="152086" y="876243"/>
                  <a:pt x="288736" y="975522"/>
                  <a:pt x="449690" y="996158"/>
                </a:cubicBezTo>
                <a:lnTo>
                  <a:pt x="821336" y="781564"/>
                </a:lnTo>
                <a:lnTo>
                  <a:pt x="833304" y="802334"/>
                </a:lnTo>
                <a:lnTo>
                  <a:pt x="491561" y="999692"/>
                </a:lnTo>
                <a:close/>
                <a:moveTo>
                  <a:pt x="334475" y="701288"/>
                </a:moveTo>
                <a:cubicBezTo>
                  <a:pt x="307272" y="701288"/>
                  <a:pt x="280768" y="687186"/>
                  <a:pt x="266200" y="661949"/>
                </a:cubicBezTo>
                <a:lnTo>
                  <a:pt x="266200" y="661949"/>
                </a:lnTo>
                <a:cubicBezTo>
                  <a:pt x="255732" y="643814"/>
                  <a:pt x="252965" y="622645"/>
                  <a:pt x="258432" y="602309"/>
                </a:cubicBezTo>
                <a:cubicBezTo>
                  <a:pt x="263900" y="581939"/>
                  <a:pt x="276868" y="564971"/>
                  <a:pt x="295004" y="554503"/>
                </a:cubicBezTo>
                <a:lnTo>
                  <a:pt x="477860" y="448923"/>
                </a:lnTo>
                <a:cubicBezTo>
                  <a:pt x="480293" y="399817"/>
                  <a:pt x="507630" y="354744"/>
                  <a:pt x="550402" y="330075"/>
                </a:cubicBezTo>
                <a:cubicBezTo>
                  <a:pt x="607876" y="296904"/>
                  <a:pt x="680418" y="306772"/>
                  <a:pt x="726791" y="354111"/>
                </a:cubicBezTo>
                <a:cubicBezTo>
                  <a:pt x="729391" y="356778"/>
                  <a:pt x="730625" y="360445"/>
                  <a:pt x="730125" y="364146"/>
                </a:cubicBezTo>
                <a:cubicBezTo>
                  <a:pt x="729625" y="367813"/>
                  <a:pt x="727458" y="371080"/>
                  <a:pt x="724224" y="372913"/>
                </a:cubicBezTo>
                <a:lnTo>
                  <a:pt x="612410" y="437488"/>
                </a:lnTo>
                <a:cubicBezTo>
                  <a:pt x="602209" y="443355"/>
                  <a:pt x="598742" y="456457"/>
                  <a:pt x="604609" y="466658"/>
                </a:cubicBezTo>
                <a:cubicBezTo>
                  <a:pt x="610543" y="476826"/>
                  <a:pt x="623611" y="480393"/>
                  <a:pt x="633779" y="474459"/>
                </a:cubicBezTo>
                <a:lnTo>
                  <a:pt x="745593" y="409885"/>
                </a:lnTo>
                <a:cubicBezTo>
                  <a:pt x="748760" y="408018"/>
                  <a:pt x="752727" y="407784"/>
                  <a:pt x="756095" y="409151"/>
                </a:cubicBezTo>
                <a:cubicBezTo>
                  <a:pt x="759562" y="410551"/>
                  <a:pt x="762129" y="413452"/>
                  <a:pt x="763129" y="417052"/>
                </a:cubicBezTo>
                <a:cubicBezTo>
                  <a:pt x="780931" y="480927"/>
                  <a:pt x="753227" y="548669"/>
                  <a:pt x="695754" y="581839"/>
                </a:cubicBezTo>
                <a:cubicBezTo>
                  <a:pt x="653082" y="606542"/>
                  <a:pt x="600375" y="607643"/>
                  <a:pt x="556536" y="585273"/>
                </a:cubicBezTo>
                <a:lnTo>
                  <a:pt x="373713" y="690820"/>
                </a:lnTo>
                <a:cubicBezTo>
                  <a:pt x="361345" y="697887"/>
                  <a:pt x="347810" y="701288"/>
                  <a:pt x="334475" y="701288"/>
                </a:cubicBezTo>
                <a:close/>
                <a:moveTo>
                  <a:pt x="623078" y="334542"/>
                </a:moveTo>
                <a:cubicBezTo>
                  <a:pt x="602309" y="334542"/>
                  <a:pt x="581339" y="339876"/>
                  <a:pt x="562370" y="350844"/>
                </a:cubicBezTo>
                <a:cubicBezTo>
                  <a:pt x="524966" y="372447"/>
                  <a:pt x="501729" y="412718"/>
                  <a:pt x="501663" y="455957"/>
                </a:cubicBezTo>
                <a:cubicBezTo>
                  <a:pt x="501663" y="460224"/>
                  <a:pt x="499396" y="464191"/>
                  <a:pt x="495662" y="466325"/>
                </a:cubicBezTo>
                <a:lnTo>
                  <a:pt x="307005" y="575272"/>
                </a:lnTo>
                <a:cubicBezTo>
                  <a:pt x="294437" y="582540"/>
                  <a:pt x="285402" y="594341"/>
                  <a:pt x="281602" y="608476"/>
                </a:cubicBezTo>
                <a:cubicBezTo>
                  <a:pt x="277801" y="622645"/>
                  <a:pt x="279702" y="637346"/>
                  <a:pt x="286969" y="649948"/>
                </a:cubicBezTo>
                <a:lnTo>
                  <a:pt x="286969" y="649948"/>
                </a:lnTo>
                <a:cubicBezTo>
                  <a:pt x="302071" y="676051"/>
                  <a:pt x="335609" y="685052"/>
                  <a:pt x="361679" y="669984"/>
                </a:cubicBezTo>
                <a:lnTo>
                  <a:pt x="550369" y="561037"/>
                </a:lnTo>
                <a:cubicBezTo>
                  <a:pt x="554069" y="558903"/>
                  <a:pt x="558636" y="558903"/>
                  <a:pt x="562337" y="561037"/>
                </a:cubicBezTo>
                <a:cubicBezTo>
                  <a:pt x="599808" y="582606"/>
                  <a:pt x="646347" y="582573"/>
                  <a:pt x="683752" y="561003"/>
                </a:cubicBezTo>
                <a:cubicBezTo>
                  <a:pt x="727124" y="535967"/>
                  <a:pt x="750194" y="487361"/>
                  <a:pt x="743260" y="438855"/>
                </a:cubicBezTo>
                <a:lnTo>
                  <a:pt x="645714" y="495162"/>
                </a:lnTo>
                <a:cubicBezTo>
                  <a:pt x="624111" y="507663"/>
                  <a:pt x="596308" y="500196"/>
                  <a:pt x="583806" y="478560"/>
                </a:cubicBezTo>
                <a:cubicBezTo>
                  <a:pt x="571305" y="456890"/>
                  <a:pt x="578772" y="429120"/>
                  <a:pt x="600408" y="416619"/>
                </a:cubicBezTo>
                <a:lnTo>
                  <a:pt x="697921" y="360312"/>
                </a:lnTo>
                <a:cubicBezTo>
                  <a:pt x="676251" y="343376"/>
                  <a:pt x="649781" y="334542"/>
                  <a:pt x="623078" y="334542"/>
                </a:cubicBezTo>
                <a:close/>
              </a:path>
            </a:pathLst>
          </a:custGeom>
          <a:solidFill>
            <a:schemeClr val="accent1"/>
          </a:solidFill>
          <a:ln w="3333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428238D-5049-1532-D3F2-80360BD7485C}"/>
              </a:ext>
            </a:extLst>
          </p:cNvPr>
          <p:cNvSpPr/>
          <p:nvPr/>
        </p:nvSpPr>
        <p:spPr>
          <a:xfrm>
            <a:off x="8412509" y="975570"/>
            <a:ext cx="1066800" cy="1066800"/>
          </a:xfrm>
          <a:custGeom>
            <a:avLst/>
            <a:gdLst>
              <a:gd name="connsiteX0" fmla="*/ 0 w 1066800"/>
              <a:gd name="connsiteY0" fmla="*/ 0 h 1066800"/>
              <a:gd name="connsiteX1" fmla="*/ 1066800 w 1066800"/>
              <a:gd name="connsiteY1" fmla="*/ 0 h 1066800"/>
              <a:gd name="connsiteX2" fmla="*/ 1066800 w 1066800"/>
              <a:gd name="connsiteY2" fmla="*/ 1066800 h 1066800"/>
              <a:gd name="connsiteX3" fmla="*/ 0 w 1066800"/>
              <a:gd name="connsiteY3" fmla="*/ 1066800 h 1066800"/>
            </a:gdLst>
            <a:ahLst/>
            <a:cxnLst>
              <a:cxn ang="0">
                <a:pos x="connsiteX0" y="connsiteY0"/>
              </a:cxn>
              <a:cxn ang="0">
                <a:pos x="connsiteX1" y="connsiteY1"/>
              </a:cxn>
              <a:cxn ang="0">
                <a:pos x="connsiteX2" y="connsiteY2"/>
              </a:cxn>
              <a:cxn ang="0">
                <a:pos x="connsiteX3" y="connsiteY3"/>
              </a:cxn>
            </a:cxnLst>
            <a:rect l="l" t="t" r="r" b="b"/>
            <a:pathLst>
              <a:path w="1066800" h="1066800">
                <a:moveTo>
                  <a:pt x="0" y="0"/>
                </a:moveTo>
                <a:lnTo>
                  <a:pt x="1066800" y="0"/>
                </a:lnTo>
                <a:lnTo>
                  <a:pt x="1066800" y="1066800"/>
                </a:lnTo>
                <a:lnTo>
                  <a:pt x="0" y="1066800"/>
                </a:lnTo>
                <a:close/>
              </a:path>
            </a:pathLst>
          </a:custGeom>
          <a:noFill/>
          <a:ln w="3333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0E92E51-8139-19DD-DAC2-CE0E3C964F58}"/>
              </a:ext>
            </a:extLst>
          </p:cNvPr>
          <p:cNvSpPr/>
          <p:nvPr/>
        </p:nvSpPr>
        <p:spPr>
          <a:xfrm>
            <a:off x="6703028" y="641253"/>
            <a:ext cx="887277" cy="962420"/>
          </a:xfrm>
          <a:custGeom>
            <a:avLst/>
            <a:gdLst>
              <a:gd name="connsiteX0" fmla="*/ 808601 w 887277"/>
              <a:gd name="connsiteY0" fmla="*/ 571705 h 962420"/>
              <a:gd name="connsiteX1" fmla="*/ 729925 w 887277"/>
              <a:gd name="connsiteY1" fmla="*/ 650381 h 962420"/>
              <a:gd name="connsiteX2" fmla="*/ 808601 w 887277"/>
              <a:gd name="connsiteY2" fmla="*/ 729058 h 962420"/>
              <a:gd name="connsiteX3" fmla="*/ 887278 w 887277"/>
              <a:gd name="connsiteY3" fmla="*/ 650381 h 962420"/>
              <a:gd name="connsiteX4" fmla="*/ 808601 w 887277"/>
              <a:gd name="connsiteY4" fmla="*/ 571705 h 962420"/>
              <a:gd name="connsiteX5" fmla="*/ 808601 w 887277"/>
              <a:gd name="connsiteY5" fmla="*/ 705055 h 962420"/>
              <a:gd name="connsiteX6" fmla="*/ 753928 w 887277"/>
              <a:gd name="connsiteY6" fmla="*/ 650381 h 962420"/>
              <a:gd name="connsiteX7" fmla="*/ 808601 w 887277"/>
              <a:gd name="connsiteY7" fmla="*/ 595708 h 962420"/>
              <a:gd name="connsiteX8" fmla="*/ 863275 w 887277"/>
              <a:gd name="connsiteY8" fmla="*/ 650381 h 962420"/>
              <a:gd name="connsiteX9" fmla="*/ 808601 w 887277"/>
              <a:gd name="connsiteY9" fmla="*/ 705055 h 962420"/>
              <a:gd name="connsiteX10" fmla="*/ 575239 w 887277"/>
              <a:gd name="connsiteY10" fmla="*/ 571705 h 962420"/>
              <a:gd name="connsiteX11" fmla="*/ 496562 w 887277"/>
              <a:gd name="connsiteY11" fmla="*/ 650381 h 962420"/>
              <a:gd name="connsiteX12" fmla="*/ 575239 w 887277"/>
              <a:gd name="connsiteY12" fmla="*/ 729058 h 962420"/>
              <a:gd name="connsiteX13" fmla="*/ 653915 w 887277"/>
              <a:gd name="connsiteY13" fmla="*/ 650381 h 962420"/>
              <a:gd name="connsiteX14" fmla="*/ 575239 w 887277"/>
              <a:gd name="connsiteY14" fmla="*/ 571705 h 962420"/>
              <a:gd name="connsiteX15" fmla="*/ 575239 w 887277"/>
              <a:gd name="connsiteY15" fmla="*/ 705055 h 962420"/>
              <a:gd name="connsiteX16" fmla="*/ 520565 w 887277"/>
              <a:gd name="connsiteY16" fmla="*/ 650381 h 962420"/>
              <a:gd name="connsiteX17" fmla="*/ 575239 w 887277"/>
              <a:gd name="connsiteY17" fmla="*/ 595708 h 962420"/>
              <a:gd name="connsiteX18" fmla="*/ 629912 w 887277"/>
              <a:gd name="connsiteY18" fmla="*/ 650381 h 962420"/>
              <a:gd name="connsiteX19" fmla="*/ 575239 w 887277"/>
              <a:gd name="connsiteY19" fmla="*/ 705055 h 962420"/>
              <a:gd name="connsiteX20" fmla="*/ 575239 w 887277"/>
              <a:gd name="connsiteY20" fmla="*/ 805067 h 962420"/>
              <a:gd name="connsiteX21" fmla="*/ 496562 w 887277"/>
              <a:gd name="connsiteY21" fmla="*/ 883744 h 962420"/>
              <a:gd name="connsiteX22" fmla="*/ 575239 w 887277"/>
              <a:gd name="connsiteY22" fmla="*/ 962420 h 962420"/>
              <a:gd name="connsiteX23" fmla="*/ 653915 w 887277"/>
              <a:gd name="connsiteY23" fmla="*/ 883744 h 962420"/>
              <a:gd name="connsiteX24" fmla="*/ 575239 w 887277"/>
              <a:gd name="connsiteY24" fmla="*/ 805067 h 962420"/>
              <a:gd name="connsiteX25" fmla="*/ 575239 w 887277"/>
              <a:gd name="connsiteY25" fmla="*/ 938417 h 962420"/>
              <a:gd name="connsiteX26" fmla="*/ 520565 w 887277"/>
              <a:gd name="connsiteY26" fmla="*/ 883744 h 962420"/>
              <a:gd name="connsiteX27" fmla="*/ 575239 w 887277"/>
              <a:gd name="connsiteY27" fmla="*/ 829070 h 962420"/>
              <a:gd name="connsiteX28" fmla="*/ 629912 w 887277"/>
              <a:gd name="connsiteY28" fmla="*/ 883744 h 962420"/>
              <a:gd name="connsiteX29" fmla="*/ 575239 w 887277"/>
              <a:gd name="connsiteY29" fmla="*/ 938417 h 962420"/>
              <a:gd name="connsiteX30" fmla="*/ 341876 w 887277"/>
              <a:gd name="connsiteY30" fmla="*/ 729058 h 962420"/>
              <a:gd name="connsiteX31" fmla="*/ 420553 w 887277"/>
              <a:gd name="connsiteY31" fmla="*/ 650381 h 962420"/>
              <a:gd name="connsiteX32" fmla="*/ 341876 w 887277"/>
              <a:gd name="connsiteY32" fmla="*/ 571705 h 962420"/>
              <a:gd name="connsiteX33" fmla="*/ 263200 w 887277"/>
              <a:gd name="connsiteY33" fmla="*/ 650381 h 962420"/>
              <a:gd name="connsiteX34" fmla="*/ 341876 w 887277"/>
              <a:gd name="connsiteY34" fmla="*/ 729058 h 962420"/>
              <a:gd name="connsiteX35" fmla="*/ 341876 w 887277"/>
              <a:gd name="connsiteY35" fmla="*/ 595708 h 962420"/>
              <a:gd name="connsiteX36" fmla="*/ 396550 w 887277"/>
              <a:gd name="connsiteY36" fmla="*/ 650381 h 962420"/>
              <a:gd name="connsiteX37" fmla="*/ 341876 w 887277"/>
              <a:gd name="connsiteY37" fmla="*/ 705055 h 962420"/>
              <a:gd name="connsiteX38" fmla="*/ 287203 w 887277"/>
              <a:gd name="connsiteY38" fmla="*/ 650381 h 962420"/>
              <a:gd name="connsiteX39" fmla="*/ 341876 w 887277"/>
              <a:gd name="connsiteY39" fmla="*/ 595708 h 962420"/>
              <a:gd name="connsiteX40" fmla="*/ 266733 w 887277"/>
              <a:gd name="connsiteY40" fmla="*/ 141851 h 962420"/>
              <a:gd name="connsiteX41" fmla="*/ 324907 w 887277"/>
              <a:gd name="connsiteY41" fmla="*/ 83644 h 962420"/>
              <a:gd name="connsiteX42" fmla="*/ 266700 w 887277"/>
              <a:gd name="connsiteY42" fmla="*/ 25437 h 962420"/>
              <a:gd name="connsiteX43" fmla="*/ 283669 w 887277"/>
              <a:gd name="connsiteY43" fmla="*/ 8468 h 962420"/>
              <a:gd name="connsiteX44" fmla="*/ 341876 w 887277"/>
              <a:gd name="connsiteY44" fmla="*/ 66675 h 962420"/>
              <a:gd name="connsiteX45" fmla="*/ 400083 w 887277"/>
              <a:gd name="connsiteY45" fmla="*/ 8468 h 962420"/>
              <a:gd name="connsiteX46" fmla="*/ 417052 w 887277"/>
              <a:gd name="connsiteY46" fmla="*/ 25437 h 962420"/>
              <a:gd name="connsiteX47" fmla="*/ 358845 w 887277"/>
              <a:gd name="connsiteY47" fmla="*/ 83644 h 962420"/>
              <a:gd name="connsiteX48" fmla="*/ 417052 w 887277"/>
              <a:gd name="connsiteY48" fmla="*/ 141851 h 962420"/>
              <a:gd name="connsiteX49" fmla="*/ 400083 w 887277"/>
              <a:gd name="connsiteY49" fmla="*/ 158820 h 962420"/>
              <a:gd name="connsiteX50" fmla="*/ 341876 w 887277"/>
              <a:gd name="connsiteY50" fmla="*/ 100613 h 962420"/>
              <a:gd name="connsiteX51" fmla="*/ 283669 w 887277"/>
              <a:gd name="connsiteY51" fmla="*/ 158820 h 962420"/>
              <a:gd name="connsiteX52" fmla="*/ 266733 w 887277"/>
              <a:gd name="connsiteY52" fmla="*/ 141851 h 962420"/>
              <a:gd name="connsiteX53" fmla="*/ 500063 w 887277"/>
              <a:gd name="connsiteY53" fmla="*/ 475226 h 962420"/>
              <a:gd name="connsiteX54" fmla="*/ 558270 w 887277"/>
              <a:gd name="connsiteY54" fmla="*/ 417019 h 962420"/>
              <a:gd name="connsiteX55" fmla="*/ 500063 w 887277"/>
              <a:gd name="connsiteY55" fmla="*/ 358812 h 962420"/>
              <a:gd name="connsiteX56" fmla="*/ 517065 w 887277"/>
              <a:gd name="connsiteY56" fmla="*/ 341843 h 962420"/>
              <a:gd name="connsiteX57" fmla="*/ 575239 w 887277"/>
              <a:gd name="connsiteY57" fmla="*/ 400050 h 962420"/>
              <a:gd name="connsiteX58" fmla="*/ 633413 w 887277"/>
              <a:gd name="connsiteY58" fmla="*/ 341876 h 962420"/>
              <a:gd name="connsiteX59" fmla="*/ 650415 w 887277"/>
              <a:gd name="connsiteY59" fmla="*/ 358845 h 962420"/>
              <a:gd name="connsiteX60" fmla="*/ 592207 w 887277"/>
              <a:gd name="connsiteY60" fmla="*/ 417019 h 962420"/>
              <a:gd name="connsiteX61" fmla="*/ 650415 w 887277"/>
              <a:gd name="connsiteY61" fmla="*/ 475226 h 962420"/>
              <a:gd name="connsiteX62" fmla="*/ 633413 w 887277"/>
              <a:gd name="connsiteY62" fmla="*/ 492195 h 962420"/>
              <a:gd name="connsiteX63" fmla="*/ 575239 w 887277"/>
              <a:gd name="connsiteY63" fmla="*/ 433988 h 962420"/>
              <a:gd name="connsiteX64" fmla="*/ 517065 w 887277"/>
              <a:gd name="connsiteY64" fmla="*/ 492162 h 962420"/>
              <a:gd name="connsiteX65" fmla="*/ 500063 w 887277"/>
              <a:gd name="connsiteY65" fmla="*/ 475226 h 962420"/>
              <a:gd name="connsiteX66" fmla="*/ 808601 w 887277"/>
              <a:gd name="connsiteY66" fmla="*/ 300038 h 962420"/>
              <a:gd name="connsiteX67" fmla="*/ 866775 w 887277"/>
              <a:gd name="connsiteY67" fmla="*/ 241864 h 962420"/>
              <a:gd name="connsiteX68" fmla="*/ 883777 w 887277"/>
              <a:gd name="connsiteY68" fmla="*/ 258832 h 962420"/>
              <a:gd name="connsiteX69" fmla="*/ 825570 w 887277"/>
              <a:gd name="connsiteY69" fmla="*/ 317006 h 962420"/>
              <a:gd name="connsiteX70" fmla="*/ 883777 w 887277"/>
              <a:gd name="connsiteY70" fmla="*/ 375214 h 962420"/>
              <a:gd name="connsiteX71" fmla="*/ 866775 w 887277"/>
              <a:gd name="connsiteY71" fmla="*/ 392182 h 962420"/>
              <a:gd name="connsiteX72" fmla="*/ 808601 w 887277"/>
              <a:gd name="connsiteY72" fmla="*/ 333975 h 962420"/>
              <a:gd name="connsiteX73" fmla="*/ 750427 w 887277"/>
              <a:gd name="connsiteY73" fmla="*/ 392149 h 962420"/>
              <a:gd name="connsiteX74" fmla="*/ 733425 w 887277"/>
              <a:gd name="connsiteY74" fmla="*/ 375180 h 962420"/>
              <a:gd name="connsiteX75" fmla="*/ 791632 w 887277"/>
              <a:gd name="connsiteY75" fmla="*/ 317006 h 962420"/>
              <a:gd name="connsiteX76" fmla="*/ 733425 w 887277"/>
              <a:gd name="connsiteY76" fmla="*/ 258799 h 962420"/>
              <a:gd name="connsiteX77" fmla="*/ 750427 w 887277"/>
              <a:gd name="connsiteY77" fmla="*/ 241830 h 962420"/>
              <a:gd name="connsiteX78" fmla="*/ 808601 w 887277"/>
              <a:gd name="connsiteY78" fmla="*/ 300038 h 962420"/>
              <a:gd name="connsiteX79" fmla="*/ 241864 w 887277"/>
              <a:gd name="connsiteY79" fmla="*/ 871742 h 962420"/>
              <a:gd name="connsiteX80" fmla="*/ 441889 w 887277"/>
              <a:gd name="connsiteY80" fmla="*/ 871742 h 962420"/>
              <a:gd name="connsiteX81" fmla="*/ 441889 w 887277"/>
              <a:gd name="connsiteY81" fmla="*/ 895779 h 962420"/>
              <a:gd name="connsiteX82" fmla="*/ 241864 w 887277"/>
              <a:gd name="connsiteY82" fmla="*/ 895779 h 962420"/>
              <a:gd name="connsiteX83" fmla="*/ 63175 w 887277"/>
              <a:gd name="connsiteY83" fmla="*/ 717090 h 962420"/>
              <a:gd name="connsiteX84" fmla="*/ 63175 w 887277"/>
              <a:gd name="connsiteY84" fmla="*/ 145918 h 962420"/>
              <a:gd name="connsiteX85" fmla="*/ 17002 w 887277"/>
              <a:gd name="connsiteY85" fmla="*/ 192124 h 962420"/>
              <a:gd name="connsiteX86" fmla="*/ 0 w 887277"/>
              <a:gd name="connsiteY86" fmla="*/ 175155 h 962420"/>
              <a:gd name="connsiteX87" fmla="*/ 75076 w 887277"/>
              <a:gd name="connsiteY87" fmla="*/ 99979 h 962420"/>
              <a:gd name="connsiteX88" fmla="*/ 150319 w 887277"/>
              <a:gd name="connsiteY88" fmla="*/ 175122 h 962420"/>
              <a:gd name="connsiteX89" fmla="*/ 133350 w 887277"/>
              <a:gd name="connsiteY89" fmla="*/ 192124 h 962420"/>
              <a:gd name="connsiteX90" fmla="*/ 87178 w 887277"/>
              <a:gd name="connsiteY90" fmla="*/ 145985 h 962420"/>
              <a:gd name="connsiteX91" fmla="*/ 87178 w 887277"/>
              <a:gd name="connsiteY91" fmla="*/ 717056 h 962420"/>
              <a:gd name="connsiteX92" fmla="*/ 241864 w 887277"/>
              <a:gd name="connsiteY92" fmla="*/ 871742 h 962420"/>
              <a:gd name="connsiteX93" fmla="*/ 720257 w 887277"/>
              <a:gd name="connsiteY93" fmla="*/ 45606 h 962420"/>
              <a:gd name="connsiteX94" fmla="*/ 720590 w 887277"/>
              <a:gd name="connsiteY94" fmla="*/ 116915 h 962420"/>
              <a:gd name="connsiteX95" fmla="*/ 608576 w 887277"/>
              <a:gd name="connsiteY95" fmla="*/ 228995 h 962420"/>
              <a:gd name="connsiteX96" fmla="*/ 475226 w 887277"/>
              <a:gd name="connsiteY96" fmla="*/ 228995 h 962420"/>
              <a:gd name="connsiteX97" fmla="*/ 353878 w 887277"/>
              <a:gd name="connsiteY97" fmla="*/ 350377 h 962420"/>
              <a:gd name="connsiteX98" fmla="*/ 353878 w 887277"/>
              <a:gd name="connsiteY98" fmla="*/ 517065 h 962420"/>
              <a:gd name="connsiteX99" fmla="*/ 329875 w 887277"/>
              <a:gd name="connsiteY99" fmla="*/ 517065 h 962420"/>
              <a:gd name="connsiteX100" fmla="*/ 329875 w 887277"/>
              <a:gd name="connsiteY100" fmla="*/ 350377 h 962420"/>
              <a:gd name="connsiteX101" fmla="*/ 475226 w 887277"/>
              <a:gd name="connsiteY101" fmla="*/ 205026 h 962420"/>
              <a:gd name="connsiteX102" fmla="*/ 608576 w 887277"/>
              <a:gd name="connsiteY102" fmla="*/ 205026 h 962420"/>
              <a:gd name="connsiteX103" fmla="*/ 696587 w 887277"/>
              <a:gd name="connsiteY103" fmla="*/ 117015 h 962420"/>
              <a:gd name="connsiteX104" fmla="*/ 696254 w 887277"/>
              <a:gd name="connsiteY104" fmla="*/ 46339 h 962420"/>
              <a:gd name="connsiteX105" fmla="*/ 650448 w 887277"/>
              <a:gd name="connsiteY105" fmla="*/ 92145 h 962420"/>
              <a:gd name="connsiteX106" fmla="*/ 633446 w 887277"/>
              <a:gd name="connsiteY106" fmla="*/ 75176 h 962420"/>
              <a:gd name="connsiteX107" fmla="*/ 708589 w 887277"/>
              <a:gd name="connsiteY107" fmla="*/ 0 h 962420"/>
              <a:gd name="connsiteX108" fmla="*/ 783765 w 887277"/>
              <a:gd name="connsiteY108" fmla="*/ 75176 h 962420"/>
              <a:gd name="connsiteX109" fmla="*/ 766763 w 887277"/>
              <a:gd name="connsiteY109" fmla="*/ 92145 h 962420"/>
              <a:gd name="connsiteX110" fmla="*/ 720257 w 887277"/>
              <a:gd name="connsiteY110" fmla="*/ 45606 h 96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87277" h="962420">
                <a:moveTo>
                  <a:pt x="808601" y="571705"/>
                </a:moveTo>
                <a:cubicBezTo>
                  <a:pt x="765196" y="571705"/>
                  <a:pt x="729925" y="607009"/>
                  <a:pt x="729925" y="650381"/>
                </a:cubicBezTo>
                <a:cubicBezTo>
                  <a:pt x="729925" y="693753"/>
                  <a:pt x="765229" y="729058"/>
                  <a:pt x="808601" y="729058"/>
                </a:cubicBezTo>
                <a:cubicBezTo>
                  <a:pt x="851973" y="729058"/>
                  <a:pt x="887278" y="693753"/>
                  <a:pt x="887278" y="650381"/>
                </a:cubicBezTo>
                <a:cubicBezTo>
                  <a:pt x="887278" y="607009"/>
                  <a:pt x="852007" y="571705"/>
                  <a:pt x="808601" y="571705"/>
                </a:cubicBezTo>
                <a:close/>
                <a:moveTo>
                  <a:pt x="808601" y="705055"/>
                </a:moveTo>
                <a:cubicBezTo>
                  <a:pt x="778464" y="705055"/>
                  <a:pt x="753928" y="680552"/>
                  <a:pt x="753928" y="650381"/>
                </a:cubicBezTo>
                <a:cubicBezTo>
                  <a:pt x="753928" y="620211"/>
                  <a:pt x="778431" y="595708"/>
                  <a:pt x="808601" y="595708"/>
                </a:cubicBezTo>
                <a:cubicBezTo>
                  <a:pt x="838772" y="595708"/>
                  <a:pt x="863275" y="620211"/>
                  <a:pt x="863275" y="650381"/>
                </a:cubicBezTo>
                <a:cubicBezTo>
                  <a:pt x="863275" y="680552"/>
                  <a:pt x="838738" y="705055"/>
                  <a:pt x="808601" y="705055"/>
                </a:cubicBezTo>
                <a:close/>
                <a:moveTo>
                  <a:pt x="575239" y="571705"/>
                </a:moveTo>
                <a:cubicBezTo>
                  <a:pt x="531833" y="571705"/>
                  <a:pt x="496562" y="607009"/>
                  <a:pt x="496562" y="650381"/>
                </a:cubicBezTo>
                <a:cubicBezTo>
                  <a:pt x="496562" y="693753"/>
                  <a:pt x="531866" y="729058"/>
                  <a:pt x="575239" y="729058"/>
                </a:cubicBezTo>
                <a:cubicBezTo>
                  <a:pt x="618611" y="729058"/>
                  <a:pt x="653915" y="693753"/>
                  <a:pt x="653915" y="650381"/>
                </a:cubicBezTo>
                <a:cubicBezTo>
                  <a:pt x="653915" y="607009"/>
                  <a:pt x="618644" y="571705"/>
                  <a:pt x="575239" y="571705"/>
                </a:cubicBezTo>
                <a:close/>
                <a:moveTo>
                  <a:pt x="575239" y="705055"/>
                </a:moveTo>
                <a:cubicBezTo>
                  <a:pt x="545102" y="705055"/>
                  <a:pt x="520565" y="680552"/>
                  <a:pt x="520565" y="650381"/>
                </a:cubicBezTo>
                <a:cubicBezTo>
                  <a:pt x="520565" y="620211"/>
                  <a:pt x="545068" y="595708"/>
                  <a:pt x="575239" y="595708"/>
                </a:cubicBezTo>
                <a:cubicBezTo>
                  <a:pt x="605409" y="595708"/>
                  <a:pt x="629912" y="620211"/>
                  <a:pt x="629912" y="650381"/>
                </a:cubicBezTo>
                <a:cubicBezTo>
                  <a:pt x="629912" y="680552"/>
                  <a:pt x="605376" y="705055"/>
                  <a:pt x="575239" y="705055"/>
                </a:cubicBezTo>
                <a:close/>
                <a:moveTo>
                  <a:pt x="575239" y="805067"/>
                </a:moveTo>
                <a:cubicBezTo>
                  <a:pt x="531833" y="805067"/>
                  <a:pt x="496562" y="840372"/>
                  <a:pt x="496562" y="883744"/>
                </a:cubicBezTo>
                <a:cubicBezTo>
                  <a:pt x="496562" y="927116"/>
                  <a:pt x="531866" y="962420"/>
                  <a:pt x="575239" y="962420"/>
                </a:cubicBezTo>
                <a:cubicBezTo>
                  <a:pt x="618611" y="962420"/>
                  <a:pt x="653915" y="927116"/>
                  <a:pt x="653915" y="883744"/>
                </a:cubicBezTo>
                <a:cubicBezTo>
                  <a:pt x="653915" y="840372"/>
                  <a:pt x="618644" y="805067"/>
                  <a:pt x="575239" y="805067"/>
                </a:cubicBezTo>
                <a:close/>
                <a:moveTo>
                  <a:pt x="575239" y="938417"/>
                </a:moveTo>
                <a:cubicBezTo>
                  <a:pt x="545102" y="938417"/>
                  <a:pt x="520565" y="913914"/>
                  <a:pt x="520565" y="883744"/>
                </a:cubicBezTo>
                <a:cubicBezTo>
                  <a:pt x="520565" y="853573"/>
                  <a:pt x="545068" y="829070"/>
                  <a:pt x="575239" y="829070"/>
                </a:cubicBezTo>
                <a:cubicBezTo>
                  <a:pt x="605409" y="829070"/>
                  <a:pt x="629912" y="853573"/>
                  <a:pt x="629912" y="883744"/>
                </a:cubicBezTo>
                <a:cubicBezTo>
                  <a:pt x="629912" y="913914"/>
                  <a:pt x="605376" y="938417"/>
                  <a:pt x="575239" y="938417"/>
                </a:cubicBezTo>
                <a:close/>
                <a:moveTo>
                  <a:pt x="341876" y="729058"/>
                </a:moveTo>
                <a:cubicBezTo>
                  <a:pt x="385248" y="729058"/>
                  <a:pt x="420553" y="693753"/>
                  <a:pt x="420553" y="650381"/>
                </a:cubicBezTo>
                <a:cubicBezTo>
                  <a:pt x="420553" y="607009"/>
                  <a:pt x="385248" y="571705"/>
                  <a:pt x="341876" y="571705"/>
                </a:cubicBezTo>
                <a:cubicBezTo>
                  <a:pt x="298504" y="571705"/>
                  <a:pt x="263200" y="607009"/>
                  <a:pt x="263200" y="650381"/>
                </a:cubicBezTo>
                <a:cubicBezTo>
                  <a:pt x="263200" y="693753"/>
                  <a:pt x="298504" y="729058"/>
                  <a:pt x="341876" y="729058"/>
                </a:cubicBezTo>
                <a:close/>
                <a:moveTo>
                  <a:pt x="341876" y="595708"/>
                </a:moveTo>
                <a:cubicBezTo>
                  <a:pt x="372013" y="595708"/>
                  <a:pt x="396550" y="620211"/>
                  <a:pt x="396550" y="650381"/>
                </a:cubicBezTo>
                <a:cubicBezTo>
                  <a:pt x="396550" y="680552"/>
                  <a:pt x="372013" y="705055"/>
                  <a:pt x="341876" y="705055"/>
                </a:cubicBezTo>
                <a:cubicBezTo>
                  <a:pt x="311739" y="705055"/>
                  <a:pt x="287203" y="680552"/>
                  <a:pt x="287203" y="650381"/>
                </a:cubicBezTo>
                <a:cubicBezTo>
                  <a:pt x="287203" y="620211"/>
                  <a:pt x="311739" y="595708"/>
                  <a:pt x="341876" y="595708"/>
                </a:cubicBezTo>
                <a:close/>
                <a:moveTo>
                  <a:pt x="266733" y="141851"/>
                </a:moveTo>
                <a:lnTo>
                  <a:pt x="324907" y="83644"/>
                </a:lnTo>
                <a:lnTo>
                  <a:pt x="266700" y="25437"/>
                </a:lnTo>
                <a:lnTo>
                  <a:pt x="283669" y="8468"/>
                </a:lnTo>
                <a:lnTo>
                  <a:pt x="341876" y="66675"/>
                </a:lnTo>
                <a:lnTo>
                  <a:pt x="400083" y="8468"/>
                </a:lnTo>
                <a:lnTo>
                  <a:pt x="417052" y="25437"/>
                </a:lnTo>
                <a:lnTo>
                  <a:pt x="358845" y="83644"/>
                </a:lnTo>
                <a:lnTo>
                  <a:pt x="417052" y="141851"/>
                </a:lnTo>
                <a:lnTo>
                  <a:pt x="400083" y="158820"/>
                </a:lnTo>
                <a:lnTo>
                  <a:pt x="341876" y="100613"/>
                </a:lnTo>
                <a:lnTo>
                  <a:pt x="283669" y="158820"/>
                </a:lnTo>
                <a:lnTo>
                  <a:pt x="266733" y="141851"/>
                </a:lnTo>
                <a:close/>
                <a:moveTo>
                  <a:pt x="500063" y="475226"/>
                </a:moveTo>
                <a:lnTo>
                  <a:pt x="558270" y="417019"/>
                </a:lnTo>
                <a:lnTo>
                  <a:pt x="500063" y="358812"/>
                </a:lnTo>
                <a:lnTo>
                  <a:pt x="517065" y="341843"/>
                </a:lnTo>
                <a:lnTo>
                  <a:pt x="575239" y="400050"/>
                </a:lnTo>
                <a:lnTo>
                  <a:pt x="633413" y="341876"/>
                </a:lnTo>
                <a:lnTo>
                  <a:pt x="650415" y="358845"/>
                </a:lnTo>
                <a:lnTo>
                  <a:pt x="592207" y="417019"/>
                </a:lnTo>
                <a:lnTo>
                  <a:pt x="650415" y="475226"/>
                </a:lnTo>
                <a:lnTo>
                  <a:pt x="633413" y="492195"/>
                </a:lnTo>
                <a:lnTo>
                  <a:pt x="575239" y="433988"/>
                </a:lnTo>
                <a:lnTo>
                  <a:pt x="517065" y="492162"/>
                </a:lnTo>
                <a:lnTo>
                  <a:pt x="500063" y="475226"/>
                </a:lnTo>
                <a:close/>
                <a:moveTo>
                  <a:pt x="808601" y="300038"/>
                </a:moveTo>
                <a:lnTo>
                  <a:pt x="866775" y="241864"/>
                </a:lnTo>
                <a:lnTo>
                  <a:pt x="883777" y="258832"/>
                </a:lnTo>
                <a:lnTo>
                  <a:pt x="825570" y="317006"/>
                </a:lnTo>
                <a:lnTo>
                  <a:pt x="883777" y="375214"/>
                </a:lnTo>
                <a:lnTo>
                  <a:pt x="866775" y="392182"/>
                </a:lnTo>
                <a:lnTo>
                  <a:pt x="808601" y="333975"/>
                </a:lnTo>
                <a:lnTo>
                  <a:pt x="750427" y="392149"/>
                </a:lnTo>
                <a:lnTo>
                  <a:pt x="733425" y="375180"/>
                </a:lnTo>
                <a:lnTo>
                  <a:pt x="791632" y="317006"/>
                </a:lnTo>
                <a:lnTo>
                  <a:pt x="733425" y="258799"/>
                </a:lnTo>
                <a:lnTo>
                  <a:pt x="750427" y="241830"/>
                </a:lnTo>
                <a:lnTo>
                  <a:pt x="808601" y="300038"/>
                </a:lnTo>
                <a:close/>
                <a:moveTo>
                  <a:pt x="241864" y="871742"/>
                </a:moveTo>
                <a:lnTo>
                  <a:pt x="441889" y="871742"/>
                </a:lnTo>
                <a:lnTo>
                  <a:pt x="441889" y="895779"/>
                </a:lnTo>
                <a:lnTo>
                  <a:pt x="241864" y="895779"/>
                </a:lnTo>
                <a:cubicBezTo>
                  <a:pt x="240063" y="895779"/>
                  <a:pt x="63175" y="893712"/>
                  <a:pt x="63175" y="717090"/>
                </a:cubicBezTo>
                <a:lnTo>
                  <a:pt x="63175" y="145918"/>
                </a:lnTo>
                <a:lnTo>
                  <a:pt x="17002" y="192124"/>
                </a:lnTo>
                <a:lnTo>
                  <a:pt x="0" y="175155"/>
                </a:lnTo>
                <a:lnTo>
                  <a:pt x="75076" y="99979"/>
                </a:lnTo>
                <a:lnTo>
                  <a:pt x="150319" y="175122"/>
                </a:lnTo>
                <a:lnTo>
                  <a:pt x="133350" y="192124"/>
                </a:lnTo>
                <a:lnTo>
                  <a:pt x="87178" y="145985"/>
                </a:lnTo>
                <a:lnTo>
                  <a:pt x="87178" y="717056"/>
                </a:lnTo>
                <a:cubicBezTo>
                  <a:pt x="87178" y="869975"/>
                  <a:pt x="235563" y="871742"/>
                  <a:pt x="241864" y="871742"/>
                </a:cubicBezTo>
                <a:close/>
                <a:moveTo>
                  <a:pt x="720257" y="45606"/>
                </a:moveTo>
                <a:lnTo>
                  <a:pt x="720590" y="116915"/>
                </a:lnTo>
                <a:cubicBezTo>
                  <a:pt x="720590" y="205592"/>
                  <a:pt x="647314" y="228995"/>
                  <a:pt x="608576" y="228995"/>
                </a:cubicBezTo>
                <a:lnTo>
                  <a:pt x="475226" y="228995"/>
                </a:lnTo>
                <a:cubicBezTo>
                  <a:pt x="355744" y="228995"/>
                  <a:pt x="353878" y="345410"/>
                  <a:pt x="353878" y="350377"/>
                </a:cubicBezTo>
                <a:lnTo>
                  <a:pt x="353878" y="517065"/>
                </a:lnTo>
                <a:lnTo>
                  <a:pt x="329875" y="517065"/>
                </a:lnTo>
                <a:lnTo>
                  <a:pt x="329875" y="350377"/>
                </a:lnTo>
                <a:cubicBezTo>
                  <a:pt x="329875" y="348944"/>
                  <a:pt x="331541" y="205026"/>
                  <a:pt x="475226" y="205026"/>
                </a:cubicBezTo>
                <a:lnTo>
                  <a:pt x="608576" y="205026"/>
                </a:lnTo>
                <a:cubicBezTo>
                  <a:pt x="612110" y="205026"/>
                  <a:pt x="696587" y="203559"/>
                  <a:pt x="696587" y="117015"/>
                </a:cubicBezTo>
                <a:lnTo>
                  <a:pt x="696254" y="46339"/>
                </a:lnTo>
                <a:lnTo>
                  <a:pt x="650448" y="92145"/>
                </a:lnTo>
                <a:lnTo>
                  <a:pt x="633446" y="75176"/>
                </a:lnTo>
                <a:lnTo>
                  <a:pt x="708589" y="0"/>
                </a:lnTo>
                <a:lnTo>
                  <a:pt x="783765" y="75176"/>
                </a:lnTo>
                <a:lnTo>
                  <a:pt x="766763" y="92145"/>
                </a:lnTo>
                <a:lnTo>
                  <a:pt x="720257" y="45606"/>
                </a:lnTo>
                <a:close/>
              </a:path>
            </a:pathLst>
          </a:custGeom>
          <a:solidFill>
            <a:schemeClr val="accent1"/>
          </a:solidFill>
          <a:ln w="33338" cap="flat">
            <a:noFill/>
            <a:prstDash val="solid"/>
            <a:miter/>
          </a:ln>
        </p:spPr>
        <p:txBody>
          <a:bodyPr rtlCol="0" anchor="ctr"/>
          <a:lstStyle/>
          <a:p>
            <a:endParaRPr lang="en-US"/>
          </a:p>
        </p:txBody>
      </p:sp>
    </p:spTree>
    <p:extLst>
      <p:ext uri="{BB962C8B-B14F-4D97-AF65-F5344CB8AC3E}">
        <p14:creationId xmlns:p14="http://schemas.microsoft.com/office/powerpoint/2010/main" val="12913281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35D47D-5EA8-F30E-59BE-8B5BEEB10315}"/>
              </a:ext>
            </a:extLst>
          </p:cNvPr>
          <p:cNvSpPr/>
          <p:nvPr/>
        </p:nvSpPr>
        <p:spPr bwMode="auto">
          <a:xfrm>
            <a:off x="0" y="14176"/>
            <a:ext cx="24387175" cy="246675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p:txBody>
          <a:bodyPr/>
          <a:lstStyle/>
          <a:p>
            <a:r>
              <a:rPr lang="en-US" sz="6000" dirty="0"/>
              <a:t>Call to action</a:t>
            </a:r>
          </a:p>
        </p:txBody>
      </p:sp>
      <p:pic>
        <p:nvPicPr>
          <p:cNvPr id="21" name="Picture 20">
            <a:extLst>
              <a:ext uri="{FF2B5EF4-FFF2-40B4-BE49-F238E27FC236}">
                <a16:creationId xmlns:a16="http://schemas.microsoft.com/office/drawing/2014/main" id="{6B33BD96-E9AE-84C8-5FC2-96C94C80DB89}"/>
              </a:ext>
            </a:extLst>
          </p:cNvPr>
          <p:cNvPicPr>
            <a:picLocks noChangeAspect="1"/>
          </p:cNvPicPr>
          <p:nvPr/>
        </p:nvPicPr>
        <p:blipFill>
          <a:blip r:embed="rId5"/>
          <a:stretch>
            <a:fillRect/>
          </a:stretch>
        </p:blipFill>
        <p:spPr>
          <a:xfrm>
            <a:off x="18244315" y="9103535"/>
            <a:ext cx="2880000" cy="2880000"/>
          </a:xfrm>
          <a:prstGeom prst="rect">
            <a:avLst/>
          </a:prstGeom>
        </p:spPr>
      </p:pic>
      <p:pic>
        <p:nvPicPr>
          <p:cNvPr id="22" name="Picture 21">
            <a:extLst>
              <a:ext uri="{FF2B5EF4-FFF2-40B4-BE49-F238E27FC236}">
                <a16:creationId xmlns:a16="http://schemas.microsoft.com/office/drawing/2014/main" id="{C1891B82-C8A1-C8FE-0CEF-F639D231AA40}"/>
              </a:ext>
            </a:extLst>
          </p:cNvPr>
          <p:cNvPicPr>
            <a:picLocks noChangeAspect="1"/>
          </p:cNvPicPr>
          <p:nvPr/>
        </p:nvPicPr>
        <p:blipFill>
          <a:blip r:embed="rId6"/>
          <a:stretch>
            <a:fillRect/>
          </a:stretch>
        </p:blipFill>
        <p:spPr>
          <a:xfrm>
            <a:off x="14973506" y="9103535"/>
            <a:ext cx="2880000" cy="2880000"/>
          </a:xfrm>
          <a:prstGeom prst="rect">
            <a:avLst/>
          </a:prstGeom>
        </p:spPr>
      </p:pic>
      <p:sp>
        <p:nvSpPr>
          <p:cNvPr id="23" name="TrackerNumBlue">
            <a:extLst>
              <a:ext uri="{FF2B5EF4-FFF2-40B4-BE49-F238E27FC236}">
                <a16:creationId xmlns:a16="http://schemas.microsoft.com/office/drawing/2014/main" id="{F1B0313D-E738-3B16-ACA0-D50983B0A117}"/>
              </a:ext>
            </a:extLst>
          </p:cNvPr>
          <p:cNvSpPr>
            <a:spLocks/>
          </p:cNvSpPr>
          <p:nvPr>
            <p:custDataLst>
              <p:tags r:id="rId1"/>
            </p:custDataLst>
          </p:nvPr>
        </p:nvSpPr>
        <p:spPr>
          <a:xfrm>
            <a:off x="1280957" y="3860619"/>
            <a:ext cx="1136941" cy="1104639"/>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828800">
              <a:spcBef>
                <a:spcPts val="600"/>
              </a:spcBef>
              <a:spcAft>
                <a:spcPts val="600"/>
              </a:spcAft>
              <a:defRPr/>
            </a:pPr>
            <a:r>
              <a:rPr lang="en-US" sz="4000" dirty="0">
                <a:solidFill>
                  <a:srgbClr val="FFFFFF"/>
                </a:solidFill>
                <a:latin typeface="IBM Plex Sans Light"/>
              </a:rPr>
              <a:t>1</a:t>
            </a:r>
          </a:p>
        </p:txBody>
      </p:sp>
      <p:sp>
        <p:nvSpPr>
          <p:cNvPr id="24" name="TextBox 23">
            <a:extLst>
              <a:ext uri="{FF2B5EF4-FFF2-40B4-BE49-F238E27FC236}">
                <a16:creationId xmlns:a16="http://schemas.microsoft.com/office/drawing/2014/main" id="{A0040E98-E2A7-6840-6D51-46F3E4770AE9}"/>
              </a:ext>
            </a:extLst>
          </p:cNvPr>
          <p:cNvSpPr txBox="1"/>
          <p:nvPr/>
        </p:nvSpPr>
        <p:spPr>
          <a:xfrm>
            <a:off x="3098283" y="3967792"/>
            <a:ext cx="19524512" cy="212365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1828800">
              <a:spcBef>
                <a:spcPts val="1200"/>
              </a:spcBef>
              <a:spcAft>
                <a:spcPts val="600"/>
              </a:spcAft>
              <a:buClr>
                <a:srgbClr val="000000"/>
              </a:buClr>
              <a:defRPr/>
            </a:pPr>
            <a:r>
              <a:rPr lang="en-US" sz="3600" dirty="0">
                <a:solidFill>
                  <a:srgbClr val="000000"/>
                </a:solidFill>
                <a:cs typeface="Calibri" panose="020F0502020204030204" pitchFamily="34" charset="0"/>
              </a:rPr>
              <a:t>Challenge</a:t>
            </a:r>
            <a:r>
              <a:rPr lang="en-US" sz="3600" dirty="0">
                <a:solidFill>
                  <a:srgbClr val="000000"/>
                </a:solidFill>
                <a:effectLst/>
                <a:ea typeface="Times New Roman" panose="02020603050405020304" pitchFamily="18" charset="0"/>
                <a:cs typeface="Calibri" panose="020F0502020204030204" pitchFamily="34" charset="0"/>
              </a:rPr>
              <a:t> yourself to deliver a </a:t>
            </a:r>
            <a:r>
              <a:rPr lang="en-US" sz="3600" dirty="0">
                <a:solidFill>
                  <a:srgbClr val="000000"/>
                </a:solidFill>
                <a:ea typeface="Times New Roman" panose="02020603050405020304" pitchFamily="18" charset="0"/>
                <a:cs typeface="Calibri" panose="020F0502020204030204" pitchFamily="34" charset="0"/>
              </a:rPr>
              <a:t>w</a:t>
            </a:r>
            <a:r>
              <a:rPr lang="en-US" sz="3600" dirty="0">
                <a:solidFill>
                  <a:srgbClr val="000000"/>
                </a:solidFill>
                <a:effectLst/>
                <a:ea typeface="Times New Roman" panose="02020603050405020304" pitchFamily="18" charset="0"/>
                <a:cs typeface="Calibri" panose="020F0502020204030204" pitchFamily="34" charset="0"/>
              </a:rPr>
              <a:t>atsonx briefing for each of your clients</a:t>
            </a:r>
          </a:p>
          <a:p>
            <a:pPr lvl="2" defTabSz="1828800">
              <a:spcBef>
                <a:spcPts val="1200"/>
              </a:spcBef>
              <a:spcAft>
                <a:spcPts val="600"/>
              </a:spcAft>
              <a:buClr>
                <a:srgbClr val="000000"/>
              </a:buClr>
              <a:defRPr/>
            </a:pPr>
            <a:r>
              <a:rPr lang="en-US" sz="3600" dirty="0">
                <a:solidFill>
                  <a:srgbClr val="000000"/>
                </a:solidFill>
                <a:cs typeface="Calibri" panose="020F0502020204030204" pitchFamily="34" charset="0"/>
              </a:rPr>
              <a:t> Leverage the </a:t>
            </a:r>
            <a:r>
              <a:rPr lang="en-US" sz="3600" dirty="0">
                <a:solidFill>
                  <a:srgbClr val="000000"/>
                </a:solidFill>
                <a:cs typeface="Calibri" panose="020F0502020204030204" pitchFamily="34" charset="0"/>
                <a:hlinkClick r:id="rId7"/>
              </a:rPr>
              <a:t>watsonx.ai Sales Kit</a:t>
            </a:r>
            <a:r>
              <a:rPr lang="en-US" sz="3600" dirty="0">
                <a:solidFill>
                  <a:srgbClr val="000000"/>
                </a:solidFill>
                <a:cs typeface="Calibri" panose="020F0502020204030204" pitchFamily="34" charset="0"/>
              </a:rPr>
              <a:t>, </a:t>
            </a:r>
            <a:r>
              <a:rPr lang="en-US" sz="3600" dirty="0">
                <a:solidFill>
                  <a:srgbClr val="000000"/>
                </a:solidFill>
                <a:cs typeface="Calibri" panose="020F0502020204030204" pitchFamily="34" charset="0"/>
                <a:hlinkClick r:id="rId8"/>
              </a:rPr>
              <a:t>generative AI whitepaper</a:t>
            </a:r>
            <a:r>
              <a:rPr lang="en-US" sz="3600" dirty="0">
                <a:solidFill>
                  <a:srgbClr val="000000"/>
                </a:solidFill>
                <a:cs typeface="Calibri" panose="020F0502020204030204" pitchFamily="34" charset="0"/>
              </a:rPr>
              <a:t> and </a:t>
            </a:r>
            <a:r>
              <a:rPr lang="en-US" sz="3600" dirty="0">
                <a:solidFill>
                  <a:srgbClr val="000000"/>
                </a:solidFill>
                <a:cs typeface="Calibri" panose="020F0502020204030204" pitchFamily="34" charset="0"/>
                <a:hlinkClick r:id="rId9"/>
              </a:rPr>
              <a:t>watsonx.ai video</a:t>
            </a:r>
            <a:r>
              <a:rPr lang="en-US" sz="3600" dirty="0">
                <a:solidFill>
                  <a:srgbClr val="000000"/>
                </a:solidFill>
                <a:cs typeface="Calibri" panose="020F0502020204030204" pitchFamily="34" charset="0"/>
              </a:rPr>
              <a:t> on Seismic</a:t>
            </a:r>
          </a:p>
          <a:p>
            <a:pPr lvl="2" defTabSz="1828800">
              <a:spcBef>
                <a:spcPts val="1200"/>
              </a:spcBef>
              <a:spcAft>
                <a:spcPts val="600"/>
              </a:spcAft>
              <a:buClr>
                <a:srgbClr val="000000"/>
              </a:buClr>
              <a:defRPr/>
            </a:pPr>
            <a:r>
              <a:rPr lang="en-US" sz="3600" dirty="0">
                <a:solidFill>
                  <a:srgbClr val="000000"/>
                </a:solidFill>
                <a:cs typeface="Calibri" panose="020F0502020204030204" pitchFamily="34" charset="0"/>
              </a:rPr>
              <a:t> Engage clients in </a:t>
            </a:r>
            <a:r>
              <a:rPr lang="en-US" sz="3600" b="1" dirty="0">
                <a:solidFill>
                  <a:srgbClr val="000000"/>
                </a:solidFill>
                <a:cs typeface="Calibri" panose="020F0502020204030204" pitchFamily="34" charset="0"/>
              </a:rPr>
              <a:t>watsonx.ai</a:t>
            </a:r>
            <a:r>
              <a:rPr lang="en-US" sz="3600" dirty="0">
                <a:solidFill>
                  <a:srgbClr val="000000"/>
                </a:solidFill>
                <a:cs typeface="Calibri" panose="020F0502020204030204" pitchFamily="34" charset="0"/>
              </a:rPr>
              <a:t> pilot: </a:t>
            </a:r>
            <a:r>
              <a:rPr lang="en-US" sz="3600" dirty="0">
                <a:solidFill>
                  <a:srgbClr val="000000"/>
                </a:solidFill>
                <a:cs typeface="Calibri" panose="020F0502020204030204" pitchFamily="34" charset="0"/>
                <a:hlinkClick r:id="rId10"/>
              </a:rPr>
              <a:t>https://ibm.biz/watsonx-pilot</a:t>
            </a:r>
            <a:endParaRPr lang="en-US" sz="3600" dirty="0">
              <a:solidFill>
                <a:srgbClr val="000000"/>
              </a:solidFill>
              <a:cs typeface="Calibri" panose="020F0502020204030204" pitchFamily="34" charset="0"/>
            </a:endParaRPr>
          </a:p>
        </p:txBody>
      </p:sp>
      <p:sp>
        <p:nvSpPr>
          <p:cNvPr id="25" name="TextBox 24">
            <a:extLst>
              <a:ext uri="{FF2B5EF4-FFF2-40B4-BE49-F238E27FC236}">
                <a16:creationId xmlns:a16="http://schemas.microsoft.com/office/drawing/2014/main" id="{3E90A1C1-3E02-830A-E066-7E54A3B0BA2B}"/>
              </a:ext>
            </a:extLst>
          </p:cNvPr>
          <p:cNvSpPr txBox="1"/>
          <p:nvPr/>
        </p:nvSpPr>
        <p:spPr>
          <a:xfrm>
            <a:off x="15360760" y="8979583"/>
            <a:ext cx="45719" cy="0"/>
          </a:xfrm>
          <a:prstGeom prst="rect">
            <a:avLst/>
          </a:prstGeom>
          <a:ln w="6350">
            <a:noFill/>
            <a:miter lim="800000"/>
          </a:ln>
        </p:spPr>
        <p:txBody>
          <a:bodyPr vert="horz" wrap="none" lIns="0" tIns="0" rIns="0" bIns="0" rtlCol="0">
            <a:noAutofit/>
          </a:bodyPr>
          <a:lstStyle/>
          <a:p>
            <a:pPr>
              <a:spcBef>
                <a:spcPts val="600"/>
              </a:spcBef>
              <a:spcAft>
                <a:spcPts val="600"/>
              </a:spcAft>
            </a:pPr>
            <a:endParaRPr lang="en-US" sz="3200" dirty="0"/>
          </a:p>
        </p:txBody>
      </p:sp>
      <p:sp>
        <p:nvSpPr>
          <p:cNvPr id="26" name="TextBox 25">
            <a:extLst>
              <a:ext uri="{FF2B5EF4-FFF2-40B4-BE49-F238E27FC236}">
                <a16:creationId xmlns:a16="http://schemas.microsoft.com/office/drawing/2014/main" id="{48E655B2-97F6-DD78-CA73-0FC42872F15D}"/>
              </a:ext>
            </a:extLst>
          </p:cNvPr>
          <p:cNvSpPr txBox="1"/>
          <p:nvPr/>
        </p:nvSpPr>
        <p:spPr>
          <a:xfrm>
            <a:off x="3098282" y="7593984"/>
            <a:ext cx="20574439" cy="2908489"/>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1828800">
              <a:spcBef>
                <a:spcPts val="1200"/>
              </a:spcBef>
              <a:spcAft>
                <a:spcPts val="600"/>
              </a:spcAft>
              <a:buClr>
                <a:srgbClr val="000000"/>
              </a:buClr>
              <a:defRPr/>
            </a:pPr>
            <a:r>
              <a:rPr lang="en-US" sz="3600" dirty="0">
                <a:solidFill>
                  <a:srgbClr val="000000"/>
                </a:solidFill>
                <a:effectLst/>
                <a:ea typeface="Times New Roman" panose="02020603050405020304" pitchFamily="18" charset="0"/>
                <a:cs typeface="Calibri" panose="020F0502020204030204" pitchFamily="34" charset="0"/>
              </a:rPr>
              <a:t>Get Prepared - Complete required learning &amp; earn your </a:t>
            </a:r>
            <a:r>
              <a:rPr lang="en-US" sz="3600" b="1" dirty="0">
                <a:solidFill>
                  <a:srgbClr val="000000"/>
                </a:solidFill>
                <a:ea typeface="Times New Roman" panose="02020603050405020304" pitchFamily="18" charset="0"/>
                <a:cs typeface="Calibri" panose="020F0502020204030204" pitchFamily="34" charset="0"/>
              </a:rPr>
              <a:t>watsonx.ai</a:t>
            </a:r>
            <a:r>
              <a:rPr lang="en-US" sz="3600" dirty="0">
                <a:solidFill>
                  <a:srgbClr val="000000"/>
                </a:solidFill>
                <a:ea typeface="Times New Roman" panose="02020603050405020304" pitchFamily="18" charset="0"/>
                <a:cs typeface="Calibri" panose="020F0502020204030204" pitchFamily="34" charset="0"/>
              </a:rPr>
              <a:t> Sales Foundation badge</a:t>
            </a:r>
          </a:p>
          <a:p>
            <a:pPr lvl="2" defTabSz="1828800">
              <a:spcBef>
                <a:spcPts val="1200"/>
              </a:spcBef>
              <a:spcAft>
                <a:spcPts val="600"/>
              </a:spcAft>
              <a:buClr>
                <a:srgbClr val="000000"/>
              </a:buClr>
              <a:defRPr/>
            </a:pPr>
            <a:r>
              <a:rPr lang="en-US" sz="3600" dirty="0">
                <a:solidFill>
                  <a:srgbClr val="000000"/>
                </a:solidFill>
                <a:effectLst/>
                <a:ea typeface="Times New Roman" panose="02020603050405020304" pitchFamily="18" charset="0"/>
                <a:cs typeface="Calibri" panose="020F0502020204030204" pitchFamily="34" charset="0"/>
              </a:rPr>
              <a:t> </a:t>
            </a:r>
            <a:r>
              <a:rPr lang="en-US" sz="3600" u="sng" dirty="0">
                <a:solidFill>
                  <a:schemeClr val="accent1"/>
                </a:solidFill>
                <a:cs typeface="Calibri" panose="020F0502020204030204" pitchFamily="34" charset="0"/>
                <a:hlinkClick r:id="rId11">
                  <a:extLst>
                    <a:ext uri="{A12FA001-AC4F-418D-AE19-62706E023703}">
                      <ahyp:hlinkClr xmlns:ahyp="http://schemas.microsoft.com/office/drawing/2018/hyperlinkcolor" val="tx"/>
                    </a:ext>
                  </a:extLst>
                </a:hlinkClick>
              </a:rPr>
              <a:t>AI Fundamentals</a:t>
            </a:r>
            <a:r>
              <a:rPr lang="en-US" sz="3600" u="sng" dirty="0">
                <a:solidFill>
                  <a:schemeClr val="accent1"/>
                </a:solidFill>
                <a:cs typeface="Calibri" panose="020F0502020204030204" pitchFamily="34" charset="0"/>
              </a:rPr>
              <a:t> L1</a:t>
            </a:r>
          </a:p>
          <a:p>
            <a:pPr lvl="2" defTabSz="1828800">
              <a:spcBef>
                <a:spcPts val="1200"/>
              </a:spcBef>
              <a:spcAft>
                <a:spcPts val="600"/>
              </a:spcAft>
              <a:buClr>
                <a:srgbClr val="000000"/>
              </a:buClr>
              <a:defRPr/>
            </a:pPr>
            <a:r>
              <a:rPr lang="en-US" sz="3600" u="sng" dirty="0">
                <a:solidFill>
                  <a:schemeClr val="accent1"/>
                </a:solidFill>
                <a:cs typeface="Calibri" panose="020F0502020204030204" pitchFamily="34" charset="0"/>
              </a:rPr>
              <a:t> Watsonx L1</a:t>
            </a:r>
          </a:p>
          <a:p>
            <a:pPr lvl="2" defTabSz="1828800">
              <a:spcBef>
                <a:spcPts val="1200"/>
              </a:spcBef>
              <a:spcAft>
                <a:spcPts val="600"/>
              </a:spcAft>
              <a:buClr>
                <a:srgbClr val="000000"/>
              </a:buClr>
              <a:defRPr/>
            </a:pPr>
            <a:endParaRPr lang="en-US" sz="3600" dirty="0">
              <a:solidFill>
                <a:srgbClr val="000000"/>
              </a:solidFill>
              <a:effectLst/>
              <a:ea typeface="Times New Roman" panose="02020603050405020304" pitchFamily="18" charset="0"/>
              <a:cs typeface="Calibri" panose="020F0502020204030204" pitchFamily="34" charset="0"/>
            </a:endParaRPr>
          </a:p>
        </p:txBody>
      </p:sp>
      <p:sp>
        <p:nvSpPr>
          <p:cNvPr id="28" name="TrackerNumBlue">
            <a:extLst>
              <a:ext uri="{FF2B5EF4-FFF2-40B4-BE49-F238E27FC236}">
                <a16:creationId xmlns:a16="http://schemas.microsoft.com/office/drawing/2014/main" id="{6303CBC5-2227-103B-86E0-25395892F2A5}"/>
              </a:ext>
            </a:extLst>
          </p:cNvPr>
          <p:cNvSpPr>
            <a:spLocks/>
          </p:cNvSpPr>
          <p:nvPr>
            <p:custDataLst>
              <p:tags r:id="rId2"/>
            </p:custDataLst>
          </p:nvPr>
        </p:nvSpPr>
        <p:spPr>
          <a:xfrm>
            <a:off x="1280957" y="7475815"/>
            <a:ext cx="1136941" cy="1104639"/>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828800">
              <a:spcBef>
                <a:spcPts val="600"/>
              </a:spcBef>
              <a:spcAft>
                <a:spcPts val="600"/>
              </a:spcAft>
              <a:defRPr/>
            </a:pPr>
            <a:r>
              <a:rPr lang="en-US" sz="4000" dirty="0">
                <a:solidFill>
                  <a:srgbClr val="FFFFFF"/>
                </a:solidFill>
                <a:latin typeface="IBM Plex Sans Light"/>
              </a:rPr>
              <a:t>2</a:t>
            </a:r>
          </a:p>
        </p:txBody>
      </p:sp>
    </p:spTree>
    <p:extLst>
      <p:ext uri="{BB962C8B-B14F-4D97-AF65-F5344CB8AC3E}">
        <p14:creationId xmlns:p14="http://schemas.microsoft.com/office/powerpoint/2010/main" val="345369865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25C8-F6EA-664A-D2C8-937D6CE570A1}"/>
              </a:ext>
            </a:extLst>
          </p:cNvPr>
          <p:cNvSpPr/>
          <p:nvPr/>
        </p:nvSpPr>
        <p:spPr bwMode="auto">
          <a:xfrm>
            <a:off x="0" y="0"/>
            <a:ext cx="6099175"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cap="none" normalizeH="0" baseline="0" dirty="0">
              <a:ln>
                <a:noFill/>
              </a:ln>
              <a:solidFill>
                <a:schemeClr val="bg1"/>
              </a:solidFill>
              <a:effectLst/>
              <a:latin typeface="+mn-lt"/>
            </a:endParaRPr>
          </a:p>
        </p:txBody>
      </p:sp>
      <p:sp>
        <p:nvSpPr>
          <p:cNvPr id="4" name="Title 19">
            <a:extLst>
              <a:ext uri="{FF2B5EF4-FFF2-40B4-BE49-F238E27FC236}">
                <a16:creationId xmlns:a16="http://schemas.microsoft.com/office/drawing/2014/main" id="{8B60CB88-E3A5-1A36-DE9D-F82A3A23750E}"/>
              </a:ext>
            </a:extLst>
          </p:cNvPr>
          <p:cNvSpPr>
            <a:spLocks noGrp="1"/>
          </p:cNvSpPr>
          <p:nvPr>
            <p:ph type="title"/>
          </p:nvPr>
        </p:nvSpPr>
        <p:spPr>
          <a:xfrm>
            <a:off x="576072" y="576072"/>
            <a:ext cx="4949825" cy="2859087"/>
          </a:xfrm>
        </p:spPr>
        <p:txBody>
          <a:bodyPr/>
          <a:lstStyle/>
          <a:p>
            <a:r>
              <a:rPr lang="en-US" sz="6400" dirty="0"/>
              <a:t>Resources</a:t>
            </a:r>
          </a:p>
        </p:txBody>
      </p:sp>
      <p:sp>
        <p:nvSpPr>
          <p:cNvPr id="5" name="Text Placeholder 35">
            <a:extLst>
              <a:ext uri="{FF2B5EF4-FFF2-40B4-BE49-F238E27FC236}">
                <a16:creationId xmlns:a16="http://schemas.microsoft.com/office/drawing/2014/main" id="{2173949C-4634-BA0C-B5FA-2D42D3193467}"/>
              </a:ext>
            </a:extLst>
          </p:cNvPr>
          <p:cNvSpPr txBox="1">
            <a:spLocks/>
          </p:cNvSpPr>
          <p:nvPr/>
        </p:nvSpPr>
        <p:spPr>
          <a:xfrm>
            <a:off x="6387846" y="1212319"/>
            <a:ext cx="4951413" cy="510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buSzPct val="100000"/>
            </a:pPr>
            <a:r>
              <a:rPr lang="en-US" sz="3200" b="1" kern="0">
                <a:solidFill>
                  <a:srgbClr val="000000"/>
                </a:solidFill>
              </a:rPr>
              <a:t>Seismic</a:t>
            </a:r>
            <a:endParaRPr lang="en-US" sz="3200" b="1" kern="0" dirty="0">
              <a:solidFill>
                <a:srgbClr val="000000"/>
              </a:solidFill>
            </a:endParaRPr>
          </a:p>
        </p:txBody>
      </p:sp>
      <p:sp>
        <p:nvSpPr>
          <p:cNvPr id="6" name="Text Placeholder 24">
            <a:extLst>
              <a:ext uri="{FF2B5EF4-FFF2-40B4-BE49-F238E27FC236}">
                <a16:creationId xmlns:a16="http://schemas.microsoft.com/office/drawing/2014/main" id="{444C2CCC-05B1-F8A2-A1D8-E33711B0A389}"/>
              </a:ext>
            </a:extLst>
          </p:cNvPr>
          <p:cNvSpPr txBox="1">
            <a:spLocks/>
          </p:cNvSpPr>
          <p:nvPr/>
        </p:nvSpPr>
        <p:spPr>
          <a:xfrm>
            <a:off x="12395152" y="1221328"/>
            <a:ext cx="5314714" cy="492443"/>
          </a:xfrm>
          <a:prstGeom prst="rect">
            <a:avLst/>
          </a:prstGeom>
        </p:spPr>
        <p:txBody>
          <a:bodyPr vert="horz" lIns="0" tIns="0" rIns="0" bIns="0" rtlCol="0" anchor="t">
            <a:spAutoFit/>
          </a:bodyPr>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3200" b="1"/>
              <a:t>Internal</a:t>
            </a:r>
            <a:endParaRPr lang="en-US" sz="2000" dirty="0"/>
          </a:p>
        </p:txBody>
      </p:sp>
      <p:sp>
        <p:nvSpPr>
          <p:cNvPr id="7" name="Text Placeholder 25">
            <a:extLst>
              <a:ext uri="{FF2B5EF4-FFF2-40B4-BE49-F238E27FC236}">
                <a16:creationId xmlns:a16="http://schemas.microsoft.com/office/drawing/2014/main" id="{ACC306CF-8B7D-8C6F-45FF-E08D2317250D}"/>
              </a:ext>
            </a:extLst>
          </p:cNvPr>
          <p:cNvSpPr txBox="1">
            <a:spLocks/>
          </p:cNvSpPr>
          <p:nvPr/>
        </p:nvSpPr>
        <p:spPr>
          <a:xfrm>
            <a:off x="18530503" y="1221328"/>
            <a:ext cx="2140753" cy="492443"/>
          </a:xfrm>
          <a:prstGeom prst="rect">
            <a:avLst/>
          </a:prstGeom>
        </p:spPr>
        <p:txBody>
          <a:bodyPr wrap="square" lIns="0" tIns="0" rIns="0" bIns="0" anchor="t">
            <a:sp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a:t>External</a:t>
            </a:r>
            <a:endParaRPr lang="en-US" sz="3200" b="1" kern="0" dirty="0"/>
          </a:p>
        </p:txBody>
      </p:sp>
      <p:sp>
        <p:nvSpPr>
          <p:cNvPr id="8" name="Text Placeholder 26">
            <a:extLst>
              <a:ext uri="{FF2B5EF4-FFF2-40B4-BE49-F238E27FC236}">
                <a16:creationId xmlns:a16="http://schemas.microsoft.com/office/drawing/2014/main" id="{BCBA7093-1BB9-0B18-BBB7-06C627AB19AF}"/>
              </a:ext>
            </a:extLst>
          </p:cNvPr>
          <p:cNvSpPr txBox="1">
            <a:spLocks/>
          </p:cNvSpPr>
          <p:nvPr/>
        </p:nvSpPr>
        <p:spPr>
          <a:xfrm>
            <a:off x="6387846" y="7152500"/>
            <a:ext cx="4951413" cy="553998"/>
          </a:xfrm>
          <a:prstGeom prst="rect">
            <a:avLst/>
          </a:prstGeom>
        </p:spPr>
        <p:txBody>
          <a:bodyPr lIns="0" tIns="0" rIns="0" bIns="0" anchor="t">
            <a:sp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a:t>Enablement </a:t>
            </a:r>
            <a:endParaRPr lang="en-US" sz="3200" kern="0" dirty="0"/>
          </a:p>
        </p:txBody>
      </p:sp>
      <p:sp>
        <p:nvSpPr>
          <p:cNvPr id="9" name="Text Placeholder 27">
            <a:extLst>
              <a:ext uri="{FF2B5EF4-FFF2-40B4-BE49-F238E27FC236}">
                <a16:creationId xmlns:a16="http://schemas.microsoft.com/office/drawing/2014/main" id="{F69133DB-4040-0362-CA4D-AC0FC0E40C94}"/>
              </a:ext>
            </a:extLst>
          </p:cNvPr>
          <p:cNvSpPr txBox="1">
            <a:spLocks/>
          </p:cNvSpPr>
          <p:nvPr/>
        </p:nvSpPr>
        <p:spPr>
          <a:xfrm>
            <a:off x="12395152" y="7142369"/>
            <a:ext cx="5789722" cy="574260"/>
          </a:xfrm>
          <a:prstGeom prst="rect">
            <a:avLst/>
          </a:prstGeom>
        </p:spPr>
        <p:txBody>
          <a:bodyPr lIns="0" tIns="0" rIns="0" bIns="0" anchor="t">
            <a:sp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a:t>Events</a:t>
            </a:r>
            <a:endParaRPr lang="en-US" kern="0" dirty="0"/>
          </a:p>
        </p:txBody>
      </p:sp>
      <p:sp>
        <p:nvSpPr>
          <p:cNvPr id="10" name="Text Placeholder 28">
            <a:extLst>
              <a:ext uri="{FF2B5EF4-FFF2-40B4-BE49-F238E27FC236}">
                <a16:creationId xmlns:a16="http://schemas.microsoft.com/office/drawing/2014/main" id="{D0ABD708-8315-0305-C1A1-1DD3E2AD0F0E}"/>
              </a:ext>
            </a:extLst>
          </p:cNvPr>
          <p:cNvSpPr txBox="1">
            <a:spLocks/>
          </p:cNvSpPr>
          <p:nvPr/>
        </p:nvSpPr>
        <p:spPr>
          <a:xfrm>
            <a:off x="18530503" y="7183278"/>
            <a:ext cx="4557320" cy="492443"/>
          </a:xfrm>
          <a:prstGeom prst="rect">
            <a:avLst/>
          </a:prstGeom>
        </p:spPr>
        <p:txBody>
          <a:bodyPr>
            <a:sp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kern="0" dirty="0"/>
              <a:t>FAQ</a:t>
            </a:r>
          </a:p>
        </p:txBody>
      </p:sp>
      <p:pic>
        <p:nvPicPr>
          <p:cNvPr id="11" name="Picture 10">
            <a:extLst>
              <a:ext uri="{FF2B5EF4-FFF2-40B4-BE49-F238E27FC236}">
                <a16:creationId xmlns:a16="http://schemas.microsoft.com/office/drawing/2014/main" id="{35DED854-6AEA-C513-7AC9-CE38142DE993}"/>
              </a:ext>
            </a:extLst>
          </p:cNvPr>
          <p:cNvPicPr>
            <a:picLocks noChangeAspect="1"/>
          </p:cNvPicPr>
          <p:nvPr/>
        </p:nvPicPr>
        <p:blipFill>
          <a:blip r:embed="rId3"/>
          <a:stretch>
            <a:fillRect/>
          </a:stretch>
        </p:blipFill>
        <p:spPr>
          <a:xfrm>
            <a:off x="9985151" y="849114"/>
            <a:ext cx="1364822" cy="1236870"/>
          </a:xfrm>
          <a:prstGeom prst="rect">
            <a:avLst/>
          </a:prstGeom>
        </p:spPr>
      </p:pic>
      <p:pic>
        <p:nvPicPr>
          <p:cNvPr id="12" name="Picture 11">
            <a:extLst>
              <a:ext uri="{FF2B5EF4-FFF2-40B4-BE49-F238E27FC236}">
                <a16:creationId xmlns:a16="http://schemas.microsoft.com/office/drawing/2014/main" id="{85D70FD2-C1E2-4C20-C73B-CD18718415B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6055788" y="1099647"/>
            <a:ext cx="1329063" cy="735804"/>
          </a:xfrm>
          <a:prstGeom prst="rect">
            <a:avLst/>
          </a:prstGeom>
        </p:spPr>
      </p:pic>
      <p:pic>
        <p:nvPicPr>
          <p:cNvPr id="13" name="Graphic 12" descr="Question Mark with solid fill">
            <a:extLst>
              <a:ext uri="{FF2B5EF4-FFF2-40B4-BE49-F238E27FC236}">
                <a16:creationId xmlns:a16="http://schemas.microsoft.com/office/drawing/2014/main" id="{627BBDB3-6081-96B4-334A-918F934CB1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84292" y="7011074"/>
            <a:ext cx="836851" cy="836851"/>
          </a:xfrm>
          <a:prstGeom prst="rect">
            <a:avLst/>
          </a:prstGeom>
        </p:spPr>
      </p:pic>
      <p:pic>
        <p:nvPicPr>
          <p:cNvPr id="14" name="Graphic 13" descr="Exclamation mark with solid fill">
            <a:extLst>
              <a:ext uri="{FF2B5EF4-FFF2-40B4-BE49-F238E27FC236}">
                <a16:creationId xmlns:a16="http://schemas.microsoft.com/office/drawing/2014/main" id="{6D84A863-FE2B-6AD5-D464-7AB2E5F739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44788" y="7011074"/>
            <a:ext cx="872033" cy="836851"/>
          </a:xfrm>
          <a:prstGeom prst="rect">
            <a:avLst/>
          </a:prstGeom>
        </p:spPr>
      </p:pic>
      <p:pic>
        <p:nvPicPr>
          <p:cNvPr id="15" name="Graphic 14" descr="Bookmark with solid fill">
            <a:extLst>
              <a:ext uri="{FF2B5EF4-FFF2-40B4-BE49-F238E27FC236}">
                <a16:creationId xmlns:a16="http://schemas.microsoft.com/office/drawing/2014/main" id="{31ECC81D-8D53-E104-8F47-C418AD76C9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44402" y="7011073"/>
            <a:ext cx="914400" cy="836852"/>
          </a:xfrm>
          <a:prstGeom prst="rect">
            <a:avLst/>
          </a:prstGeom>
        </p:spPr>
      </p:pic>
      <p:pic>
        <p:nvPicPr>
          <p:cNvPr id="16" name="Picture 2" descr="Tech Technology Sticker by IBM for iOS &amp; Android | GIPHY">
            <a:extLst>
              <a:ext uri="{FF2B5EF4-FFF2-40B4-BE49-F238E27FC236}">
                <a16:creationId xmlns:a16="http://schemas.microsoft.com/office/drawing/2014/main" id="{4CD9D6D0-F0EC-0149-F4C5-9C55A811FDF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2409425" y="1026414"/>
            <a:ext cx="1329062" cy="8822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50F79B-31D4-354E-D624-CA258180580A}"/>
              </a:ext>
            </a:extLst>
          </p:cNvPr>
          <p:cNvPicPr>
            <a:picLocks noChangeAspect="1"/>
          </p:cNvPicPr>
          <p:nvPr/>
        </p:nvPicPr>
        <p:blipFill>
          <a:blip r:embed="rId12"/>
          <a:stretch>
            <a:fillRect/>
          </a:stretch>
        </p:blipFill>
        <p:spPr>
          <a:xfrm>
            <a:off x="10104996" y="6657055"/>
            <a:ext cx="1605473" cy="1544889"/>
          </a:xfrm>
          <a:prstGeom prst="rect">
            <a:avLst/>
          </a:prstGeom>
        </p:spPr>
      </p:pic>
      <p:sp>
        <p:nvSpPr>
          <p:cNvPr id="18" name="TextBox 17">
            <a:extLst>
              <a:ext uri="{FF2B5EF4-FFF2-40B4-BE49-F238E27FC236}">
                <a16:creationId xmlns:a16="http://schemas.microsoft.com/office/drawing/2014/main" id="{1AED6EF4-73E8-8362-57F5-4E93F9749E7B}"/>
              </a:ext>
            </a:extLst>
          </p:cNvPr>
          <p:cNvSpPr txBox="1"/>
          <p:nvPr/>
        </p:nvSpPr>
        <p:spPr>
          <a:xfrm>
            <a:off x="6387846" y="2368794"/>
            <a:ext cx="4082849" cy="2874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342900" indent="-342900" defTabSz="2438400">
              <a:lnSpc>
                <a:spcPct val="150000"/>
              </a:lnSpc>
              <a:spcBef>
                <a:spcPts val="2900"/>
              </a:spcBef>
              <a:buSzPct val="100000"/>
              <a:buFont typeface="Arial" panose="020B0604020202020204" pitchFamily="34" charset="0"/>
              <a:buChar char="•"/>
            </a:pPr>
            <a:r>
              <a:rPr lang="en-US" sz="3200" dirty="0">
                <a:solidFill>
                  <a:schemeClr val="accent1"/>
                </a:solidFill>
                <a:effectLst/>
                <a:hlinkClick r:id="rId13">
                  <a:extLst>
                    <a:ext uri="{A12FA001-AC4F-418D-AE19-62706E023703}">
                      <ahyp:hlinkClr xmlns:ahyp="http://schemas.microsoft.com/office/drawing/2018/hyperlinkcolor" val="tx"/>
                    </a:ext>
                  </a:extLst>
                </a:hlinkClick>
              </a:rPr>
              <a:t>watsonx</a:t>
            </a:r>
            <a:endParaRPr lang="en-US" sz="3200" dirty="0">
              <a:solidFill>
                <a:schemeClr val="accent1"/>
              </a:solidFill>
              <a:effectLst/>
            </a:endParaRPr>
          </a:p>
          <a:p>
            <a:pPr marL="342900" indent="-342900">
              <a:lnSpc>
                <a:spcPct val="150000"/>
              </a:lnSpc>
              <a:buFont typeface="Arial" panose="020B0604020202020204" pitchFamily="34" charset="0"/>
              <a:buChar char="•"/>
            </a:pPr>
            <a:r>
              <a:rPr lang="en-US" sz="3200" dirty="0">
                <a:solidFill>
                  <a:schemeClr val="accent1"/>
                </a:solidFill>
                <a:ea typeface="+mj-lt"/>
                <a:cs typeface="+mj-lt"/>
                <a:hlinkClick r:id="rId14">
                  <a:extLst>
                    <a:ext uri="{A12FA001-AC4F-418D-AE19-62706E023703}">
                      <ahyp:hlinkClr xmlns:ahyp="http://schemas.microsoft.com/office/drawing/2018/hyperlinkcolor" val="tx"/>
                    </a:ext>
                  </a:extLst>
                </a:hlinkClick>
              </a:rPr>
              <a:t>watsonx.ai</a:t>
            </a:r>
            <a:endParaRPr lang="en-US" sz="3200" dirty="0">
              <a:solidFill>
                <a:schemeClr val="accent1"/>
              </a:solidFill>
              <a:effectLst/>
              <a:ea typeface="+mj-lt"/>
              <a:cs typeface="+mj-lt"/>
            </a:endParaRPr>
          </a:p>
          <a:p>
            <a:pPr marL="342900" indent="-342900">
              <a:lnSpc>
                <a:spcPct val="150000"/>
              </a:lnSpc>
              <a:buFont typeface="Arial" panose="020B0604020202020204" pitchFamily="34" charset="0"/>
              <a:buChar char="•"/>
            </a:pPr>
            <a:r>
              <a:rPr lang="en-US" sz="3200" dirty="0">
                <a:solidFill>
                  <a:schemeClr val="accent1"/>
                </a:solidFill>
                <a:effectLst/>
                <a:hlinkClick r:id="rId15">
                  <a:extLst>
                    <a:ext uri="{A12FA001-AC4F-418D-AE19-62706E023703}">
                      <ahyp:hlinkClr xmlns:ahyp="http://schemas.microsoft.com/office/drawing/2018/hyperlinkcolor" val="tx"/>
                    </a:ext>
                  </a:extLst>
                </a:hlinkClick>
              </a:rPr>
              <a:t>watsonx.data</a:t>
            </a:r>
            <a:endParaRPr lang="en-US" sz="3200" dirty="0">
              <a:solidFill>
                <a:schemeClr val="accent1"/>
              </a:solidFill>
              <a:effectLst/>
            </a:endParaRPr>
          </a:p>
          <a:p>
            <a:pPr marL="342900" indent="-342900">
              <a:lnSpc>
                <a:spcPct val="150000"/>
              </a:lnSpc>
              <a:buFont typeface="Arial" panose="020B0604020202020204" pitchFamily="34" charset="0"/>
              <a:buChar char="•"/>
            </a:pPr>
            <a:r>
              <a:rPr lang="en-US" sz="3200" dirty="0">
                <a:solidFill>
                  <a:schemeClr val="accent1"/>
                </a:solidFill>
                <a:hlinkClick r:id="rId16">
                  <a:extLst>
                    <a:ext uri="{A12FA001-AC4F-418D-AE19-62706E023703}">
                      <ahyp:hlinkClr xmlns:ahyp="http://schemas.microsoft.com/office/drawing/2018/hyperlinkcolor" val="tx"/>
                    </a:ext>
                  </a:extLst>
                </a:hlinkClick>
              </a:rPr>
              <a:t>watsonx</a:t>
            </a:r>
            <a:r>
              <a:rPr lang="en-US" sz="3200" dirty="0">
                <a:solidFill>
                  <a:schemeClr val="accent1"/>
                </a:solidFill>
                <a:effectLst/>
                <a:hlinkClick r:id="rId16">
                  <a:extLst>
                    <a:ext uri="{A12FA001-AC4F-418D-AE19-62706E023703}">
                      <ahyp:hlinkClr xmlns:ahyp="http://schemas.microsoft.com/office/drawing/2018/hyperlinkcolor" val="tx"/>
                    </a:ext>
                  </a:extLst>
                </a:hlinkClick>
              </a:rPr>
              <a:t>.governance</a:t>
            </a:r>
            <a:endParaRPr lang="en-US" sz="3200" dirty="0">
              <a:solidFill>
                <a:schemeClr val="accent1"/>
              </a:solidFill>
              <a:effectLst/>
            </a:endParaRPr>
          </a:p>
        </p:txBody>
      </p:sp>
      <p:sp>
        <p:nvSpPr>
          <p:cNvPr id="19" name="TextBox 18">
            <a:extLst>
              <a:ext uri="{FF2B5EF4-FFF2-40B4-BE49-F238E27FC236}">
                <a16:creationId xmlns:a16="http://schemas.microsoft.com/office/drawing/2014/main" id="{E1F31A01-C761-9352-39EE-D82E506AB170}"/>
              </a:ext>
            </a:extLst>
          </p:cNvPr>
          <p:cNvSpPr txBox="1"/>
          <p:nvPr/>
        </p:nvSpPr>
        <p:spPr>
          <a:xfrm>
            <a:off x="9628095" y="188259"/>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20" name="TextBox 19">
            <a:extLst>
              <a:ext uri="{FF2B5EF4-FFF2-40B4-BE49-F238E27FC236}">
                <a16:creationId xmlns:a16="http://schemas.microsoft.com/office/drawing/2014/main" id="{B7E2A2B6-14C9-B875-62F1-890FC2F75ED1}"/>
              </a:ext>
            </a:extLst>
          </p:cNvPr>
          <p:cNvSpPr txBox="1"/>
          <p:nvPr/>
        </p:nvSpPr>
        <p:spPr>
          <a:xfrm>
            <a:off x="12395152" y="2368794"/>
            <a:ext cx="5071901" cy="3447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342900" indent="-342900">
              <a:lnSpc>
                <a:spcPct val="150000"/>
              </a:lnSpc>
              <a:buFont typeface="Arial" panose="020B0604020202020204" pitchFamily="34" charset="0"/>
              <a:buChar char="•"/>
            </a:pPr>
            <a:r>
              <a:rPr lang="en-US" sz="3200" dirty="0">
                <a:hlinkClick r:id="rId17"/>
              </a:rPr>
              <a:t>watsonx blog</a:t>
            </a:r>
            <a:endParaRPr lang="en-US" sz="3200" dirty="0"/>
          </a:p>
          <a:p>
            <a:pPr marL="342900" indent="-342900">
              <a:lnSpc>
                <a:spcPct val="150000"/>
              </a:lnSpc>
              <a:buFont typeface="Arial" panose="020B0604020202020204" pitchFamily="34" charset="0"/>
              <a:buChar char="•"/>
            </a:pPr>
            <a:r>
              <a:rPr lang="en-US" sz="3200" dirty="0">
                <a:hlinkClick r:id="rId18"/>
              </a:rPr>
              <a:t>watsonx sales tactics</a:t>
            </a:r>
          </a:p>
          <a:p>
            <a:pPr marL="342900" indent="-342900">
              <a:lnSpc>
                <a:spcPct val="150000"/>
              </a:lnSpc>
              <a:buFont typeface="Arial" panose="020B0604020202020204" pitchFamily="34" charset="0"/>
              <a:buChar char="•"/>
            </a:pPr>
            <a:r>
              <a:rPr lang="en-US" sz="3200" dirty="0">
                <a:hlinkClick r:id="rId19"/>
              </a:rPr>
              <a:t>SalesZone AI for Business</a:t>
            </a:r>
            <a:endParaRPr lang="en-US" sz="3200" dirty="0"/>
          </a:p>
          <a:p>
            <a:pPr marL="342900" indent="-342900">
              <a:lnSpc>
                <a:spcPct val="150000"/>
              </a:lnSpc>
              <a:buFont typeface="Arial" panose="020B0604020202020204" pitchFamily="34" charset="0"/>
              <a:buChar char="•"/>
            </a:pPr>
            <a:r>
              <a:rPr lang="en-US" sz="3200" dirty="0">
                <a:hlinkClick r:id="rId20"/>
              </a:rPr>
              <a:t>Behind the news</a:t>
            </a:r>
            <a:endParaRPr lang="en-US" sz="3200" dirty="0"/>
          </a:p>
          <a:p>
            <a:pPr algn="l" defTabSz="2438400">
              <a:buSzPct val="100000"/>
            </a:pPr>
            <a:endParaRPr lang="en-US" sz="3200" dirty="0">
              <a:cs typeface="Arial" panose="020B0604020202020204" pitchFamily="34" charset="0"/>
            </a:endParaRPr>
          </a:p>
        </p:txBody>
      </p:sp>
      <p:sp>
        <p:nvSpPr>
          <p:cNvPr id="21" name="TextBox 20">
            <a:extLst>
              <a:ext uri="{FF2B5EF4-FFF2-40B4-BE49-F238E27FC236}">
                <a16:creationId xmlns:a16="http://schemas.microsoft.com/office/drawing/2014/main" id="{87E8758C-395D-1DB0-2A78-CFE3718326C1}"/>
              </a:ext>
            </a:extLst>
          </p:cNvPr>
          <p:cNvSpPr txBox="1"/>
          <p:nvPr/>
        </p:nvSpPr>
        <p:spPr>
          <a:xfrm>
            <a:off x="18530503" y="2368794"/>
            <a:ext cx="4082849" cy="3612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342900" indent="-342900" algn="l" defTabSz="2438400">
              <a:lnSpc>
                <a:spcPct val="150000"/>
              </a:lnSpc>
              <a:buSzPct val="100000"/>
              <a:buFont typeface="Arial" panose="020B0604020202020204" pitchFamily="34" charset="0"/>
              <a:buChar char="•"/>
            </a:pPr>
            <a:r>
              <a:rPr lang="en-US" sz="3200" dirty="0">
                <a:cs typeface="Arial" panose="020B0604020202020204" pitchFamily="34" charset="0"/>
                <a:hlinkClick r:id="rId21"/>
              </a:rPr>
              <a:t>watson</a:t>
            </a:r>
            <a:endParaRPr lang="en-US" sz="3200" dirty="0">
              <a:cs typeface="Arial" panose="020B0604020202020204" pitchFamily="34" charset="0"/>
            </a:endParaRPr>
          </a:p>
          <a:p>
            <a:pPr marL="342900" indent="-342900" algn="l" defTabSz="2438400">
              <a:lnSpc>
                <a:spcPct val="150000"/>
              </a:lnSpc>
              <a:buSzPct val="100000"/>
              <a:buFont typeface="Arial" panose="020B0604020202020204" pitchFamily="34" charset="0"/>
              <a:buChar char="•"/>
            </a:pPr>
            <a:r>
              <a:rPr lang="en-US" sz="3200" dirty="0">
                <a:cs typeface="Arial" panose="020B0604020202020204" pitchFamily="34" charset="0"/>
                <a:hlinkClick r:id="rId22"/>
              </a:rPr>
              <a:t>watsonx</a:t>
            </a:r>
            <a:endParaRPr lang="en-US" sz="3200" dirty="0">
              <a:cs typeface="Arial" panose="020B0604020202020204" pitchFamily="34" charset="0"/>
            </a:endParaRPr>
          </a:p>
          <a:p>
            <a:pPr marL="342900" indent="-342900" algn="l" defTabSz="2438400">
              <a:lnSpc>
                <a:spcPct val="150000"/>
              </a:lnSpc>
              <a:buSzPct val="100000"/>
              <a:buFont typeface="Arial" panose="020B0604020202020204" pitchFamily="34" charset="0"/>
              <a:buChar char="•"/>
            </a:pPr>
            <a:r>
              <a:rPr lang="en-US" sz="3200" dirty="0">
                <a:cs typeface="Arial" panose="020B0604020202020204" pitchFamily="34" charset="0"/>
                <a:hlinkClick r:id="rId23"/>
              </a:rPr>
              <a:t>watsonx.ai</a:t>
            </a:r>
            <a:endParaRPr lang="en-US" sz="3200" dirty="0">
              <a:cs typeface="Arial" panose="020B0604020202020204" pitchFamily="34" charset="0"/>
            </a:endParaRPr>
          </a:p>
          <a:p>
            <a:pPr marL="342900" indent="-342900" algn="l" defTabSz="2438400">
              <a:lnSpc>
                <a:spcPct val="150000"/>
              </a:lnSpc>
              <a:buSzPct val="100000"/>
              <a:buFont typeface="Arial" panose="020B0604020202020204" pitchFamily="34" charset="0"/>
              <a:buChar char="•"/>
            </a:pPr>
            <a:r>
              <a:rPr lang="en-US" sz="3200" dirty="0">
                <a:cs typeface="Arial" panose="020B0604020202020204" pitchFamily="34" charset="0"/>
                <a:hlinkClick r:id="rId24"/>
              </a:rPr>
              <a:t>watsonx.data</a:t>
            </a:r>
            <a:endParaRPr lang="en-US" sz="3200" dirty="0">
              <a:cs typeface="Arial" panose="020B0604020202020204" pitchFamily="34" charset="0"/>
            </a:endParaRPr>
          </a:p>
          <a:p>
            <a:pPr marL="342900" indent="-342900" algn="l" defTabSz="2438400">
              <a:lnSpc>
                <a:spcPct val="150000"/>
              </a:lnSpc>
              <a:buSzPct val="100000"/>
              <a:buFont typeface="Arial" panose="020B0604020202020204" pitchFamily="34" charset="0"/>
              <a:buChar char="•"/>
            </a:pPr>
            <a:r>
              <a:rPr lang="en-US" sz="3200" dirty="0">
                <a:cs typeface="Arial" panose="020B0604020202020204" pitchFamily="34" charset="0"/>
                <a:hlinkClick r:id="rId25"/>
              </a:rPr>
              <a:t>watsonx.governance</a:t>
            </a:r>
            <a:endParaRPr lang="en-US" sz="3200" dirty="0">
              <a:cs typeface="Arial" panose="020B0604020202020204" pitchFamily="34" charset="0"/>
            </a:endParaRPr>
          </a:p>
        </p:txBody>
      </p:sp>
      <p:sp>
        <p:nvSpPr>
          <p:cNvPr id="22" name="TextBox 21">
            <a:extLst>
              <a:ext uri="{FF2B5EF4-FFF2-40B4-BE49-F238E27FC236}">
                <a16:creationId xmlns:a16="http://schemas.microsoft.com/office/drawing/2014/main" id="{60138BFA-AB79-66E8-C7E1-13AF40D0FAB8}"/>
              </a:ext>
            </a:extLst>
          </p:cNvPr>
          <p:cNvSpPr txBox="1"/>
          <p:nvPr/>
        </p:nvSpPr>
        <p:spPr>
          <a:xfrm>
            <a:off x="5163671" y="8631187"/>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23" name="TextBox 22">
            <a:extLst>
              <a:ext uri="{FF2B5EF4-FFF2-40B4-BE49-F238E27FC236}">
                <a16:creationId xmlns:a16="http://schemas.microsoft.com/office/drawing/2014/main" id="{9D56674A-4FC5-1626-F684-7FE04554755B}"/>
              </a:ext>
            </a:extLst>
          </p:cNvPr>
          <p:cNvSpPr txBox="1"/>
          <p:nvPr/>
        </p:nvSpPr>
        <p:spPr>
          <a:xfrm>
            <a:off x="6387846" y="8631187"/>
            <a:ext cx="5289485" cy="450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342900" indent="-342900">
              <a:lnSpc>
                <a:spcPct val="150000"/>
              </a:lnSpc>
              <a:buFont typeface="Arial"/>
              <a:buChar char="•"/>
            </a:pPr>
            <a:r>
              <a:rPr lang="en-US" sz="3200" dirty="0">
                <a:hlinkClick r:id="rId26"/>
              </a:rPr>
              <a:t>AI for Business learnings</a:t>
            </a:r>
            <a:endParaRPr lang="en-US" sz="3200" dirty="0"/>
          </a:p>
          <a:p>
            <a:pPr marL="342900" indent="-342900">
              <a:lnSpc>
                <a:spcPct val="150000"/>
              </a:lnSpc>
              <a:buFont typeface="Arial"/>
              <a:buChar char="•"/>
            </a:pPr>
            <a:r>
              <a:rPr lang="en-US" sz="3200" dirty="0">
                <a:hlinkClick r:id="rId27"/>
              </a:rPr>
              <a:t>Generative AI enablement series</a:t>
            </a:r>
            <a:endParaRPr lang="en-US" sz="3200" dirty="0"/>
          </a:p>
          <a:p>
            <a:pPr marL="342900" indent="-342900">
              <a:lnSpc>
                <a:spcPct val="150000"/>
              </a:lnSpc>
              <a:spcBef>
                <a:spcPts val="600"/>
              </a:spcBef>
              <a:buFont typeface="Arial"/>
              <a:buChar char="•"/>
            </a:pPr>
            <a:r>
              <a:rPr lang="en-US" sz="3200" dirty="0">
                <a:hlinkClick r:id="rId28"/>
              </a:rPr>
              <a:t>watsonx rally hosted by Rob Thomas &amp; Dario Gil</a:t>
            </a:r>
            <a:endParaRPr lang="en-US" sz="3200" dirty="0"/>
          </a:p>
          <a:p>
            <a:pPr marL="342900" indent="-342900">
              <a:lnSpc>
                <a:spcPct val="150000"/>
              </a:lnSpc>
              <a:spcBef>
                <a:spcPts val="600"/>
              </a:spcBef>
              <a:buFont typeface="Arial"/>
              <a:buChar char="•"/>
            </a:pPr>
            <a:r>
              <a:rPr lang="en-US" sz="3200" dirty="0"/>
              <a:t>More to come...</a:t>
            </a:r>
          </a:p>
        </p:txBody>
      </p:sp>
      <p:sp>
        <p:nvSpPr>
          <p:cNvPr id="24" name="TextBox 23">
            <a:extLst>
              <a:ext uri="{FF2B5EF4-FFF2-40B4-BE49-F238E27FC236}">
                <a16:creationId xmlns:a16="http://schemas.microsoft.com/office/drawing/2014/main" id="{F7AF0706-9C9A-380E-55C9-DFC365C504CB}"/>
              </a:ext>
            </a:extLst>
          </p:cNvPr>
          <p:cNvSpPr txBox="1"/>
          <p:nvPr/>
        </p:nvSpPr>
        <p:spPr>
          <a:xfrm>
            <a:off x="14993048" y="12616353"/>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25" name="TextBox 24">
            <a:extLst>
              <a:ext uri="{FF2B5EF4-FFF2-40B4-BE49-F238E27FC236}">
                <a16:creationId xmlns:a16="http://schemas.microsoft.com/office/drawing/2014/main" id="{D71842DF-28EA-455C-E1E3-49431C297BED}"/>
              </a:ext>
            </a:extLst>
          </p:cNvPr>
          <p:cNvSpPr txBox="1"/>
          <p:nvPr/>
        </p:nvSpPr>
        <p:spPr>
          <a:xfrm>
            <a:off x="12443881" y="8631187"/>
            <a:ext cx="5789723" cy="23817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457200" indent="-457200">
              <a:buFont typeface="Arial" panose="020B0604020202020204" pitchFamily="34" charset="0"/>
              <a:buChar char="•"/>
            </a:pPr>
            <a:r>
              <a:rPr lang="en-US" sz="3200" dirty="0">
                <a:hlinkClick r:id="rId29"/>
              </a:rPr>
              <a:t>watsonx.ai tech preview</a:t>
            </a:r>
            <a:r>
              <a:rPr lang="en-US" sz="3200" dirty="0"/>
              <a:t> (clients)</a:t>
            </a:r>
          </a:p>
          <a:p>
            <a:pPr marL="342900" indent="-342900">
              <a:lnSpc>
                <a:spcPct val="150000"/>
              </a:lnSpc>
              <a:buFont typeface="Arial"/>
              <a:buChar char="•"/>
            </a:pPr>
            <a:r>
              <a:rPr lang="en-US" sz="3200" dirty="0">
                <a:hlinkClick r:id="rId30"/>
              </a:rPr>
              <a:t>watsonx.ai alpha environment</a:t>
            </a:r>
            <a:r>
              <a:rPr lang="en-US" sz="3200" dirty="0"/>
              <a:t> (</a:t>
            </a:r>
            <a:r>
              <a:rPr lang="en-US" sz="3200" dirty="0" err="1"/>
              <a:t>IBMers</a:t>
            </a:r>
            <a:r>
              <a:rPr lang="en-US" sz="3200" dirty="0"/>
              <a:t>)</a:t>
            </a:r>
          </a:p>
        </p:txBody>
      </p:sp>
      <p:sp>
        <p:nvSpPr>
          <p:cNvPr id="26" name="TextBox 25">
            <a:extLst>
              <a:ext uri="{FF2B5EF4-FFF2-40B4-BE49-F238E27FC236}">
                <a16:creationId xmlns:a16="http://schemas.microsoft.com/office/drawing/2014/main" id="{912EB842-8113-7ECC-96E3-B2FDBC4CB815}"/>
              </a:ext>
            </a:extLst>
          </p:cNvPr>
          <p:cNvSpPr txBox="1"/>
          <p:nvPr/>
        </p:nvSpPr>
        <p:spPr>
          <a:xfrm>
            <a:off x="20385741" y="12494672"/>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27" name="TextBox 26">
            <a:extLst>
              <a:ext uri="{FF2B5EF4-FFF2-40B4-BE49-F238E27FC236}">
                <a16:creationId xmlns:a16="http://schemas.microsoft.com/office/drawing/2014/main" id="{29BDA7D9-0C7F-800F-21BB-7C429881DCFD}"/>
              </a:ext>
            </a:extLst>
          </p:cNvPr>
          <p:cNvSpPr txBox="1"/>
          <p:nvPr/>
        </p:nvSpPr>
        <p:spPr>
          <a:xfrm>
            <a:off x="18530503" y="8631187"/>
            <a:ext cx="5207984" cy="213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nSpc>
                <a:spcPct val="150000"/>
              </a:lnSpc>
            </a:pPr>
            <a:r>
              <a:rPr lang="en-US" sz="3200" u="sng" dirty="0">
                <a:solidFill>
                  <a:schemeClr val="accent1"/>
                </a:solidFill>
                <a:effectLst/>
              </a:rPr>
              <a:t>https://</a:t>
            </a:r>
            <a:r>
              <a:rPr lang="en-US" sz="3200" u="sng" dirty="0" err="1">
                <a:solidFill>
                  <a:schemeClr val="accent1"/>
                </a:solidFill>
                <a:effectLst/>
              </a:rPr>
              <a:t>ibm.seismic.com</a:t>
            </a:r>
            <a:r>
              <a:rPr lang="en-US" sz="3200" u="sng" dirty="0">
                <a:solidFill>
                  <a:schemeClr val="accent1"/>
                </a:solidFill>
                <a:effectLst/>
              </a:rPr>
              <a:t>/Link/Content/DCGq8T9hmFHbF82P2PPmQH8jpmBB</a:t>
            </a:r>
          </a:p>
        </p:txBody>
      </p:sp>
    </p:spTree>
    <p:extLst>
      <p:ext uri="{BB962C8B-B14F-4D97-AF65-F5344CB8AC3E}">
        <p14:creationId xmlns:p14="http://schemas.microsoft.com/office/powerpoint/2010/main" val="410870260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1852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B4D8E1-E6DF-F81C-017A-4C0F75EFA934}"/>
              </a:ext>
            </a:extLst>
          </p:cNvPr>
          <p:cNvSpPr>
            <a:spLocks noGrp="1"/>
          </p:cNvSpPr>
          <p:nvPr>
            <p:ph type="title"/>
          </p:nvPr>
        </p:nvSpPr>
        <p:spPr>
          <a:xfrm>
            <a:off x="576072" y="385200"/>
            <a:ext cx="7510093" cy="1527048"/>
          </a:xfrm>
        </p:spPr>
        <p:txBody>
          <a:bodyPr lIns="0" tIns="0" rIns="0" bIns="0" anchor="t"/>
          <a:lstStyle/>
          <a:p>
            <a:pPr>
              <a:lnSpc>
                <a:spcPct val="100000"/>
              </a:lnSpc>
            </a:pPr>
            <a:r>
              <a:rPr lang="en-US" dirty="0"/>
              <a:t>IBM is a leader in AI</a:t>
            </a:r>
            <a:endParaRPr lang="en-US" dirty="0">
              <a:solidFill>
                <a:srgbClr val="000000"/>
              </a:solidFill>
            </a:endParaRPr>
          </a:p>
        </p:txBody>
      </p:sp>
      <p:sp>
        <p:nvSpPr>
          <p:cNvPr id="25" name="Text Placeholder 12">
            <a:extLst>
              <a:ext uri="{FF2B5EF4-FFF2-40B4-BE49-F238E27FC236}">
                <a16:creationId xmlns:a16="http://schemas.microsoft.com/office/drawing/2014/main" id="{0B72E21C-9B9F-9E6B-5984-B97801D66C6F}"/>
              </a:ext>
            </a:extLst>
          </p:cNvPr>
          <p:cNvSpPr txBox="1">
            <a:spLocks/>
          </p:cNvSpPr>
          <p:nvPr/>
        </p:nvSpPr>
        <p:spPr>
          <a:xfrm>
            <a:off x="1208346" y="9599378"/>
            <a:ext cx="5251655" cy="3474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t>IDC </a:t>
            </a:r>
            <a:r>
              <a:rPr lang="en-US" dirty="0" err="1"/>
              <a:t>Marketscape</a:t>
            </a:r>
            <a:r>
              <a:rPr lang="en-US" dirty="0"/>
              <a:t>: </a:t>
            </a:r>
            <a:br>
              <a:rPr lang="en-US" dirty="0"/>
            </a:br>
            <a:r>
              <a:rPr lang="en-US" dirty="0"/>
              <a:t>Leader in Worldwide Machine Learning Operations Platforms 2022 Vendor Assessment</a:t>
            </a:r>
          </a:p>
        </p:txBody>
      </p:sp>
      <p:sp>
        <p:nvSpPr>
          <p:cNvPr id="26" name="Text Placeholder 13">
            <a:extLst>
              <a:ext uri="{FF2B5EF4-FFF2-40B4-BE49-F238E27FC236}">
                <a16:creationId xmlns:a16="http://schemas.microsoft.com/office/drawing/2014/main" id="{7D9C7959-0719-537E-37D5-1C56D6948443}"/>
              </a:ext>
            </a:extLst>
          </p:cNvPr>
          <p:cNvSpPr txBox="1">
            <a:spLocks/>
          </p:cNvSpPr>
          <p:nvPr/>
        </p:nvSpPr>
        <p:spPr>
          <a:xfrm>
            <a:off x="8825948" y="11509513"/>
            <a:ext cx="6957391" cy="14877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342996">
              <a:defRPr>
                <a:solidFill>
                  <a:srgbClr val="000000"/>
                </a:solidFill>
              </a:defRPr>
            </a:pPr>
            <a:r>
              <a:rPr lang="en-US" dirty="0"/>
              <a:t>Multiple Gartner Magic Quadrants for AI-related capabilities</a:t>
            </a:r>
          </a:p>
          <a:p>
            <a:pPr defTabSz="342996">
              <a:defRPr>
                <a:solidFill>
                  <a:srgbClr val="000000"/>
                </a:solidFill>
              </a:defRPr>
            </a:pPr>
            <a:endParaRPr lang="en-US" dirty="0"/>
          </a:p>
        </p:txBody>
      </p:sp>
      <p:sp>
        <p:nvSpPr>
          <p:cNvPr id="27" name="Text Placeholder 14">
            <a:extLst>
              <a:ext uri="{FF2B5EF4-FFF2-40B4-BE49-F238E27FC236}">
                <a16:creationId xmlns:a16="http://schemas.microsoft.com/office/drawing/2014/main" id="{1524DB96-3420-89E7-1B6B-5DD8070552DB}"/>
              </a:ext>
            </a:extLst>
          </p:cNvPr>
          <p:cNvSpPr txBox="1">
            <a:spLocks/>
          </p:cNvSpPr>
          <p:nvPr/>
        </p:nvSpPr>
        <p:spPr>
          <a:xfrm>
            <a:off x="18493220" y="10280799"/>
            <a:ext cx="4685609" cy="2111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solidFill>
                  <a:schemeClr val="accent6">
                    <a:lumMod val="10000"/>
                  </a:schemeClr>
                </a:solidFill>
              </a:rPr>
              <a:t>Forrester Wave:</a:t>
            </a:r>
          </a:p>
          <a:p>
            <a:r>
              <a:rPr lang="en-US" dirty="0">
                <a:solidFill>
                  <a:schemeClr val="accent6">
                    <a:lumMod val="10000"/>
                  </a:schemeClr>
                </a:solidFill>
              </a:rPr>
              <a:t>Multimodal Predictive Analytics and </a:t>
            </a:r>
            <a:br>
              <a:rPr lang="en-US" dirty="0">
                <a:solidFill>
                  <a:schemeClr val="accent6">
                    <a:lumMod val="10000"/>
                  </a:schemeClr>
                </a:solidFill>
              </a:rPr>
            </a:br>
            <a:r>
              <a:rPr lang="en-US" dirty="0">
                <a:solidFill>
                  <a:schemeClr val="accent6">
                    <a:lumMod val="10000"/>
                  </a:schemeClr>
                </a:solidFill>
              </a:rPr>
              <a:t>Machine Learning</a:t>
            </a:r>
          </a:p>
        </p:txBody>
      </p:sp>
      <p:pic>
        <p:nvPicPr>
          <p:cNvPr id="28" name="Picture 4" descr="IDC_MarketScape Graphic Licensed for External Use_2022 WW MLOps Platforms MarketScape.png">
            <a:extLst>
              <a:ext uri="{FF2B5EF4-FFF2-40B4-BE49-F238E27FC236}">
                <a16:creationId xmlns:a16="http://schemas.microsoft.com/office/drawing/2014/main" id="{404C3C4B-12FB-3264-B6C0-B8547CAE0B25}"/>
              </a:ext>
            </a:extLst>
          </p:cNvPr>
          <p:cNvPicPr>
            <a:picLocks noChangeAspect="1"/>
          </p:cNvPicPr>
          <p:nvPr/>
        </p:nvPicPr>
        <p:blipFill>
          <a:blip r:embed="rId3"/>
          <a:stretch>
            <a:fillRect/>
          </a:stretch>
        </p:blipFill>
        <p:spPr>
          <a:xfrm>
            <a:off x="1068668" y="3758461"/>
            <a:ext cx="4931925" cy="4950139"/>
          </a:xfrm>
          <a:prstGeom prst="rect">
            <a:avLst/>
          </a:prstGeom>
        </p:spPr>
      </p:pic>
      <p:pic>
        <p:nvPicPr>
          <p:cNvPr id="29" name="Picture 6" descr="Screenshot 2023-05-05 at 10.51.39.png">
            <a:extLst>
              <a:ext uri="{FF2B5EF4-FFF2-40B4-BE49-F238E27FC236}">
                <a16:creationId xmlns:a16="http://schemas.microsoft.com/office/drawing/2014/main" id="{2A973128-F060-B4F9-89AB-A432FF0314F4}"/>
              </a:ext>
            </a:extLst>
          </p:cNvPr>
          <p:cNvPicPr>
            <a:picLocks noChangeAspect="1"/>
          </p:cNvPicPr>
          <p:nvPr/>
        </p:nvPicPr>
        <p:blipFill>
          <a:blip r:embed="rId4"/>
          <a:stretch>
            <a:fillRect/>
          </a:stretch>
        </p:blipFill>
        <p:spPr>
          <a:xfrm>
            <a:off x="18255954" y="3911303"/>
            <a:ext cx="4922875" cy="4900181"/>
          </a:xfrm>
          <a:prstGeom prst="rect">
            <a:avLst/>
          </a:prstGeom>
        </p:spPr>
      </p:pic>
      <p:pic>
        <p:nvPicPr>
          <p:cNvPr id="30" name="Picture 29">
            <a:extLst>
              <a:ext uri="{FF2B5EF4-FFF2-40B4-BE49-F238E27FC236}">
                <a16:creationId xmlns:a16="http://schemas.microsoft.com/office/drawing/2014/main" id="{99759E06-9500-9EA8-F2B1-8A95B0E7C61D}"/>
              </a:ext>
            </a:extLst>
          </p:cNvPr>
          <p:cNvPicPr>
            <a:picLocks noChangeAspect="1"/>
          </p:cNvPicPr>
          <p:nvPr/>
        </p:nvPicPr>
        <p:blipFill>
          <a:blip r:embed="rId5"/>
          <a:stretch>
            <a:fillRect/>
          </a:stretch>
        </p:blipFill>
        <p:spPr>
          <a:xfrm>
            <a:off x="11849976" y="1275930"/>
            <a:ext cx="4373004" cy="4654397"/>
          </a:xfrm>
          <a:prstGeom prst="rect">
            <a:avLst/>
          </a:prstGeom>
        </p:spPr>
      </p:pic>
      <p:pic>
        <p:nvPicPr>
          <p:cNvPr id="31" name="Picture 30">
            <a:extLst>
              <a:ext uri="{FF2B5EF4-FFF2-40B4-BE49-F238E27FC236}">
                <a16:creationId xmlns:a16="http://schemas.microsoft.com/office/drawing/2014/main" id="{949ED888-C1B4-7D34-F700-0EA90FB1AFEA}"/>
              </a:ext>
            </a:extLst>
          </p:cNvPr>
          <p:cNvPicPr>
            <a:picLocks noChangeAspect="1"/>
          </p:cNvPicPr>
          <p:nvPr/>
        </p:nvPicPr>
        <p:blipFill>
          <a:blip r:embed="rId6"/>
          <a:stretch>
            <a:fillRect/>
          </a:stretch>
        </p:blipFill>
        <p:spPr>
          <a:xfrm>
            <a:off x="7688502" y="2970825"/>
            <a:ext cx="4611530" cy="4950139"/>
          </a:xfrm>
          <a:prstGeom prst="rect">
            <a:avLst/>
          </a:prstGeom>
        </p:spPr>
      </p:pic>
      <p:pic>
        <p:nvPicPr>
          <p:cNvPr id="32" name="Picture 31">
            <a:extLst>
              <a:ext uri="{FF2B5EF4-FFF2-40B4-BE49-F238E27FC236}">
                <a16:creationId xmlns:a16="http://schemas.microsoft.com/office/drawing/2014/main" id="{5570C322-CB62-6F69-7D2C-5DD0004E28F4}"/>
              </a:ext>
            </a:extLst>
          </p:cNvPr>
          <p:cNvPicPr>
            <a:picLocks noChangeAspect="1"/>
          </p:cNvPicPr>
          <p:nvPr/>
        </p:nvPicPr>
        <p:blipFill>
          <a:blip r:embed="rId7"/>
          <a:stretch>
            <a:fillRect/>
          </a:stretch>
        </p:blipFill>
        <p:spPr>
          <a:xfrm>
            <a:off x="11537371" y="5708554"/>
            <a:ext cx="4685609" cy="5036621"/>
          </a:xfrm>
          <a:prstGeom prst="rect">
            <a:avLst/>
          </a:prstGeom>
        </p:spPr>
      </p:pic>
      <p:sp>
        <p:nvSpPr>
          <p:cNvPr id="33" name="Oval 32">
            <a:extLst>
              <a:ext uri="{FF2B5EF4-FFF2-40B4-BE49-F238E27FC236}">
                <a16:creationId xmlns:a16="http://schemas.microsoft.com/office/drawing/2014/main" id="{9D9DD5B7-F088-24BD-052E-8592CFD71599}"/>
              </a:ext>
            </a:extLst>
          </p:cNvPr>
          <p:cNvSpPr/>
          <p:nvPr/>
        </p:nvSpPr>
        <p:spPr bwMode="auto">
          <a:xfrm>
            <a:off x="22526573" y="4203700"/>
            <a:ext cx="652256" cy="609600"/>
          </a:xfrm>
          <a:prstGeom prst="ellipse">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34" name="Oval 33">
            <a:extLst>
              <a:ext uri="{FF2B5EF4-FFF2-40B4-BE49-F238E27FC236}">
                <a16:creationId xmlns:a16="http://schemas.microsoft.com/office/drawing/2014/main" id="{0A6485BD-E8BE-579F-90AD-44B28AFF1661}"/>
              </a:ext>
            </a:extLst>
          </p:cNvPr>
          <p:cNvSpPr/>
          <p:nvPr/>
        </p:nvSpPr>
        <p:spPr bwMode="auto">
          <a:xfrm>
            <a:off x="4914228" y="4483100"/>
            <a:ext cx="812800" cy="660400"/>
          </a:xfrm>
          <a:prstGeom prst="ellipse">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 name="TextBox 1">
            <a:extLst>
              <a:ext uri="{FF2B5EF4-FFF2-40B4-BE49-F238E27FC236}">
                <a16:creationId xmlns:a16="http://schemas.microsoft.com/office/drawing/2014/main" id="{28679855-A010-2393-9138-636D5564F70D}"/>
              </a:ext>
            </a:extLst>
          </p:cNvPr>
          <p:cNvSpPr txBox="1"/>
          <p:nvPr/>
        </p:nvSpPr>
        <p:spPr>
          <a:xfrm>
            <a:off x="8031354" y="1232629"/>
            <a:ext cx="3662320"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2438400">
              <a:buSzPct val="100000"/>
            </a:pPr>
            <a:r>
              <a:rPr lang="en-US" sz="2400" dirty="0">
                <a:cs typeface="Arial" panose="020B0604020202020204" pitchFamily="34" charset="0"/>
              </a:rPr>
              <a:t>MQ for Cloud </a:t>
            </a:r>
          </a:p>
          <a:p>
            <a:pPr algn="r" defTabSz="2438400">
              <a:buSzPct val="100000"/>
            </a:pPr>
            <a:r>
              <a:rPr lang="en-US" sz="2400" dirty="0">
                <a:cs typeface="Arial" panose="020B0604020202020204" pitchFamily="34" charset="0"/>
              </a:rPr>
              <a:t> AI Developer Service </a:t>
            </a:r>
          </a:p>
        </p:txBody>
      </p:sp>
      <p:sp>
        <p:nvSpPr>
          <p:cNvPr id="3" name="TextBox 2">
            <a:extLst>
              <a:ext uri="{FF2B5EF4-FFF2-40B4-BE49-F238E27FC236}">
                <a16:creationId xmlns:a16="http://schemas.microsoft.com/office/drawing/2014/main" id="{818F1CA4-0B7F-C06A-A3BD-5DF7594BF646}"/>
              </a:ext>
            </a:extLst>
          </p:cNvPr>
          <p:cNvSpPr txBox="1"/>
          <p:nvPr/>
        </p:nvSpPr>
        <p:spPr>
          <a:xfrm>
            <a:off x="7688502" y="8085725"/>
            <a:ext cx="5205425"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defTabSz="2438400">
              <a:buSzPct val="100000"/>
            </a:pPr>
            <a:r>
              <a:rPr lang="en-US" sz="2400" dirty="0">
                <a:cs typeface="Arial" panose="020B0604020202020204" pitchFamily="34" charset="0"/>
              </a:rPr>
              <a:t>MQ for Enterprise</a:t>
            </a:r>
          </a:p>
          <a:p>
            <a:pPr defTabSz="2438400">
              <a:buSzPct val="100000"/>
            </a:pPr>
            <a:r>
              <a:rPr lang="en-US" sz="2400" dirty="0">
                <a:cs typeface="Arial" panose="020B0604020202020204" pitchFamily="34" charset="0"/>
              </a:rPr>
              <a:t>Conversational AI Platforms</a:t>
            </a:r>
          </a:p>
        </p:txBody>
      </p:sp>
      <p:sp>
        <p:nvSpPr>
          <p:cNvPr id="4" name="TextBox 3">
            <a:extLst>
              <a:ext uri="{FF2B5EF4-FFF2-40B4-BE49-F238E27FC236}">
                <a16:creationId xmlns:a16="http://schemas.microsoft.com/office/drawing/2014/main" id="{D608087E-CFEF-4BAF-9A93-3922BA5B6A12}"/>
              </a:ext>
            </a:extLst>
          </p:cNvPr>
          <p:cNvSpPr txBox="1"/>
          <p:nvPr/>
        </p:nvSpPr>
        <p:spPr>
          <a:xfrm>
            <a:off x="7667821" y="9822842"/>
            <a:ext cx="3662320"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r" defTabSz="2438400">
              <a:buSzPct val="100000"/>
            </a:pPr>
            <a:r>
              <a:rPr lang="en-US" sz="2400" dirty="0">
                <a:cs typeface="Arial" panose="020B0604020202020204" pitchFamily="34" charset="0"/>
              </a:rPr>
              <a:t>MQ for Insight Engines</a:t>
            </a:r>
          </a:p>
        </p:txBody>
      </p:sp>
    </p:spTree>
    <p:extLst>
      <p:ext uri="{BB962C8B-B14F-4D97-AF65-F5344CB8AC3E}">
        <p14:creationId xmlns:p14="http://schemas.microsoft.com/office/powerpoint/2010/main" val="12442005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a:extLst>
              <a:ext uri="{FF2B5EF4-FFF2-40B4-BE49-F238E27FC236}">
                <a16:creationId xmlns:a16="http://schemas.microsoft.com/office/drawing/2014/main" id="{2DCD77B8-0A2F-C01F-28E5-FF4CFF8815F9}"/>
              </a:ext>
            </a:extLst>
          </p:cNvPr>
          <p:cNvSpPr>
            <a:spLocks noGrp="1"/>
          </p:cNvSpPr>
          <p:nvPr>
            <p:ph type="title"/>
          </p:nvPr>
        </p:nvSpPr>
        <p:spPr>
          <a:xfrm>
            <a:off x="576072" y="576072"/>
            <a:ext cx="9641352" cy="2150232"/>
          </a:xfrm>
        </p:spPr>
        <p:txBody>
          <a:bodyPr/>
          <a:lstStyle/>
          <a:p>
            <a:r>
              <a:rPr lang="en-US" dirty="0"/>
              <a:t>The story of AI is a story of data representations</a:t>
            </a:r>
          </a:p>
        </p:txBody>
      </p:sp>
      <p:sp>
        <p:nvSpPr>
          <p:cNvPr id="26" name="Text Placeholder 5">
            <a:extLst>
              <a:ext uri="{FF2B5EF4-FFF2-40B4-BE49-F238E27FC236}">
                <a16:creationId xmlns:a16="http://schemas.microsoft.com/office/drawing/2014/main" id="{7C204874-3C0A-9FDD-297F-F378CF2D3354}"/>
              </a:ext>
            </a:extLst>
          </p:cNvPr>
          <p:cNvSpPr txBox="1">
            <a:spLocks/>
          </p:cNvSpPr>
          <p:nvPr/>
        </p:nvSpPr>
        <p:spPr>
          <a:xfrm>
            <a:off x="1156104" y="10029328"/>
            <a:ext cx="4951413" cy="2328024"/>
          </a:xfrm>
          <a:prstGeom prst="rect">
            <a:avLst/>
          </a:prstGeom>
        </p:spPr>
        <p:txBody>
          <a:bodyPr vert="horz" lIns="243840" tIns="243840" rIns="243840" bIns="243840" rtlCol="0">
            <a:no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1200" dirty="0">
                <a:latin typeface="+mn-lt"/>
              </a:rPr>
              <a:t>Expert systems</a:t>
            </a:r>
          </a:p>
          <a:p>
            <a:pPr marL="457200" indent="-457200">
              <a:spcBef>
                <a:spcPts val="800"/>
              </a:spcBef>
              <a:buFont typeface="Arial" panose="020B0604020202020204" pitchFamily="34" charset="0"/>
              <a:buChar char="•"/>
            </a:pPr>
            <a:r>
              <a:rPr lang="en-US" sz="2800" kern="0" dirty="0">
                <a:latin typeface="+mn-lt"/>
              </a:rPr>
              <a:t>Rule engines</a:t>
            </a:r>
          </a:p>
          <a:p>
            <a:endParaRPr lang="en-US" kern="0" dirty="0">
              <a:latin typeface="+mn-lt"/>
            </a:endParaRPr>
          </a:p>
          <a:p>
            <a:endParaRPr lang="en-US" kern="0" dirty="0">
              <a:latin typeface="+mn-lt"/>
            </a:endParaRPr>
          </a:p>
        </p:txBody>
      </p:sp>
      <p:sp>
        <p:nvSpPr>
          <p:cNvPr id="27" name="Text Placeholder 6">
            <a:extLst>
              <a:ext uri="{FF2B5EF4-FFF2-40B4-BE49-F238E27FC236}">
                <a16:creationId xmlns:a16="http://schemas.microsoft.com/office/drawing/2014/main" id="{3437D345-605D-CD72-55AD-B91D69BAFD7A}"/>
              </a:ext>
            </a:extLst>
          </p:cNvPr>
          <p:cNvSpPr txBox="1">
            <a:spLocks/>
          </p:cNvSpPr>
          <p:nvPr/>
        </p:nvSpPr>
        <p:spPr>
          <a:xfrm>
            <a:off x="6964763" y="10029328"/>
            <a:ext cx="4901184" cy="3110600"/>
          </a:xfrm>
          <a:prstGeom prst="rect">
            <a:avLst/>
          </a:prstGeom>
        </p:spPr>
        <p:txBody>
          <a:bodyPr lIns="243840" tIns="243840" rIns="243840" bIns="24384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spcBef>
                <a:spcPts val="0"/>
              </a:spcBef>
            </a:pPr>
            <a:r>
              <a:rPr lang="en-US" sz="3600" b="1" kern="0" dirty="0">
                <a:solidFill>
                  <a:srgbClr val="000000"/>
                </a:solidFill>
                <a:latin typeface="+mn-lt"/>
              </a:rPr>
              <a:t>Machine learning</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ML algorithms</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Task-specific </a:t>
            </a:r>
            <a:br>
              <a:rPr lang="en-US" sz="2800" kern="0" dirty="0">
                <a:solidFill>
                  <a:srgbClr val="000000"/>
                </a:solidFill>
                <a:latin typeface="+mn-lt"/>
              </a:rPr>
            </a:br>
            <a:r>
              <a:rPr lang="en-US" sz="2800" kern="0" dirty="0">
                <a:solidFill>
                  <a:srgbClr val="000000"/>
                </a:solidFill>
                <a:latin typeface="+mn-lt"/>
              </a:rPr>
              <a:t>decision boundaries</a:t>
            </a:r>
          </a:p>
          <a:p>
            <a:pPr defTabSz="2438340">
              <a:spcBef>
                <a:spcPts val="0"/>
              </a:spcBef>
            </a:pPr>
            <a:endParaRPr lang="en-US" sz="3734" b="1" kern="0" dirty="0">
              <a:solidFill>
                <a:srgbClr val="000000"/>
              </a:solidFill>
              <a:latin typeface="IBM Plex Sans" panose="020B0503050203000203" pitchFamily="34" charset="0"/>
            </a:endParaRPr>
          </a:p>
          <a:p>
            <a:pPr defTabSz="2438340">
              <a:spcBef>
                <a:spcPts val="0"/>
              </a:spcBef>
            </a:pPr>
            <a:endParaRPr lang="en-US" sz="3734" kern="0" dirty="0">
              <a:solidFill>
                <a:srgbClr val="000000"/>
              </a:solidFill>
            </a:endParaRPr>
          </a:p>
          <a:p>
            <a:pPr defTabSz="2438340">
              <a:spcBef>
                <a:spcPts val="0"/>
              </a:spcBef>
            </a:pPr>
            <a:endParaRPr lang="en-US" sz="3734" kern="0" dirty="0">
              <a:solidFill>
                <a:srgbClr val="000000"/>
              </a:solidFill>
            </a:endParaRPr>
          </a:p>
        </p:txBody>
      </p:sp>
      <p:sp>
        <p:nvSpPr>
          <p:cNvPr id="28" name="Text Placeholder 7">
            <a:extLst>
              <a:ext uri="{FF2B5EF4-FFF2-40B4-BE49-F238E27FC236}">
                <a16:creationId xmlns:a16="http://schemas.microsoft.com/office/drawing/2014/main" id="{6867AFD0-9F36-3328-7E6B-1F93319213C6}"/>
              </a:ext>
            </a:extLst>
          </p:cNvPr>
          <p:cNvSpPr txBox="1">
            <a:spLocks/>
          </p:cNvSpPr>
          <p:nvPr/>
        </p:nvSpPr>
        <p:spPr>
          <a:xfrm>
            <a:off x="13008343" y="10029328"/>
            <a:ext cx="4767288" cy="3094388"/>
          </a:xfrm>
          <a:prstGeom prst="rect">
            <a:avLst/>
          </a:prstGeom>
        </p:spPr>
        <p:txBody>
          <a:bodyPr lIns="243840" tIns="243840" rIns="243840" bIns="24384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spcBef>
                <a:spcPts val="0"/>
              </a:spcBef>
            </a:pPr>
            <a:r>
              <a:rPr lang="en-US" sz="3600" b="1" dirty="0">
                <a:solidFill>
                  <a:srgbClr val="000000"/>
                </a:solidFill>
                <a:latin typeface="+mn-lt"/>
              </a:rPr>
              <a:t>Deep learning</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Network architectures</a:t>
            </a:r>
          </a:p>
          <a:p>
            <a:pPr marL="457200" indent="-457200" defTabSz="2438340">
              <a:spcBef>
                <a:spcPts val="800"/>
              </a:spcBef>
              <a:buFont typeface="Arial" panose="020B0604020202020204" pitchFamily="34" charset="0"/>
              <a:buChar char="•"/>
            </a:pPr>
            <a:r>
              <a:rPr lang="en-US" sz="2800" kern="0" dirty="0">
                <a:solidFill>
                  <a:srgbClr val="000000"/>
                </a:solidFill>
                <a:latin typeface="+mn-lt"/>
              </a:rPr>
              <a:t>Task-specific decision boundaries + feature representations</a:t>
            </a:r>
          </a:p>
          <a:p>
            <a:pPr defTabSz="2438340">
              <a:spcBef>
                <a:spcPts val="0"/>
              </a:spcBef>
            </a:pPr>
            <a:endParaRPr lang="en-US" sz="3734" b="1" dirty="0">
              <a:solidFill>
                <a:srgbClr val="000000"/>
              </a:solidFill>
              <a:latin typeface="IBM Plex Sans" panose="020B0503050203000203" pitchFamily="34" charset="0"/>
            </a:endParaRPr>
          </a:p>
          <a:p>
            <a:pPr defTabSz="2438340">
              <a:spcBef>
                <a:spcPts val="0"/>
              </a:spcBef>
            </a:pPr>
            <a:endParaRPr lang="en-US" sz="3734" kern="0" dirty="0">
              <a:solidFill>
                <a:srgbClr val="000000"/>
              </a:solidFill>
            </a:endParaRPr>
          </a:p>
          <a:p>
            <a:pPr defTabSz="2438340">
              <a:spcBef>
                <a:spcPts val="0"/>
              </a:spcBef>
            </a:pPr>
            <a:endParaRPr lang="en-US" sz="3734" kern="0" dirty="0">
              <a:solidFill>
                <a:srgbClr val="000000"/>
              </a:solidFill>
            </a:endParaRPr>
          </a:p>
        </p:txBody>
      </p:sp>
      <p:sp>
        <p:nvSpPr>
          <p:cNvPr id="29" name="Rectangle 28">
            <a:extLst>
              <a:ext uri="{FF2B5EF4-FFF2-40B4-BE49-F238E27FC236}">
                <a16:creationId xmlns:a16="http://schemas.microsoft.com/office/drawing/2014/main" id="{BD8B5349-21AA-F6AE-FE55-BFB524E1FBE2}"/>
              </a:ext>
            </a:extLst>
          </p:cNvPr>
          <p:cNvSpPr/>
          <p:nvPr/>
        </p:nvSpPr>
        <p:spPr bwMode="auto">
          <a:xfrm>
            <a:off x="12695014" y="6502039"/>
            <a:ext cx="4896658" cy="297235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242">
              <a:defRPr/>
            </a:pPr>
            <a:endParaRPr lang="en-US" sz="2800">
              <a:solidFill>
                <a:srgbClr val="000000"/>
              </a:solidFill>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71E345F1-3E0E-D665-FE9C-02D4DD0B53BF}"/>
              </a:ext>
            </a:extLst>
          </p:cNvPr>
          <p:cNvPicPr>
            <a:picLocks/>
          </p:cNvPicPr>
          <p:nvPr/>
        </p:nvPicPr>
        <p:blipFill>
          <a:blip r:embed="rId3"/>
          <a:stretch>
            <a:fillRect/>
          </a:stretch>
        </p:blipFill>
        <p:spPr>
          <a:xfrm>
            <a:off x="13179287" y="6524719"/>
            <a:ext cx="3756991" cy="2830267"/>
          </a:xfrm>
          <a:prstGeom prst="rect">
            <a:avLst/>
          </a:prstGeom>
        </p:spPr>
      </p:pic>
      <p:sp>
        <p:nvSpPr>
          <p:cNvPr id="31" name="Rectangle 30">
            <a:extLst>
              <a:ext uri="{FF2B5EF4-FFF2-40B4-BE49-F238E27FC236}">
                <a16:creationId xmlns:a16="http://schemas.microsoft.com/office/drawing/2014/main" id="{C9928D1A-05FB-8C0D-4CD7-F66A54C60934}"/>
              </a:ext>
            </a:extLst>
          </p:cNvPr>
          <p:cNvSpPr/>
          <p:nvPr/>
        </p:nvSpPr>
        <p:spPr bwMode="auto">
          <a:xfrm>
            <a:off x="6777744" y="6488689"/>
            <a:ext cx="4896658" cy="297235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242">
              <a:defRPr/>
            </a:pPr>
            <a:endParaRPr lang="en-US" sz="2800">
              <a:solidFill>
                <a:srgbClr val="000000"/>
              </a:solidFill>
              <a:latin typeface="IBM Plex Sans" charset="0"/>
              <a:ea typeface="IBM Plex Sans" charset="0"/>
              <a:cs typeface="IBM Plex Sans" charset="0"/>
            </a:endParaRPr>
          </a:p>
        </p:txBody>
      </p:sp>
      <p:sp>
        <p:nvSpPr>
          <p:cNvPr id="32" name="Rectangle 31">
            <a:extLst>
              <a:ext uri="{FF2B5EF4-FFF2-40B4-BE49-F238E27FC236}">
                <a16:creationId xmlns:a16="http://schemas.microsoft.com/office/drawing/2014/main" id="{4B83EA02-CE7B-28AE-03F3-1D1956457C3A}"/>
              </a:ext>
            </a:extLst>
          </p:cNvPr>
          <p:cNvSpPr/>
          <p:nvPr/>
        </p:nvSpPr>
        <p:spPr bwMode="auto">
          <a:xfrm>
            <a:off x="879918" y="6440395"/>
            <a:ext cx="4896658" cy="297235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242">
              <a:defRPr/>
            </a:pPr>
            <a:endParaRPr lang="en-US" sz="2800">
              <a:solidFill>
                <a:srgbClr val="000000"/>
              </a:solidFill>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CE76763-D7E8-811F-E721-40499BEC304E}"/>
              </a:ext>
            </a:extLst>
          </p:cNvPr>
          <p:cNvPicPr>
            <a:picLocks noChangeAspect="1"/>
          </p:cNvPicPr>
          <p:nvPr/>
        </p:nvPicPr>
        <p:blipFill>
          <a:blip r:embed="rId4"/>
          <a:stretch>
            <a:fillRect/>
          </a:stretch>
        </p:blipFill>
        <p:spPr>
          <a:xfrm>
            <a:off x="7429940" y="6459727"/>
            <a:ext cx="3503103" cy="2982995"/>
          </a:xfrm>
          <a:prstGeom prst="rect">
            <a:avLst/>
          </a:prstGeom>
        </p:spPr>
      </p:pic>
      <p:pic>
        <p:nvPicPr>
          <p:cNvPr id="34" name="Picture 33">
            <a:extLst>
              <a:ext uri="{FF2B5EF4-FFF2-40B4-BE49-F238E27FC236}">
                <a16:creationId xmlns:a16="http://schemas.microsoft.com/office/drawing/2014/main" id="{ED699F65-6418-C18C-E325-F5CB5C835379}"/>
              </a:ext>
            </a:extLst>
          </p:cNvPr>
          <p:cNvPicPr>
            <a:picLocks noChangeAspect="1"/>
          </p:cNvPicPr>
          <p:nvPr/>
        </p:nvPicPr>
        <p:blipFill>
          <a:blip r:embed="rId5"/>
          <a:stretch>
            <a:fillRect/>
          </a:stretch>
        </p:blipFill>
        <p:spPr>
          <a:xfrm>
            <a:off x="1189933" y="6224716"/>
            <a:ext cx="3934447" cy="3248621"/>
          </a:xfrm>
          <a:prstGeom prst="rect">
            <a:avLst/>
          </a:prstGeom>
        </p:spPr>
      </p:pic>
      <p:sp>
        <p:nvSpPr>
          <p:cNvPr id="35" name="Text Placeholder 5">
            <a:extLst>
              <a:ext uri="{FF2B5EF4-FFF2-40B4-BE49-F238E27FC236}">
                <a16:creationId xmlns:a16="http://schemas.microsoft.com/office/drawing/2014/main" id="{92194CE9-29E4-031E-FA97-5AB2672B1607}"/>
              </a:ext>
            </a:extLst>
          </p:cNvPr>
          <p:cNvSpPr txBox="1">
            <a:spLocks/>
          </p:cNvSpPr>
          <p:nvPr/>
        </p:nvSpPr>
        <p:spPr>
          <a:xfrm>
            <a:off x="915123" y="10029328"/>
            <a:ext cx="4901184" cy="11577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0"/>
              </a:spcBef>
              <a:defRPr/>
            </a:pPr>
            <a:endParaRPr lang="en-US" sz="2666" kern="0">
              <a:solidFill>
                <a:srgbClr val="A8A8A8"/>
              </a:solidFill>
            </a:endParaRPr>
          </a:p>
        </p:txBody>
      </p:sp>
      <p:sp>
        <p:nvSpPr>
          <p:cNvPr id="36" name="Text Placeholder 6">
            <a:extLst>
              <a:ext uri="{FF2B5EF4-FFF2-40B4-BE49-F238E27FC236}">
                <a16:creationId xmlns:a16="http://schemas.microsoft.com/office/drawing/2014/main" id="{D4AAC569-0960-894B-37A3-75723AE8DE9F}"/>
              </a:ext>
            </a:extLst>
          </p:cNvPr>
          <p:cNvSpPr txBox="1">
            <a:spLocks/>
          </p:cNvSpPr>
          <p:nvPr/>
        </p:nvSpPr>
        <p:spPr>
          <a:xfrm>
            <a:off x="6803937" y="10029328"/>
            <a:ext cx="4901184" cy="11577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0"/>
              </a:spcBef>
              <a:defRPr/>
            </a:pPr>
            <a:endParaRPr lang="en-US" sz="2666" kern="0">
              <a:solidFill>
                <a:srgbClr val="A8A8A8"/>
              </a:solidFill>
            </a:endParaRPr>
          </a:p>
        </p:txBody>
      </p:sp>
      <p:sp>
        <p:nvSpPr>
          <p:cNvPr id="37" name="Text Placeholder 7">
            <a:extLst>
              <a:ext uri="{FF2B5EF4-FFF2-40B4-BE49-F238E27FC236}">
                <a16:creationId xmlns:a16="http://schemas.microsoft.com/office/drawing/2014/main" id="{1C67552B-A8F4-67D5-DE99-DBADC8171208}"/>
              </a:ext>
            </a:extLst>
          </p:cNvPr>
          <p:cNvSpPr txBox="1">
            <a:spLocks/>
          </p:cNvSpPr>
          <p:nvPr/>
        </p:nvSpPr>
        <p:spPr>
          <a:xfrm>
            <a:off x="12717133" y="10232528"/>
            <a:ext cx="4901184" cy="115777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2438340">
              <a:spcBef>
                <a:spcPts val="0"/>
              </a:spcBef>
              <a:defRPr/>
            </a:pPr>
            <a:endParaRPr lang="en-US" sz="2666" kern="0">
              <a:solidFill>
                <a:srgbClr val="A8A8A8"/>
              </a:solidFill>
            </a:endParaRPr>
          </a:p>
          <a:p>
            <a:pPr defTabSz="2438340">
              <a:spcBef>
                <a:spcPts val="0"/>
              </a:spcBef>
              <a:defRPr/>
            </a:pPr>
            <a:endParaRPr lang="en-US" sz="2666" kern="0">
              <a:solidFill>
                <a:srgbClr val="A8A8A8"/>
              </a:solidFill>
            </a:endParaRPr>
          </a:p>
        </p:txBody>
      </p:sp>
      <p:cxnSp>
        <p:nvCxnSpPr>
          <p:cNvPr id="38" name="Straight Arrow Connector 37">
            <a:extLst>
              <a:ext uri="{FF2B5EF4-FFF2-40B4-BE49-F238E27FC236}">
                <a16:creationId xmlns:a16="http://schemas.microsoft.com/office/drawing/2014/main" id="{794B33D0-B9BA-F488-C04D-2E2BE5FDBD5B}"/>
              </a:ext>
            </a:extLst>
          </p:cNvPr>
          <p:cNvCxnSpPr>
            <a:cxnSpLocks/>
          </p:cNvCxnSpPr>
          <p:nvPr/>
        </p:nvCxnSpPr>
        <p:spPr bwMode="auto">
          <a:xfrm>
            <a:off x="1224798" y="9751862"/>
            <a:ext cx="21902262" cy="0"/>
          </a:xfrm>
          <a:prstGeom prst="straightConnector1">
            <a:avLst/>
          </a:prstGeom>
          <a:ln w="28575">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F604BB3-634D-1A97-C003-8271CDCBABB3}"/>
              </a:ext>
            </a:extLst>
          </p:cNvPr>
          <p:cNvCxnSpPr>
            <a:cxnSpLocks/>
          </p:cNvCxnSpPr>
          <p:nvPr/>
        </p:nvCxnSpPr>
        <p:spPr bwMode="auto">
          <a:xfrm>
            <a:off x="5569642" y="6285198"/>
            <a:ext cx="1234550"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B91AF77-A499-BC91-BC2F-783A65CA60F4}"/>
              </a:ext>
            </a:extLst>
          </p:cNvPr>
          <p:cNvCxnSpPr>
            <a:cxnSpLocks/>
          </p:cNvCxnSpPr>
          <p:nvPr/>
        </p:nvCxnSpPr>
        <p:spPr bwMode="auto">
          <a:xfrm>
            <a:off x="11499002" y="6380008"/>
            <a:ext cx="1234550"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770668E-A937-8C09-3AA1-705DE4D0F939}"/>
              </a:ext>
            </a:extLst>
          </p:cNvPr>
          <p:cNvCxnSpPr>
            <a:cxnSpLocks/>
          </p:cNvCxnSpPr>
          <p:nvPr/>
        </p:nvCxnSpPr>
        <p:spPr bwMode="auto">
          <a:xfrm>
            <a:off x="17457774" y="6388518"/>
            <a:ext cx="1234550"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080C2C9-19F6-BF95-504D-A31277D201CA}"/>
              </a:ext>
            </a:extLst>
          </p:cNvPr>
          <p:cNvSpPr txBox="1"/>
          <p:nvPr/>
        </p:nvSpPr>
        <p:spPr>
          <a:xfrm>
            <a:off x="1806521" y="3454748"/>
            <a:ext cx="4145280" cy="1887568"/>
          </a:xfrm>
          <a:prstGeom prst="rect">
            <a:avLst/>
          </a:prstGeom>
          <a:noFill/>
        </p:spPr>
        <p:txBody>
          <a:bodyPr wrap="square" lIns="0" tIns="0" rIns="0" bIns="0" rtlCol="0">
            <a:spAutoFit/>
          </a:bodyPr>
          <a:lstStyle/>
          <a:p>
            <a:pPr algn="r" defTabSz="1829242">
              <a:defRPr/>
            </a:pPr>
            <a:r>
              <a:rPr lang="en-US" sz="3200" b="1">
                <a:solidFill>
                  <a:srgbClr val="000000"/>
                </a:solidFill>
                <a:latin typeface="IBM Plex Sans SmBld" panose="020B0503050203000203" pitchFamily="34" charset="0"/>
                <a:ea typeface="IBM Plex Sans" charset="0"/>
                <a:cs typeface="IBM Plex Sans" charset="0"/>
              </a:rPr>
              <a:t>1980s</a:t>
            </a:r>
            <a:endParaRPr lang="en-US" sz="3200">
              <a:solidFill>
                <a:srgbClr val="000000"/>
              </a:solidFill>
              <a:latin typeface="IBM Plex Sans" charset="0"/>
              <a:ea typeface="IBM Plex Sans" charset="0"/>
              <a:cs typeface="IBM Plex Sans" charset="0"/>
            </a:endParaRPr>
          </a:p>
          <a:p>
            <a:pPr algn="r" defTabSz="1829242">
              <a:defRPr/>
            </a:pPr>
            <a:endParaRPr lang="en-US" sz="2666">
              <a:solidFill>
                <a:srgbClr val="000000"/>
              </a:solidFill>
              <a:latin typeface="IBM Plex Sans" panose="020B0503050203000203" pitchFamily="34" charset="0"/>
              <a:ea typeface="IBM Plex Sans" charset="0"/>
              <a:cs typeface="IBM Plex Sans" charset="0"/>
            </a:endParaRPr>
          </a:p>
          <a:p>
            <a:pPr algn="r" defTabSz="1829242">
              <a:defRPr/>
            </a:pPr>
            <a:endParaRPr lang="en-US" sz="3200">
              <a:solidFill>
                <a:srgbClr val="000000"/>
              </a:solidFill>
              <a:latin typeface="IBM Plex Sans" charset="0"/>
              <a:ea typeface="IBM Plex Sans" charset="0"/>
              <a:cs typeface="IBM Plex Sans" charset="0"/>
            </a:endParaRPr>
          </a:p>
          <a:p>
            <a:pPr algn="r" defTabSz="1829242">
              <a:defRPr/>
            </a:pPr>
            <a:endParaRPr lang="en-US" sz="3200">
              <a:solidFill>
                <a:srgbClr val="000000"/>
              </a:solidFill>
              <a:latin typeface="IBM Plex Sans" charset="0"/>
              <a:ea typeface="IBM Plex Sans" charset="0"/>
              <a:cs typeface="IBM Plex Sans" charset="0"/>
            </a:endParaRPr>
          </a:p>
        </p:txBody>
      </p:sp>
      <p:cxnSp>
        <p:nvCxnSpPr>
          <p:cNvPr id="43" name="Straight Connector 42">
            <a:extLst>
              <a:ext uri="{FF2B5EF4-FFF2-40B4-BE49-F238E27FC236}">
                <a16:creationId xmlns:a16="http://schemas.microsoft.com/office/drawing/2014/main" id="{F9FF6A5C-677A-CF1D-6184-7BF87B02A80A}"/>
              </a:ext>
            </a:extLst>
          </p:cNvPr>
          <p:cNvCxnSpPr/>
          <p:nvPr/>
        </p:nvCxnSpPr>
        <p:spPr bwMode="auto">
          <a:xfrm flipV="1">
            <a:off x="6194589" y="3481038"/>
            <a:ext cx="0" cy="2804160"/>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BB1A350-F0F9-3FD5-82C0-ACECFF42AE79}"/>
              </a:ext>
            </a:extLst>
          </p:cNvPr>
          <p:cNvSpPr txBox="1"/>
          <p:nvPr/>
        </p:nvSpPr>
        <p:spPr>
          <a:xfrm>
            <a:off x="7720765" y="3526523"/>
            <a:ext cx="4145280" cy="492443"/>
          </a:xfrm>
          <a:prstGeom prst="rect">
            <a:avLst/>
          </a:prstGeom>
          <a:noFill/>
        </p:spPr>
        <p:txBody>
          <a:bodyPr wrap="square" lIns="0" tIns="0" rIns="0" bIns="0" rtlCol="0">
            <a:spAutoFit/>
          </a:bodyPr>
          <a:lstStyle/>
          <a:p>
            <a:pPr algn="r" defTabSz="1829242">
              <a:defRPr/>
            </a:pPr>
            <a:r>
              <a:rPr lang="en-US" sz="3200" b="1" dirty="0">
                <a:solidFill>
                  <a:srgbClr val="000000"/>
                </a:solidFill>
                <a:latin typeface="IBM Plex Sans SmBld" panose="020B0503050203000203" pitchFamily="34" charset="0"/>
                <a:ea typeface="IBM Plex Sans" charset="0"/>
                <a:cs typeface="IBM Plex Sans" charset="0"/>
              </a:rPr>
              <a:t>1980s to ~2010s </a:t>
            </a:r>
          </a:p>
        </p:txBody>
      </p:sp>
      <p:cxnSp>
        <p:nvCxnSpPr>
          <p:cNvPr id="45" name="Straight Connector 44">
            <a:extLst>
              <a:ext uri="{FF2B5EF4-FFF2-40B4-BE49-F238E27FC236}">
                <a16:creationId xmlns:a16="http://schemas.microsoft.com/office/drawing/2014/main" id="{B2008F29-44A4-96B4-6418-A928CB657215}"/>
              </a:ext>
            </a:extLst>
          </p:cNvPr>
          <p:cNvCxnSpPr/>
          <p:nvPr/>
        </p:nvCxnSpPr>
        <p:spPr bwMode="auto">
          <a:xfrm flipV="1">
            <a:off x="12086181" y="3582736"/>
            <a:ext cx="0" cy="2804160"/>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F50D49B-656D-F9C4-A4D1-5BE138375E5C}"/>
              </a:ext>
            </a:extLst>
          </p:cNvPr>
          <p:cNvCxnSpPr/>
          <p:nvPr/>
        </p:nvCxnSpPr>
        <p:spPr bwMode="auto">
          <a:xfrm flipV="1">
            <a:off x="18052985" y="3512858"/>
            <a:ext cx="0" cy="2804160"/>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E91340-FB68-B0D3-3894-621C7C7DE81F}"/>
              </a:ext>
            </a:extLst>
          </p:cNvPr>
          <p:cNvSpPr txBox="1"/>
          <p:nvPr/>
        </p:nvSpPr>
        <p:spPr>
          <a:xfrm>
            <a:off x="6432788" y="3512860"/>
            <a:ext cx="1827898" cy="1292662"/>
          </a:xfrm>
          <a:prstGeom prst="rect">
            <a:avLst/>
          </a:prstGeom>
          <a:noFill/>
        </p:spPr>
        <p:txBody>
          <a:bodyPr wrap="square" lIns="0" tIns="0" rIns="0" bIns="0" rtlCol="0">
            <a:spAutoFit/>
          </a:bodyPr>
          <a:lstStyle/>
          <a:p>
            <a:pPr defTabSz="1829242">
              <a:defRPr/>
            </a:pPr>
            <a:r>
              <a:rPr lang="en-US" sz="2800" dirty="0">
                <a:solidFill>
                  <a:srgbClr val="000000"/>
                </a:solidFill>
                <a:ea typeface="IBM Plex Sans" charset="0"/>
                <a:cs typeface="IBM Plex Sans" charset="0"/>
              </a:rPr>
              <a:t>Big data</a:t>
            </a:r>
          </a:p>
          <a:p>
            <a:pPr defTabSz="1829242">
              <a:defRPr/>
            </a:pPr>
            <a:endParaRPr lang="en-US" sz="2800" dirty="0">
              <a:solidFill>
                <a:srgbClr val="000000"/>
              </a:solidFill>
              <a:latin typeface="IBM Plex Sans" charset="0"/>
              <a:ea typeface="IBM Plex Sans" charset="0"/>
              <a:cs typeface="IBM Plex Sans" charset="0"/>
            </a:endParaRPr>
          </a:p>
          <a:p>
            <a:pPr defTabSz="1829242">
              <a:defRPr/>
            </a:pPr>
            <a:endParaRPr lang="en-US" sz="2800" dirty="0">
              <a:solidFill>
                <a:srgbClr val="000000"/>
              </a:solidFill>
              <a:latin typeface="IBM Plex Sans" charset="0"/>
              <a:ea typeface="IBM Plex Sans" charset="0"/>
              <a:cs typeface="IBM Plex Sans" charset="0"/>
            </a:endParaRPr>
          </a:p>
        </p:txBody>
      </p:sp>
      <p:sp>
        <p:nvSpPr>
          <p:cNvPr id="48" name="TextBox 47">
            <a:extLst>
              <a:ext uri="{FF2B5EF4-FFF2-40B4-BE49-F238E27FC236}">
                <a16:creationId xmlns:a16="http://schemas.microsoft.com/office/drawing/2014/main" id="{9E5CAEA7-6690-AEF3-BFE4-57FF95A07614}"/>
              </a:ext>
            </a:extLst>
          </p:cNvPr>
          <p:cNvSpPr txBox="1"/>
          <p:nvPr/>
        </p:nvSpPr>
        <p:spPr>
          <a:xfrm>
            <a:off x="12312205" y="3529764"/>
            <a:ext cx="4145280" cy="1292662"/>
          </a:xfrm>
          <a:prstGeom prst="rect">
            <a:avLst/>
          </a:prstGeom>
          <a:noFill/>
        </p:spPr>
        <p:txBody>
          <a:bodyPr wrap="square" lIns="0" tIns="0" rIns="0" bIns="0" rtlCol="0">
            <a:spAutoFit/>
          </a:bodyPr>
          <a:lstStyle/>
          <a:p>
            <a:pPr defTabSz="1829242">
              <a:defRPr/>
            </a:pPr>
            <a:r>
              <a:rPr lang="en-US" sz="2800" dirty="0">
                <a:solidFill>
                  <a:srgbClr val="000000"/>
                </a:solidFill>
                <a:ea typeface="IBM Plex Sans" charset="0"/>
                <a:cs typeface="IBM Plex Sans" charset="0"/>
              </a:rPr>
              <a:t>Massive labeled data </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Compute</a:t>
            </a:r>
          </a:p>
        </p:txBody>
      </p:sp>
      <p:sp>
        <p:nvSpPr>
          <p:cNvPr id="50" name="Text Placeholder 8">
            <a:extLst>
              <a:ext uri="{FF2B5EF4-FFF2-40B4-BE49-F238E27FC236}">
                <a16:creationId xmlns:a16="http://schemas.microsoft.com/office/drawing/2014/main" id="{427711C4-E20B-0623-4E3D-CCB340B7E7B2}"/>
              </a:ext>
            </a:extLst>
          </p:cNvPr>
          <p:cNvSpPr txBox="1">
            <a:spLocks/>
          </p:cNvSpPr>
          <p:nvPr/>
        </p:nvSpPr>
        <p:spPr>
          <a:xfrm>
            <a:off x="18576060" y="10029328"/>
            <a:ext cx="5223740" cy="2069624"/>
          </a:xfrm>
          <a:prstGeom prst="rect">
            <a:avLst/>
          </a:prstGeom>
        </p:spPr>
        <p:txBody>
          <a:bodyPr lIns="243840" tIns="243840" rIns="243840" bIns="24384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340">
              <a:spcBef>
                <a:spcPts val="0"/>
              </a:spcBef>
            </a:pPr>
            <a:r>
              <a:rPr lang="en-US" sz="3600" b="1" dirty="0">
                <a:solidFill>
                  <a:srgbClr val="002D9C"/>
                </a:solidFill>
                <a:latin typeface="+mn-lt"/>
              </a:rPr>
              <a:t>Foundation models</a:t>
            </a:r>
          </a:p>
          <a:p>
            <a:pPr marL="457200" indent="-457200" defTabSz="2438340">
              <a:spcBef>
                <a:spcPts val="800"/>
              </a:spcBef>
              <a:buFont typeface="Arial" panose="020B0604020202020204" pitchFamily="34" charset="0"/>
              <a:buChar char="•"/>
            </a:pPr>
            <a:r>
              <a:rPr lang="en-US" sz="2800" kern="0" dirty="0">
                <a:solidFill>
                  <a:srgbClr val="002D9C"/>
                </a:solidFill>
                <a:latin typeface="+mn-lt"/>
              </a:rPr>
              <a:t>Base model</a:t>
            </a:r>
          </a:p>
          <a:p>
            <a:pPr marL="457200" indent="-457200" defTabSz="2438340">
              <a:spcBef>
                <a:spcPts val="800"/>
              </a:spcBef>
              <a:buFont typeface="Arial" panose="020B0604020202020204" pitchFamily="34" charset="0"/>
              <a:buChar char="•"/>
            </a:pPr>
            <a:r>
              <a:rPr lang="en-US" sz="2800" kern="0" dirty="0">
                <a:solidFill>
                  <a:srgbClr val="002D9C"/>
                </a:solidFill>
                <a:latin typeface="+mn-lt"/>
              </a:rPr>
              <a:t>Adaptable decision boundaries and feature representations</a:t>
            </a:r>
          </a:p>
          <a:p>
            <a:pPr defTabSz="2438340">
              <a:spcBef>
                <a:spcPts val="0"/>
              </a:spcBef>
            </a:pPr>
            <a:endParaRPr lang="en-US" sz="3734" b="1" dirty="0">
              <a:solidFill>
                <a:srgbClr val="000000"/>
              </a:solidFill>
              <a:latin typeface="IBM Plex Sans" panose="020B0503050203000203" pitchFamily="34" charset="0"/>
            </a:endParaRPr>
          </a:p>
          <a:p>
            <a:pPr defTabSz="2438340">
              <a:spcBef>
                <a:spcPts val="0"/>
              </a:spcBef>
            </a:pPr>
            <a:endParaRPr lang="en-US" sz="3734" kern="0" dirty="0">
              <a:solidFill>
                <a:srgbClr val="FFA0C2"/>
              </a:solidFill>
            </a:endParaRPr>
          </a:p>
          <a:p>
            <a:pPr defTabSz="2438340">
              <a:spcBef>
                <a:spcPts val="0"/>
              </a:spcBef>
            </a:pPr>
            <a:endParaRPr lang="en-US" sz="3734" kern="0" dirty="0">
              <a:solidFill>
                <a:srgbClr val="FFA0C2"/>
              </a:solidFill>
            </a:endParaRPr>
          </a:p>
        </p:txBody>
      </p:sp>
      <p:pic>
        <p:nvPicPr>
          <p:cNvPr id="51" name="Picture 50">
            <a:extLst>
              <a:ext uri="{FF2B5EF4-FFF2-40B4-BE49-F238E27FC236}">
                <a16:creationId xmlns:a16="http://schemas.microsoft.com/office/drawing/2014/main" id="{B3B6D50B-FBE3-B2A1-7D03-60174FBA9C8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5631" t="4773" r="5866" b="4433"/>
          <a:stretch/>
        </p:blipFill>
        <p:spPr>
          <a:xfrm>
            <a:off x="18859500" y="6370190"/>
            <a:ext cx="4145280" cy="3139323"/>
          </a:xfrm>
          <a:prstGeom prst="rect">
            <a:avLst/>
          </a:prstGeom>
        </p:spPr>
      </p:pic>
      <p:sp>
        <p:nvSpPr>
          <p:cNvPr id="52" name="TextBox 51">
            <a:extLst>
              <a:ext uri="{FF2B5EF4-FFF2-40B4-BE49-F238E27FC236}">
                <a16:creationId xmlns:a16="http://schemas.microsoft.com/office/drawing/2014/main" id="{974EE779-4633-84FA-2145-5C3793D15C84}"/>
              </a:ext>
            </a:extLst>
          </p:cNvPr>
          <p:cNvSpPr txBox="1"/>
          <p:nvPr/>
        </p:nvSpPr>
        <p:spPr>
          <a:xfrm>
            <a:off x="18279006" y="3514237"/>
            <a:ext cx="4145280" cy="2585323"/>
          </a:xfrm>
          <a:prstGeom prst="rect">
            <a:avLst/>
          </a:prstGeom>
          <a:noFill/>
        </p:spPr>
        <p:txBody>
          <a:bodyPr wrap="square" lIns="0" tIns="0" rIns="0" bIns="0" rtlCol="0" anchor="t">
            <a:spAutoFit/>
          </a:bodyPr>
          <a:lstStyle/>
          <a:p>
            <a:pPr defTabSz="1829242">
              <a:defRPr/>
            </a:pPr>
            <a:r>
              <a:rPr lang="en-US" sz="2800" b="1" dirty="0">
                <a:solidFill>
                  <a:srgbClr val="002D9C"/>
                </a:solidFill>
                <a:ea typeface="IBM Plex Sans" charset="0"/>
                <a:cs typeface="IBM Plex Sans" charset="0"/>
              </a:rPr>
              <a:t>Self-supervision at scale</a:t>
            </a:r>
          </a:p>
          <a:p>
            <a:pPr defTabSz="1829242">
              <a:defRPr/>
            </a:pPr>
            <a:r>
              <a:rPr lang="en-US" sz="2800" dirty="0">
                <a:solidFill>
                  <a:srgbClr val="000000"/>
                </a:solidFill>
                <a:ea typeface="IBM Plex Sans" charset="0"/>
                <a:cs typeface="IBM Plex Sans" charset="0"/>
              </a:rPr>
              <a:t>+</a:t>
            </a:r>
          </a:p>
          <a:p>
            <a:pPr defTabSz="1829242">
              <a:defRPr/>
            </a:pPr>
            <a:r>
              <a:rPr lang="en-US" sz="2800" dirty="0">
                <a:solidFill>
                  <a:srgbClr val="000000"/>
                </a:solidFill>
                <a:ea typeface="IBM Plex Sans" charset="0"/>
                <a:cs typeface="IBM Plex Sans" charset="0"/>
              </a:rPr>
              <a:t>Massive unlabeled data </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a:t>
            </a:r>
            <a:br>
              <a:rPr lang="en-US" sz="2800" dirty="0">
                <a:solidFill>
                  <a:srgbClr val="000000"/>
                </a:solidFill>
                <a:ea typeface="IBM Plex Sans" charset="0"/>
                <a:cs typeface="IBM Plex Sans" charset="0"/>
              </a:rPr>
            </a:br>
            <a:r>
              <a:rPr lang="en-US" sz="2800" dirty="0">
                <a:solidFill>
                  <a:srgbClr val="000000"/>
                </a:solidFill>
                <a:ea typeface="IBM Plex Sans" charset="0"/>
                <a:cs typeface="IBM Plex Sans" charset="0"/>
              </a:rPr>
              <a:t>Compute</a:t>
            </a:r>
          </a:p>
          <a:p>
            <a:pPr defTabSz="1829242">
              <a:defRPr/>
            </a:pPr>
            <a:endParaRPr lang="en-US" sz="2800" dirty="0">
              <a:solidFill>
                <a:srgbClr val="FFFFFF"/>
              </a:solidFill>
              <a:latin typeface="IBM Plex Sans" panose="020B0503050203000203" pitchFamily="34" charset="0"/>
              <a:ea typeface="IBM Plex Sans" charset="0"/>
              <a:cs typeface="IBM Plex Sans" charset="0"/>
            </a:endParaRPr>
          </a:p>
        </p:txBody>
      </p:sp>
      <p:sp>
        <p:nvSpPr>
          <p:cNvPr id="53" name="TextBox 52">
            <a:extLst>
              <a:ext uri="{FF2B5EF4-FFF2-40B4-BE49-F238E27FC236}">
                <a16:creationId xmlns:a16="http://schemas.microsoft.com/office/drawing/2014/main" id="{6A6A2622-4AD2-9323-7E35-67845391F320}"/>
              </a:ext>
            </a:extLst>
          </p:cNvPr>
          <p:cNvSpPr txBox="1"/>
          <p:nvPr/>
        </p:nvSpPr>
        <p:spPr>
          <a:xfrm>
            <a:off x="15282793" y="3478341"/>
            <a:ext cx="2654928" cy="984885"/>
          </a:xfrm>
          <a:prstGeom prst="rect">
            <a:avLst/>
          </a:prstGeom>
          <a:noFill/>
        </p:spPr>
        <p:txBody>
          <a:bodyPr wrap="square" lIns="0" tIns="0" rIns="0" bIns="0" rtlCol="0">
            <a:spAutoFit/>
          </a:bodyPr>
          <a:lstStyle/>
          <a:p>
            <a:pPr algn="r" defTabSz="1829242">
              <a:defRPr/>
            </a:pPr>
            <a:r>
              <a:rPr lang="en-US" sz="3200" b="1">
                <a:solidFill>
                  <a:srgbClr val="002D9C"/>
                </a:solidFill>
                <a:latin typeface="IBM Plex Sans SmBld" panose="020B0503050203000203" pitchFamily="34" charset="0"/>
                <a:ea typeface="IBM Plex Sans" charset="0"/>
                <a:cs typeface="IBM Plex Sans" charset="0"/>
              </a:rPr>
              <a:t>2017+</a:t>
            </a:r>
          </a:p>
          <a:p>
            <a:pPr defTabSz="1829242">
              <a:defRPr/>
            </a:pPr>
            <a:endParaRPr lang="en-US" sz="320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494930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14BAF00F-588E-A605-2842-D49DB51120F4}"/>
              </a:ext>
            </a:extLst>
          </p:cNvPr>
          <p:cNvSpPr>
            <a:spLocks noGrp="1"/>
          </p:cNvSpPr>
          <p:nvPr>
            <p:ph type="title"/>
          </p:nvPr>
        </p:nvSpPr>
        <p:spPr>
          <a:xfrm>
            <a:off x="563931" y="537272"/>
            <a:ext cx="12986816" cy="1723549"/>
          </a:xfrm>
        </p:spPr>
        <p:txBody>
          <a:bodyPr wrap="square">
            <a:spAutoFit/>
          </a:bodyPr>
          <a:lstStyle/>
          <a:p>
            <a:r>
              <a:rPr lang="en-US" sz="5600" dirty="0"/>
              <a:t>The speed, scope, and scale of generative AI impact is unprecedented</a:t>
            </a:r>
          </a:p>
        </p:txBody>
      </p:sp>
      <p:sp>
        <p:nvSpPr>
          <p:cNvPr id="6" name="TextBox 5">
            <a:extLst>
              <a:ext uri="{FF2B5EF4-FFF2-40B4-BE49-F238E27FC236}">
                <a16:creationId xmlns:a16="http://schemas.microsoft.com/office/drawing/2014/main" id="{187EE600-ABC7-26FF-17FF-9DEB1014F1B3}"/>
              </a:ext>
            </a:extLst>
          </p:cNvPr>
          <p:cNvSpPr txBox="1"/>
          <p:nvPr/>
        </p:nvSpPr>
        <p:spPr>
          <a:xfrm>
            <a:off x="3126110" y="2934764"/>
            <a:ext cx="5939779" cy="1723500"/>
          </a:xfrm>
          <a:prstGeom prst="rect">
            <a:avLst/>
          </a:prstGeom>
          <a:noFill/>
        </p:spPr>
        <p:txBody>
          <a:bodyPr wrap="square" lIns="182856" tIns="182856" rIns="182856" bIns="182856" rtlCol="0">
            <a:spAutoFit/>
          </a:bodyPr>
          <a:lstStyle/>
          <a:p>
            <a:pPr defTabSz="1828823">
              <a:defRPr/>
            </a:pPr>
            <a:r>
              <a:rPr lang="en-US" sz="4400" b="1" dirty="0">
                <a:solidFill>
                  <a:srgbClr val="0070C0"/>
                </a:solidFill>
                <a:latin typeface="IBM Plex Sans SmBld" panose="020B0503050203000203" pitchFamily="34" charset="0"/>
                <a:ea typeface="IBM Plex Sans" charset="0"/>
                <a:cs typeface="IBM Plex Sans" charset="0"/>
              </a:rPr>
              <a:t>Massive grassroots adoption</a:t>
            </a:r>
          </a:p>
        </p:txBody>
      </p:sp>
      <p:sp>
        <p:nvSpPr>
          <p:cNvPr id="7" name="TextBox 6">
            <a:extLst>
              <a:ext uri="{FF2B5EF4-FFF2-40B4-BE49-F238E27FC236}">
                <a16:creationId xmlns:a16="http://schemas.microsoft.com/office/drawing/2014/main" id="{DB1AFE2E-8A11-087D-11A8-D512032F5B86}"/>
              </a:ext>
            </a:extLst>
          </p:cNvPr>
          <p:cNvSpPr txBox="1"/>
          <p:nvPr/>
        </p:nvSpPr>
        <p:spPr>
          <a:xfrm>
            <a:off x="13715372" y="2890643"/>
            <a:ext cx="5655787" cy="1723500"/>
          </a:xfrm>
          <a:prstGeom prst="rect">
            <a:avLst/>
          </a:prstGeom>
          <a:noFill/>
        </p:spPr>
        <p:txBody>
          <a:bodyPr wrap="square" lIns="182856" tIns="182856" rIns="182856" bIns="182856" rtlCol="0">
            <a:spAutoFit/>
          </a:bodyPr>
          <a:lstStyle/>
          <a:p>
            <a:pPr defTabSz="1828823">
              <a:defRPr/>
            </a:pPr>
            <a:r>
              <a:rPr lang="en-US" sz="4400" b="1" dirty="0">
                <a:solidFill>
                  <a:srgbClr val="0070C0"/>
                </a:solidFill>
                <a:latin typeface="IBM Plex Sans SmBld" panose="020B0503050203000203" pitchFamily="34" charset="0"/>
                <a:ea typeface="IBM Plex Sans" charset="0"/>
                <a:cs typeface="IBM Plex Sans" charset="0"/>
              </a:rPr>
              <a:t>Broad-reaching and deep impact</a:t>
            </a:r>
          </a:p>
        </p:txBody>
      </p:sp>
      <p:cxnSp>
        <p:nvCxnSpPr>
          <p:cNvPr id="8" name="Straight Connector 7">
            <a:extLst>
              <a:ext uri="{FF2B5EF4-FFF2-40B4-BE49-F238E27FC236}">
                <a16:creationId xmlns:a16="http://schemas.microsoft.com/office/drawing/2014/main" id="{CDF9C8B5-D15A-5B99-E71C-3A458BF33FE2}"/>
              </a:ext>
            </a:extLst>
          </p:cNvPr>
          <p:cNvCxnSpPr>
            <a:cxnSpLocks/>
          </p:cNvCxnSpPr>
          <p:nvPr/>
        </p:nvCxnSpPr>
        <p:spPr bwMode="auto">
          <a:xfrm>
            <a:off x="11644438" y="2934764"/>
            <a:ext cx="0" cy="10524035"/>
          </a:xfrm>
          <a:prstGeom prst="line">
            <a:avLst/>
          </a:prstGeom>
          <a:ln w="3175">
            <a:solidFill>
              <a:schemeClr val="bg1">
                <a:lumMod val="7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FE33984-A6B3-E5E3-94B3-A89CFC244F62}"/>
              </a:ext>
            </a:extLst>
          </p:cNvPr>
          <p:cNvSpPr txBox="1"/>
          <p:nvPr/>
        </p:nvSpPr>
        <p:spPr>
          <a:xfrm>
            <a:off x="13699590" y="5143500"/>
            <a:ext cx="9479703" cy="1723500"/>
          </a:xfrm>
          <a:prstGeom prst="rect">
            <a:avLst/>
          </a:prstGeom>
          <a:noFill/>
        </p:spPr>
        <p:txBody>
          <a:bodyPr wrap="square" lIns="182856" tIns="182856" rIns="182856" bIns="182856" rtlCol="0" anchor="t">
            <a:spAutoFit/>
          </a:bodyPr>
          <a:lstStyle/>
          <a:p>
            <a:pPr defTabSz="1828823">
              <a:defRPr/>
            </a:pPr>
            <a:r>
              <a:rPr lang="en-US" sz="4400" i="1" dirty="0">
                <a:solidFill>
                  <a:srgbClr val="000000"/>
                </a:solidFill>
                <a:ea typeface="IBM Plex Sans" charset="0"/>
                <a:cs typeface="IBM Plex Sans" charset="0"/>
              </a:rPr>
              <a:t>Generative AI could raise global GDP by </a:t>
            </a:r>
            <a:r>
              <a:rPr lang="en-US" sz="4400" b="1" dirty="0">
                <a:solidFill>
                  <a:srgbClr val="0070C0"/>
                </a:solidFill>
              </a:rPr>
              <a:t>7% </a:t>
            </a:r>
            <a:r>
              <a:rPr lang="en-US" sz="4400" i="1" dirty="0">
                <a:solidFill>
                  <a:srgbClr val="000000"/>
                </a:solidFill>
              </a:rPr>
              <a:t>within 10 years</a:t>
            </a:r>
          </a:p>
        </p:txBody>
      </p:sp>
      <p:sp>
        <p:nvSpPr>
          <p:cNvPr id="10" name="TextBox 9">
            <a:extLst>
              <a:ext uri="{FF2B5EF4-FFF2-40B4-BE49-F238E27FC236}">
                <a16:creationId xmlns:a16="http://schemas.microsoft.com/office/drawing/2014/main" id="{06D6A3E3-384D-0BC3-1E92-3507D558CBD7}"/>
              </a:ext>
            </a:extLst>
          </p:cNvPr>
          <p:cNvSpPr txBox="1"/>
          <p:nvPr/>
        </p:nvSpPr>
        <p:spPr>
          <a:xfrm>
            <a:off x="14639010" y="12013816"/>
            <a:ext cx="6784502" cy="1231058"/>
          </a:xfrm>
          <a:prstGeom prst="rect">
            <a:avLst/>
          </a:prstGeom>
          <a:noFill/>
        </p:spPr>
        <p:txBody>
          <a:bodyPr wrap="none" lIns="182856" tIns="182856" rIns="182856" bIns="182856" rtlCol="0">
            <a:spAutoFit/>
          </a:bodyPr>
          <a:lstStyle/>
          <a:p>
            <a:pPr marL="457200" indent="-457200" algn="r" defTabSz="1828823">
              <a:buFontTx/>
              <a:buChar char="-"/>
              <a:defRPr/>
            </a:pPr>
            <a:r>
              <a:rPr lang="en-US" sz="2800" dirty="0">
                <a:solidFill>
                  <a:schemeClr val="tx1">
                    <a:lumMod val="50000"/>
                    <a:lumOff val="50000"/>
                  </a:schemeClr>
                </a:solidFill>
                <a:latin typeface="IBM Plex Sans Light"/>
                <a:ea typeface="IBM Plex Sans" charset="0"/>
                <a:cs typeface="IBM Plex Sans" charset="0"/>
              </a:rPr>
              <a:t>IBV Tech-led disruptions</a:t>
            </a:r>
          </a:p>
          <a:p>
            <a:pPr algn="r" defTabSz="1828823">
              <a:defRPr/>
            </a:pPr>
            <a:r>
              <a:rPr lang="en-US" sz="2800" dirty="0">
                <a:solidFill>
                  <a:schemeClr val="tx1">
                    <a:lumMod val="50000"/>
                    <a:lumOff val="50000"/>
                  </a:schemeClr>
                </a:solidFill>
                <a:latin typeface="IBM Plex Sans Light"/>
                <a:ea typeface="IBM Plex Sans" charset="0"/>
                <a:cs typeface="IBM Plex Sans" charset="0"/>
              </a:rPr>
              <a:t>are accelerating, driven by Generative AI</a:t>
            </a:r>
          </a:p>
        </p:txBody>
      </p:sp>
      <p:sp>
        <p:nvSpPr>
          <p:cNvPr id="11" name="TextBox 10">
            <a:extLst>
              <a:ext uri="{FF2B5EF4-FFF2-40B4-BE49-F238E27FC236}">
                <a16:creationId xmlns:a16="http://schemas.microsoft.com/office/drawing/2014/main" id="{CEDCD5E0-9482-8886-2762-1F1EA666DF7B}"/>
              </a:ext>
            </a:extLst>
          </p:cNvPr>
          <p:cNvSpPr txBox="1"/>
          <p:nvPr/>
        </p:nvSpPr>
        <p:spPr>
          <a:xfrm>
            <a:off x="18012909" y="7248954"/>
            <a:ext cx="3410603" cy="800171"/>
          </a:xfrm>
          <a:prstGeom prst="rect">
            <a:avLst/>
          </a:prstGeom>
          <a:noFill/>
        </p:spPr>
        <p:txBody>
          <a:bodyPr wrap="square" lIns="182856" tIns="182856" rIns="182856" bIns="182856" rtlCol="0" anchor="ctr">
            <a:spAutoFit/>
          </a:bodyPr>
          <a:lstStyle/>
          <a:p>
            <a:pPr algn="r">
              <a:defRPr/>
            </a:pPr>
            <a:r>
              <a:rPr lang="en-US" sz="2800" dirty="0">
                <a:solidFill>
                  <a:schemeClr val="tx1">
                    <a:lumMod val="50000"/>
                    <a:lumOff val="50000"/>
                  </a:schemeClr>
                </a:solidFill>
                <a:latin typeface="IBM Plex Sans Light"/>
                <a:ea typeface="IBM Plex Sans" charset="0"/>
                <a:cs typeface="IBM Plex Sans" charset="0"/>
              </a:rPr>
              <a:t>- Goldman Sachs</a:t>
            </a:r>
          </a:p>
        </p:txBody>
      </p:sp>
      <p:pic>
        <p:nvPicPr>
          <p:cNvPr id="12" name="Picture 2" descr="OpenAI ChatGPT 40 Logo PNG vector in SVG, PDF, AI, CDR format">
            <a:extLst>
              <a:ext uri="{FF2B5EF4-FFF2-40B4-BE49-F238E27FC236}">
                <a16:creationId xmlns:a16="http://schemas.microsoft.com/office/drawing/2014/main" id="{06223E2F-4217-620B-0D0A-1240605A7A42}"/>
              </a:ext>
            </a:extLst>
          </p:cNvPr>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4053750" y="5208900"/>
            <a:ext cx="3507477" cy="13968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4094A70-0B67-339E-45D1-0084A901FD9B}"/>
              </a:ext>
            </a:extLst>
          </p:cNvPr>
          <p:cNvSpPr txBox="1"/>
          <p:nvPr/>
        </p:nvSpPr>
        <p:spPr>
          <a:xfrm>
            <a:off x="5727441" y="6993878"/>
            <a:ext cx="3507476" cy="1569612"/>
          </a:xfrm>
          <a:prstGeom prst="rect">
            <a:avLst/>
          </a:prstGeom>
          <a:noFill/>
        </p:spPr>
        <p:txBody>
          <a:bodyPr wrap="square" lIns="182856" tIns="182856" rIns="182856" bIns="182856" rtlCol="0">
            <a:spAutoFit/>
          </a:bodyPr>
          <a:lstStyle/>
          <a:p>
            <a:pPr defTabSz="1828823">
              <a:spcAft>
                <a:spcPts val="2400"/>
              </a:spcAft>
              <a:defRPr/>
            </a:pPr>
            <a:r>
              <a:rPr lang="en-US" sz="7800" b="1" dirty="0">
                <a:solidFill>
                  <a:srgbClr val="0070C0"/>
                </a:solidFill>
                <a:latin typeface="IBM Plex Sans" panose="020B0503050203000203" pitchFamily="34" charset="0"/>
              </a:rPr>
              <a:t>100 M</a:t>
            </a:r>
            <a:endParaRPr lang="en-US" sz="7800" b="1" dirty="0">
              <a:solidFill>
                <a:srgbClr val="FFFFFF">
                  <a:lumMod val="50000"/>
                </a:srgbClr>
              </a:solidFill>
              <a:latin typeface="IBM Plex Sans" panose="020B0503050203000203" pitchFamily="34" charset="0"/>
              <a:ea typeface="IBM Plex Sans" charset="0"/>
              <a:cs typeface="IBM Plex Sans" charset="0"/>
            </a:endParaRPr>
          </a:p>
        </p:txBody>
      </p:sp>
      <p:sp>
        <p:nvSpPr>
          <p:cNvPr id="14" name="TextBox 13">
            <a:extLst>
              <a:ext uri="{FF2B5EF4-FFF2-40B4-BE49-F238E27FC236}">
                <a16:creationId xmlns:a16="http://schemas.microsoft.com/office/drawing/2014/main" id="{5B036C37-575A-493C-7B40-2C73C5CCD5E2}"/>
              </a:ext>
            </a:extLst>
          </p:cNvPr>
          <p:cNvSpPr txBox="1"/>
          <p:nvPr/>
        </p:nvSpPr>
        <p:spPr>
          <a:xfrm>
            <a:off x="2898102" y="7044424"/>
            <a:ext cx="2556133" cy="1354168"/>
          </a:xfrm>
          <a:prstGeom prst="rect">
            <a:avLst/>
          </a:prstGeom>
          <a:noFill/>
        </p:spPr>
        <p:txBody>
          <a:bodyPr wrap="square" lIns="182856" tIns="182856" rIns="182856" bIns="182856" rtlCol="0">
            <a:spAutoFit/>
          </a:bodyPr>
          <a:lstStyle/>
          <a:p>
            <a:pPr defTabSz="1828823">
              <a:defRPr/>
            </a:pPr>
            <a:r>
              <a:rPr lang="en-US" sz="3200" dirty="0">
                <a:solidFill>
                  <a:srgbClr val="000000"/>
                </a:solidFill>
                <a:latin typeface="IBM Plex Sans Light"/>
                <a:ea typeface="IBM Plex Sans" charset="0"/>
                <a:cs typeface="IBM Plex Sans" charset="0"/>
              </a:rPr>
              <a:t>users within 1 week </a:t>
            </a:r>
          </a:p>
        </p:txBody>
      </p:sp>
      <p:sp>
        <p:nvSpPr>
          <p:cNvPr id="15" name="TextBox 14">
            <a:extLst>
              <a:ext uri="{FF2B5EF4-FFF2-40B4-BE49-F238E27FC236}">
                <a16:creationId xmlns:a16="http://schemas.microsoft.com/office/drawing/2014/main" id="{134B46AF-1DBA-4C19-69F4-FD3FD075FFA5}"/>
              </a:ext>
            </a:extLst>
          </p:cNvPr>
          <p:cNvSpPr txBox="1"/>
          <p:nvPr/>
        </p:nvSpPr>
        <p:spPr>
          <a:xfrm>
            <a:off x="8701849" y="7044424"/>
            <a:ext cx="2556133" cy="1354168"/>
          </a:xfrm>
          <a:prstGeom prst="rect">
            <a:avLst/>
          </a:prstGeom>
          <a:noFill/>
        </p:spPr>
        <p:txBody>
          <a:bodyPr wrap="square" lIns="182856" tIns="182856" rIns="182856" bIns="182856" rtlCol="0">
            <a:spAutoFit/>
          </a:bodyPr>
          <a:lstStyle/>
          <a:p>
            <a:pPr defTabSz="1828823">
              <a:defRPr/>
            </a:pPr>
            <a:r>
              <a:rPr lang="en-US" sz="3200" dirty="0">
                <a:solidFill>
                  <a:srgbClr val="000000"/>
                </a:solidFill>
                <a:latin typeface="IBM Plex Sans Light"/>
                <a:ea typeface="IBM Plex Sans" charset="0"/>
                <a:cs typeface="IBM Plex Sans" charset="0"/>
              </a:rPr>
              <a:t>users within 2 months</a:t>
            </a:r>
          </a:p>
        </p:txBody>
      </p:sp>
      <p:sp>
        <p:nvSpPr>
          <p:cNvPr id="16" name="TextBox 15">
            <a:extLst>
              <a:ext uri="{FF2B5EF4-FFF2-40B4-BE49-F238E27FC236}">
                <a16:creationId xmlns:a16="http://schemas.microsoft.com/office/drawing/2014/main" id="{43743BD9-8E21-C79A-C890-694D08859A59}"/>
              </a:ext>
            </a:extLst>
          </p:cNvPr>
          <p:cNvSpPr txBox="1"/>
          <p:nvPr/>
        </p:nvSpPr>
        <p:spPr>
          <a:xfrm>
            <a:off x="13773315" y="8196781"/>
            <a:ext cx="8830654" cy="3754826"/>
          </a:xfrm>
          <a:prstGeom prst="rect">
            <a:avLst/>
          </a:prstGeom>
          <a:noFill/>
        </p:spPr>
        <p:txBody>
          <a:bodyPr wrap="square" lIns="182856" tIns="182856" rIns="182856" bIns="182856" rtlCol="0" anchor="t">
            <a:spAutoFit/>
          </a:bodyPr>
          <a:lstStyle/>
          <a:p>
            <a:pPr algn="l" fontAlgn="base"/>
            <a:r>
              <a:rPr lang="en-CA" sz="4400" b="0" i="0" dirty="0">
                <a:solidFill>
                  <a:srgbClr val="161616"/>
                </a:solidFill>
                <a:effectLst/>
                <a:latin typeface="IBM Plex Sans" panose="020B0503050203000203" pitchFamily="34" charset="0"/>
              </a:rPr>
              <a:t>Generative AI has democratized </a:t>
            </a:r>
            <a:br>
              <a:rPr lang="en-CA" sz="4400" b="0" i="0" dirty="0">
                <a:solidFill>
                  <a:srgbClr val="161616"/>
                </a:solidFill>
                <a:effectLst/>
                <a:latin typeface="IBM Plex Sans" panose="020B0503050203000203" pitchFamily="34" charset="0"/>
              </a:rPr>
            </a:br>
            <a:r>
              <a:rPr lang="en-CA" sz="4400" b="0" i="0" dirty="0">
                <a:solidFill>
                  <a:srgbClr val="161616"/>
                </a:solidFill>
                <a:effectLst/>
                <a:latin typeface="IBM Plex Sans" panose="020B0503050203000203" pitchFamily="34" charset="0"/>
              </a:rPr>
              <a:t>AI and accelerated the largest commercial opportunity in today’s economy, sized at USD 15.7 trillion of GDP by 2030.</a:t>
            </a:r>
            <a:endParaRPr lang="en-CA" sz="4400" b="0" i="0" dirty="0">
              <a:solidFill>
                <a:srgbClr val="323232"/>
              </a:solidFill>
              <a:effectLst/>
              <a:latin typeface="IBM Plex Sans" panose="020B0503050203000203" pitchFamily="34" charset="0"/>
            </a:endParaRPr>
          </a:p>
        </p:txBody>
      </p:sp>
      <p:cxnSp>
        <p:nvCxnSpPr>
          <p:cNvPr id="17" name="Straight Connector 16">
            <a:extLst>
              <a:ext uri="{FF2B5EF4-FFF2-40B4-BE49-F238E27FC236}">
                <a16:creationId xmlns:a16="http://schemas.microsoft.com/office/drawing/2014/main" id="{816BB207-062F-5F3E-0A86-15088CCA2336}"/>
              </a:ext>
            </a:extLst>
          </p:cNvPr>
          <p:cNvCxnSpPr>
            <a:cxnSpLocks/>
          </p:cNvCxnSpPr>
          <p:nvPr/>
        </p:nvCxnSpPr>
        <p:spPr bwMode="auto">
          <a:xfrm>
            <a:off x="3263267" y="4980557"/>
            <a:ext cx="5351179" cy="0"/>
          </a:xfrm>
          <a:prstGeom prst="line">
            <a:avLst/>
          </a:prstGeom>
          <a:ln w="28575">
            <a:solidFill>
              <a:srgbClr val="0070C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644A325-5C4A-5A9F-5261-444F4D9B18E1}"/>
              </a:ext>
            </a:extLst>
          </p:cNvPr>
          <p:cNvCxnSpPr>
            <a:cxnSpLocks/>
          </p:cNvCxnSpPr>
          <p:nvPr/>
        </p:nvCxnSpPr>
        <p:spPr bwMode="auto">
          <a:xfrm>
            <a:off x="13891256" y="4910979"/>
            <a:ext cx="7532256" cy="0"/>
          </a:xfrm>
          <a:prstGeom prst="line">
            <a:avLst/>
          </a:prstGeom>
          <a:ln w="28575">
            <a:solidFill>
              <a:srgbClr val="0070C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C12D4FB-A241-CA49-3101-B1D85EA9D47C}"/>
              </a:ext>
            </a:extLst>
          </p:cNvPr>
          <p:cNvSpPr txBox="1"/>
          <p:nvPr/>
        </p:nvSpPr>
        <p:spPr>
          <a:xfrm>
            <a:off x="-680395" y="191450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70" indent="-446755" defTabSz="2438430">
              <a:spcBef>
                <a:spcPts val="2901"/>
              </a:spcBef>
              <a:buSzPct val="100000"/>
              <a:buFontTx/>
              <a:buChar char="–"/>
            </a:pPr>
            <a:endParaRPr lang="en-US" sz="1349" kern="0">
              <a:solidFill>
                <a:srgbClr val="000000"/>
              </a:solidFill>
              <a:ea typeface="+mj-ea"/>
              <a:cs typeface="+mj-cs"/>
              <a:sym typeface="IBM Plex Sans Light"/>
            </a:endParaRPr>
          </a:p>
        </p:txBody>
      </p:sp>
      <p:graphicFrame>
        <p:nvGraphicFramePr>
          <p:cNvPr id="20" name="Chart 19">
            <a:extLst>
              <a:ext uri="{FF2B5EF4-FFF2-40B4-BE49-F238E27FC236}">
                <a16:creationId xmlns:a16="http://schemas.microsoft.com/office/drawing/2014/main" id="{F9AF78AA-A68E-3070-98B4-E12FFED66D28}"/>
              </a:ext>
            </a:extLst>
          </p:cNvPr>
          <p:cNvGraphicFramePr>
            <a:graphicFrameLocks/>
          </p:cNvGraphicFramePr>
          <p:nvPr>
            <p:extLst>
              <p:ext uri="{D42A27DB-BD31-4B8C-83A1-F6EECF244321}">
                <p14:modId xmlns:p14="http://schemas.microsoft.com/office/powerpoint/2010/main" val="2780313735"/>
              </p:ext>
            </p:extLst>
          </p:nvPr>
        </p:nvGraphicFramePr>
        <p:xfrm>
          <a:off x="1524198" y="8563490"/>
          <a:ext cx="8869651" cy="4374456"/>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02FF9F19-7229-596C-0340-32B055850119}"/>
              </a:ext>
            </a:extLst>
          </p:cNvPr>
          <p:cNvSpPr txBox="1"/>
          <p:nvPr/>
        </p:nvSpPr>
        <p:spPr>
          <a:xfrm>
            <a:off x="1152077" y="6993624"/>
            <a:ext cx="2136816" cy="1569612"/>
          </a:xfrm>
          <a:prstGeom prst="rect">
            <a:avLst/>
          </a:prstGeom>
          <a:noFill/>
        </p:spPr>
        <p:txBody>
          <a:bodyPr wrap="square" lIns="182856" tIns="182856" rIns="182856" bIns="182856" rtlCol="0">
            <a:spAutoFit/>
          </a:bodyPr>
          <a:lstStyle/>
          <a:p>
            <a:pPr defTabSz="1828823">
              <a:spcAft>
                <a:spcPts val="2400"/>
              </a:spcAft>
              <a:defRPr/>
            </a:pPr>
            <a:r>
              <a:rPr lang="en-US" sz="7800" b="1" dirty="0">
                <a:solidFill>
                  <a:srgbClr val="0070C0"/>
                </a:solidFill>
                <a:latin typeface="IBM Plex Sans" panose="020B0503050203000203" pitchFamily="34" charset="0"/>
              </a:rPr>
              <a:t>1 M</a:t>
            </a:r>
            <a:endParaRPr lang="en-US" sz="7800" b="1" dirty="0">
              <a:solidFill>
                <a:srgbClr val="FFFFFF">
                  <a:lumMod val="50000"/>
                </a:srgbClr>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11828112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611734" y="570619"/>
            <a:ext cx="11044239" cy="1349260"/>
          </a:xfrm>
        </p:spPr>
        <p:txBody>
          <a:bodyPr/>
          <a:lstStyle/>
          <a:p>
            <a:r>
              <a:rPr lang="en-US" dirty="0"/>
              <a:t>Foundation models are …</a:t>
            </a:r>
            <a:br>
              <a:rPr lang="en-US" dirty="0"/>
            </a:br>
            <a:endParaRPr lang="en-US" dirty="0"/>
          </a:p>
        </p:txBody>
      </p:sp>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0"/>
          </p:nvPr>
        </p:nvSpPr>
        <p:spPr>
          <a:xfrm>
            <a:off x="12763500" y="707027"/>
            <a:ext cx="4928451" cy="5014132"/>
          </a:xfrm>
          <a:prstGeom prst="rect">
            <a:avLst/>
          </a:prstGeom>
        </p:spPr>
        <p:txBody>
          <a:bodyPr/>
          <a:lstStyle/>
          <a:p>
            <a:r>
              <a:rPr lang="en-US" dirty="0">
                <a:solidFill>
                  <a:srgbClr val="0D62FE"/>
                </a:solidFill>
              </a:rPr>
              <a:t>Pre-trained</a:t>
            </a:r>
          </a:p>
          <a:p>
            <a:endParaRPr lang="en-US" dirty="0"/>
          </a:p>
          <a:p>
            <a:pPr>
              <a:spcBef>
                <a:spcPts val="600"/>
              </a:spcBef>
            </a:pPr>
            <a:r>
              <a:rPr lang="en-CA" dirty="0"/>
              <a:t>On unlabeled datasets of different modalities (e.g., language, time-series, tabular)</a:t>
            </a:r>
            <a:endParaRPr lang="en-US" dirty="0"/>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22"/>
          </p:nvPr>
        </p:nvSpPr>
        <p:spPr>
          <a:xfrm>
            <a:off x="18884050" y="707026"/>
            <a:ext cx="4879621" cy="5014132"/>
          </a:xfrm>
          <a:prstGeom prst="rect">
            <a:avLst/>
          </a:prstGeom>
        </p:spPr>
        <p:txBody>
          <a:bodyPr/>
          <a:lstStyle/>
          <a:p>
            <a:r>
              <a:rPr lang="en-US" dirty="0">
                <a:solidFill>
                  <a:schemeClr val="accent1"/>
                </a:solidFill>
              </a:rPr>
              <a:t>Self-learning</a:t>
            </a:r>
          </a:p>
          <a:p>
            <a:endParaRPr lang="en-US" dirty="0"/>
          </a:p>
          <a:p>
            <a:r>
              <a:rPr lang="en-US" dirty="0"/>
              <a:t>Systems that leverage self-supervised learning</a:t>
            </a:r>
          </a:p>
          <a:p>
            <a:endParaRPr lang="en-US" dirty="0"/>
          </a:p>
        </p:txBody>
      </p:sp>
      <p:sp>
        <p:nvSpPr>
          <p:cNvPr id="6" name="Text Placeholder 5">
            <a:extLst>
              <a:ext uri="{FF2B5EF4-FFF2-40B4-BE49-F238E27FC236}">
                <a16:creationId xmlns:a16="http://schemas.microsoft.com/office/drawing/2014/main" id="{1855F095-493C-B2AA-49B7-76B27ED1B018}"/>
              </a:ext>
            </a:extLst>
          </p:cNvPr>
          <p:cNvSpPr>
            <a:spLocks noGrp="1"/>
          </p:cNvSpPr>
          <p:nvPr>
            <p:ph type="body" sz="quarter" idx="23"/>
          </p:nvPr>
        </p:nvSpPr>
        <p:spPr>
          <a:xfrm>
            <a:off x="12792747" y="6858000"/>
            <a:ext cx="4983504" cy="6281927"/>
          </a:xfrm>
          <a:prstGeom prst="rect">
            <a:avLst/>
          </a:prstGeom>
        </p:spPr>
        <p:txBody>
          <a:bodyPr/>
          <a:lstStyle/>
          <a:p>
            <a:r>
              <a:rPr lang="en-US" dirty="0">
                <a:solidFill>
                  <a:schemeClr val="accent1"/>
                </a:solidFill>
              </a:rPr>
              <a:t>Multiple applications</a:t>
            </a:r>
          </a:p>
          <a:p>
            <a:endParaRPr lang="en-US" dirty="0">
              <a:solidFill>
                <a:schemeClr val="accent1"/>
              </a:solidFill>
            </a:endParaRPr>
          </a:p>
          <a:p>
            <a:r>
              <a:rPr lang="en-US" dirty="0"/>
              <a:t>Able to learn generalizable and adaptable data representations that can be effectively used in a variety of domains and tasks (code generation, question answering, sentiment analysis)</a:t>
            </a:r>
          </a:p>
        </p:txBody>
      </p:sp>
      <p:sp>
        <p:nvSpPr>
          <p:cNvPr id="7" name="Text Placeholder 6">
            <a:extLst>
              <a:ext uri="{FF2B5EF4-FFF2-40B4-BE49-F238E27FC236}">
                <a16:creationId xmlns:a16="http://schemas.microsoft.com/office/drawing/2014/main" id="{736453F0-0A6C-C895-C568-77196B99C5E1}"/>
              </a:ext>
            </a:extLst>
          </p:cNvPr>
          <p:cNvSpPr>
            <a:spLocks noGrp="1"/>
          </p:cNvSpPr>
          <p:nvPr>
            <p:ph type="body" sz="quarter" idx="24"/>
          </p:nvPr>
        </p:nvSpPr>
        <p:spPr>
          <a:xfrm>
            <a:off x="18884050" y="6858000"/>
            <a:ext cx="4879621" cy="4762498"/>
          </a:xfrm>
          <a:prstGeom prst="rect">
            <a:avLst/>
          </a:prstGeom>
        </p:spPr>
        <p:txBody>
          <a:bodyPr/>
          <a:lstStyle/>
          <a:p>
            <a:r>
              <a:rPr lang="en-US" dirty="0">
                <a:solidFill>
                  <a:schemeClr val="accent1"/>
                </a:solidFill>
              </a:rPr>
              <a:t>Large language models</a:t>
            </a:r>
          </a:p>
          <a:p>
            <a:endParaRPr lang="en-US" dirty="0"/>
          </a:p>
          <a:p>
            <a:r>
              <a:rPr lang="en-US" dirty="0"/>
              <a:t>A type of foundation model trained withy language-related data</a:t>
            </a:r>
          </a:p>
          <a:p>
            <a:endParaRPr lang="en-US" dirty="0"/>
          </a:p>
          <a:p>
            <a:r>
              <a:rPr lang="en-US" dirty="0"/>
              <a:t>ChatGPT is based on a large language model</a:t>
            </a:r>
          </a:p>
          <a:p>
            <a:endParaRPr lang="en-US" dirty="0"/>
          </a:p>
        </p:txBody>
      </p:sp>
      <p:cxnSp>
        <p:nvCxnSpPr>
          <p:cNvPr id="10" name="Straight Connector 9">
            <a:extLst>
              <a:ext uri="{FF2B5EF4-FFF2-40B4-BE49-F238E27FC236}">
                <a16:creationId xmlns:a16="http://schemas.microsoft.com/office/drawing/2014/main" id="{1726E15D-8A4D-A0F0-7BE7-24B3C22A916F}"/>
              </a:ext>
            </a:extLst>
          </p:cNvPr>
          <p:cNvCxnSpPr/>
          <p:nvPr/>
        </p:nvCxnSpPr>
        <p:spPr bwMode="auto">
          <a:xfrm>
            <a:off x="12192000" y="609600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B780BAF-D571-686E-6AF1-9E6403F74212}"/>
              </a:ext>
            </a:extLst>
          </p:cNvPr>
          <p:cNvCxnSpPr>
            <a:cxnSpLocks/>
          </p:cNvCxnSpPr>
          <p:nvPr/>
        </p:nvCxnSpPr>
        <p:spPr bwMode="auto">
          <a:xfrm>
            <a:off x="12192000" y="569913"/>
            <a:ext cx="0" cy="123019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4F68DF2-0445-D221-52E0-2D45AC03BB2A}"/>
              </a:ext>
            </a:extLst>
          </p:cNvPr>
          <p:cNvCxnSpPr>
            <a:cxnSpLocks/>
          </p:cNvCxnSpPr>
          <p:nvPr/>
        </p:nvCxnSpPr>
        <p:spPr bwMode="auto">
          <a:xfrm>
            <a:off x="18288000" y="707027"/>
            <a:ext cx="0" cy="123019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 name="Image" descr="Image">
            <a:extLst>
              <a:ext uri="{FF2B5EF4-FFF2-40B4-BE49-F238E27FC236}">
                <a16:creationId xmlns:a16="http://schemas.microsoft.com/office/drawing/2014/main" id="{F0883620-DAD8-9CD8-FAD3-6B6E315635D8}"/>
              </a:ext>
            </a:extLst>
          </p:cNvPr>
          <p:cNvPicPr>
            <a:picLocks noChangeAspect="1"/>
          </p:cNvPicPr>
          <p:nvPr/>
        </p:nvPicPr>
        <p:blipFill>
          <a:blip r:embed="rId3"/>
          <a:stretch>
            <a:fillRect/>
          </a:stretch>
        </p:blipFill>
        <p:spPr>
          <a:xfrm>
            <a:off x="2116856" y="4839690"/>
            <a:ext cx="8396721" cy="3775317"/>
          </a:xfrm>
          <a:prstGeom prst="rect">
            <a:avLst/>
          </a:prstGeom>
          <a:ln w="12700">
            <a:miter lim="400000"/>
          </a:ln>
        </p:spPr>
      </p:pic>
      <p:grpSp>
        <p:nvGrpSpPr>
          <p:cNvPr id="8" name="Group">
            <a:extLst>
              <a:ext uri="{FF2B5EF4-FFF2-40B4-BE49-F238E27FC236}">
                <a16:creationId xmlns:a16="http://schemas.microsoft.com/office/drawing/2014/main" id="{CC26C048-07DF-EE77-7309-79DFD179386A}"/>
              </a:ext>
            </a:extLst>
          </p:cNvPr>
          <p:cNvGrpSpPr>
            <a:grpSpLocks noChangeAspect="1"/>
          </p:cNvGrpSpPr>
          <p:nvPr/>
        </p:nvGrpSpPr>
        <p:grpSpPr>
          <a:xfrm>
            <a:off x="3579280" y="9922075"/>
            <a:ext cx="5182339" cy="2312441"/>
            <a:chOff x="0" y="0"/>
            <a:chExt cx="3211821" cy="1433162"/>
          </a:xfrm>
        </p:grpSpPr>
        <p:sp>
          <p:nvSpPr>
            <p:cNvPr id="9" name="Rectangle">
              <a:extLst>
                <a:ext uri="{FF2B5EF4-FFF2-40B4-BE49-F238E27FC236}">
                  <a16:creationId xmlns:a16="http://schemas.microsoft.com/office/drawing/2014/main" id="{7A08C990-2944-507A-969C-867760AA6A40}"/>
                </a:ext>
              </a:extLst>
            </p:cNvPr>
            <p:cNvSpPr/>
            <p:nvPr/>
          </p:nvSpPr>
          <p:spPr>
            <a:xfrm>
              <a:off x="0" y="0"/>
              <a:ext cx="3211822" cy="14331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480">
                <a:defRPr sz="3200">
                  <a:solidFill>
                    <a:srgbClr val="000000"/>
                  </a:solidFill>
                  <a:latin typeface="Helvetica Neue Medium"/>
                  <a:ea typeface="Helvetica Neue Medium"/>
                  <a:cs typeface="Helvetica Neue Medium"/>
                  <a:sym typeface="Helvetica Neue Medium"/>
                </a:defRPr>
              </a:pPr>
              <a:endParaRPr sz="3200">
                <a:solidFill>
                  <a:srgbClr val="000000"/>
                </a:solidFill>
                <a:latin typeface="IBM Plex Sans Light" panose="020B0403050203000203" pitchFamily="34" charset="0"/>
                <a:ea typeface="Helvetica Neue Medium"/>
                <a:cs typeface="Helvetica Neue Medium"/>
                <a:sym typeface="Helvetica Neue Medium"/>
              </a:endParaRPr>
            </a:p>
          </p:txBody>
        </p:sp>
        <p:sp>
          <p:nvSpPr>
            <p:cNvPr id="14" name="Straight Connector 523">
              <a:extLst>
                <a:ext uri="{FF2B5EF4-FFF2-40B4-BE49-F238E27FC236}">
                  <a16:creationId xmlns:a16="http://schemas.microsoft.com/office/drawing/2014/main" id="{FC8238A0-FF5A-7D84-9504-C420F796D828}"/>
                </a:ext>
              </a:extLst>
            </p:cNvPr>
            <p:cNvSpPr/>
            <p:nvPr/>
          </p:nvSpPr>
          <p:spPr>
            <a:xfrm flipH="1">
              <a:off x="911403" y="510331"/>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5" name="Straight Connector 524">
              <a:extLst>
                <a:ext uri="{FF2B5EF4-FFF2-40B4-BE49-F238E27FC236}">
                  <a16:creationId xmlns:a16="http://schemas.microsoft.com/office/drawing/2014/main" id="{193F07E9-F30E-9D71-83B1-25E84D0642EA}"/>
                </a:ext>
              </a:extLst>
            </p:cNvPr>
            <p:cNvSpPr/>
            <p:nvPr/>
          </p:nvSpPr>
          <p:spPr>
            <a:xfrm flipH="1" flipV="1">
              <a:off x="195534" y="51033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6" name="Straight Connector 540">
              <a:extLst>
                <a:ext uri="{FF2B5EF4-FFF2-40B4-BE49-F238E27FC236}">
                  <a16:creationId xmlns:a16="http://schemas.microsoft.com/office/drawing/2014/main" id="{3C985355-D993-B757-A5E4-EB98EC9ECB93}"/>
                </a:ext>
              </a:extLst>
            </p:cNvPr>
            <p:cNvSpPr/>
            <p:nvPr/>
          </p:nvSpPr>
          <p:spPr>
            <a:xfrm flipH="1">
              <a:off x="912992" y="883543"/>
              <a:ext cx="28728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 name="Straight Connector 541">
              <a:extLst>
                <a:ext uri="{FF2B5EF4-FFF2-40B4-BE49-F238E27FC236}">
                  <a16:creationId xmlns:a16="http://schemas.microsoft.com/office/drawing/2014/main" id="{157030D1-6A93-B733-CC37-C0C1E5BF446C}"/>
                </a:ext>
              </a:extLst>
            </p:cNvPr>
            <p:cNvSpPr/>
            <p:nvPr/>
          </p:nvSpPr>
          <p:spPr>
            <a:xfrm flipH="1">
              <a:off x="195534" y="883543"/>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 name="Straight Connector 553">
              <a:extLst>
                <a:ext uri="{FF2B5EF4-FFF2-40B4-BE49-F238E27FC236}">
                  <a16:creationId xmlns:a16="http://schemas.microsoft.com/office/drawing/2014/main" id="{94AFFE97-0189-528A-C02E-288DA0F75294}"/>
                </a:ext>
              </a:extLst>
            </p:cNvPr>
            <p:cNvSpPr/>
            <p:nvPr/>
          </p:nvSpPr>
          <p:spPr>
            <a:xfrm flipH="1">
              <a:off x="909699" y="1257756"/>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 name="Straight Connector 554">
              <a:extLst>
                <a:ext uri="{FF2B5EF4-FFF2-40B4-BE49-F238E27FC236}">
                  <a16:creationId xmlns:a16="http://schemas.microsoft.com/office/drawing/2014/main" id="{E4BC2C72-B3EE-631B-A876-9B2D93B18D04}"/>
                </a:ext>
              </a:extLst>
            </p:cNvPr>
            <p:cNvSpPr/>
            <p:nvPr/>
          </p:nvSpPr>
          <p:spPr>
            <a:xfrm flipH="1">
              <a:off x="195534" y="1256755"/>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 name="Straight Connector 565">
              <a:extLst>
                <a:ext uri="{FF2B5EF4-FFF2-40B4-BE49-F238E27FC236}">
                  <a16:creationId xmlns:a16="http://schemas.microsoft.com/office/drawing/2014/main" id="{FD77C038-A054-7E65-B5E4-3A26FFEF8E30}"/>
                </a:ext>
              </a:extLst>
            </p:cNvPr>
            <p:cNvSpPr/>
            <p:nvPr/>
          </p:nvSpPr>
          <p:spPr>
            <a:xfrm flipV="1">
              <a:off x="912992" y="137082"/>
              <a:ext cx="285565" cy="74941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 name="Straight Connector 566">
              <a:extLst>
                <a:ext uri="{FF2B5EF4-FFF2-40B4-BE49-F238E27FC236}">
                  <a16:creationId xmlns:a16="http://schemas.microsoft.com/office/drawing/2014/main" id="{FCBF4693-9051-89D6-FD1E-FA0E30E325A1}"/>
                </a:ext>
              </a:extLst>
            </p:cNvPr>
            <p:cNvSpPr/>
            <p:nvPr/>
          </p:nvSpPr>
          <p:spPr>
            <a:xfrm flipV="1">
              <a:off x="914615" y="511635"/>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 name="Straight Connector 567">
              <a:extLst>
                <a:ext uri="{FF2B5EF4-FFF2-40B4-BE49-F238E27FC236}">
                  <a16:creationId xmlns:a16="http://schemas.microsoft.com/office/drawing/2014/main" id="{4DF44213-B781-097A-D2DE-ABC9A5A36AFA}"/>
                </a:ext>
              </a:extLst>
            </p:cNvPr>
            <p:cNvSpPr/>
            <p:nvPr/>
          </p:nvSpPr>
          <p:spPr>
            <a:xfrm flipV="1">
              <a:off x="199232" y="138575"/>
              <a:ext cx="627988" cy="37005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3" name="Straight Connector 568">
              <a:extLst>
                <a:ext uri="{FF2B5EF4-FFF2-40B4-BE49-F238E27FC236}">
                  <a16:creationId xmlns:a16="http://schemas.microsoft.com/office/drawing/2014/main" id="{41B4A79F-255D-2661-E71B-63080A62CD51}"/>
                </a:ext>
              </a:extLst>
            </p:cNvPr>
            <p:cNvSpPr/>
            <p:nvPr/>
          </p:nvSpPr>
          <p:spPr>
            <a:xfrm flipV="1">
              <a:off x="195534" y="13711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4" name="Straight Connector 569">
              <a:extLst>
                <a:ext uri="{FF2B5EF4-FFF2-40B4-BE49-F238E27FC236}">
                  <a16:creationId xmlns:a16="http://schemas.microsoft.com/office/drawing/2014/main" id="{EB1C8416-FCA9-205A-8A0D-F76BD86FDAE4}"/>
                </a:ext>
              </a:extLst>
            </p:cNvPr>
            <p:cNvSpPr/>
            <p:nvPr/>
          </p:nvSpPr>
          <p:spPr>
            <a:xfrm flipV="1">
              <a:off x="195535" y="510292"/>
              <a:ext cx="631684"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 name="Straight Connector 570">
              <a:extLst>
                <a:ext uri="{FF2B5EF4-FFF2-40B4-BE49-F238E27FC236}">
                  <a16:creationId xmlns:a16="http://schemas.microsoft.com/office/drawing/2014/main" id="{18388591-B1DC-8053-98BD-7AF6625981E5}"/>
                </a:ext>
              </a:extLst>
            </p:cNvPr>
            <p:cNvSpPr/>
            <p:nvPr/>
          </p:nvSpPr>
          <p:spPr>
            <a:xfrm flipV="1">
              <a:off x="195534" y="883543"/>
              <a:ext cx="631685" cy="37420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 name="Straight Connector 571">
              <a:extLst>
                <a:ext uri="{FF2B5EF4-FFF2-40B4-BE49-F238E27FC236}">
                  <a16:creationId xmlns:a16="http://schemas.microsoft.com/office/drawing/2014/main" id="{7B8AAE6B-87C3-4D03-E359-A25FDA3F714F}"/>
                </a:ext>
              </a:extLst>
            </p:cNvPr>
            <p:cNvSpPr/>
            <p:nvPr/>
          </p:nvSpPr>
          <p:spPr>
            <a:xfrm flipV="1">
              <a:off x="195534" y="510332"/>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 name="Straight Connector 572">
              <a:extLst>
                <a:ext uri="{FF2B5EF4-FFF2-40B4-BE49-F238E27FC236}">
                  <a16:creationId xmlns:a16="http://schemas.microsoft.com/office/drawing/2014/main" id="{A4A847BB-21CE-569E-2B7C-A480BBC12BC0}"/>
                </a:ext>
              </a:extLst>
            </p:cNvPr>
            <p:cNvSpPr/>
            <p:nvPr/>
          </p:nvSpPr>
          <p:spPr>
            <a:xfrm flipV="1">
              <a:off x="195534" y="137080"/>
              <a:ext cx="631686" cy="112101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8" name="Straight Connector 577">
              <a:extLst>
                <a:ext uri="{FF2B5EF4-FFF2-40B4-BE49-F238E27FC236}">
                  <a16:creationId xmlns:a16="http://schemas.microsoft.com/office/drawing/2014/main" id="{50CD20BA-29F9-EA88-C65D-56D55E6B197F}"/>
                </a:ext>
              </a:extLst>
            </p:cNvPr>
            <p:cNvSpPr/>
            <p:nvPr/>
          </p:nvSpPr>
          <p:spPr>
            <a:xfrm flipH="1" flipV="1">
              <a:off x="198183" y="13655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9" name="Straight Connector 578">
              <a:extLst>
                <a:ext uri="{FF2B5EF4-FFF2-40B4-BE49-F238E27FC236}">
                  <a16:creationId xmlns:a16="http://schemas.microsoft.com/office/drawing/2014/main" id="{03A7010B-64C1-AC0F-16E6-4C9BAD82FB67}"/>
                </a:ext>
              </a:extLst>
            </p:cNvPr>
            <p:cNvSpPr/>
            <p:nvPr/>
          </p:nvSpPr>
          <p:spPr>
            <a:xfrm>
              <a:off x="198183" y="139306"/>
              <a:ext cx="630085" cy="7449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 name="Straight Connector 579">
              <a:extLst>
                <a:ext uri="{FF2B5EF4-FFF2-40B4-BE49-F238E27FC236}">
                  <a16:creationId xmlns:a16="http://schemas.microsoft.com/office/drawing/2014/main" id="{4EC2E1D5-C135-F807-500E-381D77027B34}"/>
                </a:ext>
              </a:extLst>
            </p:cNvPr>
            <p:cNvSpPr/>
            <p:nvPr/>
          </p:nvSpPr>
          <p:spPr>
            <a:xfrm>
              <a:off x="198183" y="136558"/>
              <a:ext cx="630085" cy="112072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 name="Straight Connector 580">
              <a:extLst>
                <a:ext uri="{FF2B5EF4-FFF2-40B4-BE49-F238E27FC236}">
                  <a16:creationId xmlns:a16="http://schemas.microsoft.com/office/drawing/2014/main" id="{3BAC25A1-AF10-1D58-4717-AFA27980610C}"/>
                </a:ext>
              </a:extLst>
            </p:cNvPr>
            <p:cNvSpPr/>
            <p:nvPr/>
          </p:nvSpPr>
          <p:spPr>
            <a:xfrm flipH="1" flipV="1">
              <a:off x="196500" y="51098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 name="Straight Connector 581">
              <a:extLst>
                <a:ext uri="{FF2B5EF4-FFF2-40B4-BE49-F238E27FC236}">
                  <a16:creationId xmlns:a16="http://schemas.microsoft.com/office/drawing/2014/main" id="{5D66D89A-058E-CD4C-3D37-808CC1F002BE}"/>
                </a:ext>
              </a:extLst>
            </p:cNvPr>
            <p:cNvSpPr/>
            <p:nvPr/>
          </p:nvSpPr>
          <p:spPr>
            <a:xfrm flipH="1" flipV="1">
              <a:off x="195535" y="88354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 name="Straight Connector 582">
              <a:extLst>
                <a:ext uri="{FF2B5EF4-FFF2-40B4-BE49-F238E27FC236}">
                  <a16:creationId xmlns:a16="http://schemas.microsoft.com/office/drawing/2014/main" id="{C894E281-6EA7-D922-5495-4F98007F1E41}"/>
                </a:ext>
              </a:extLst>
            </p:cNvPr>
            <p:cNvSpPr/>
            <p:nvPr/>
          </p:nvSpPr>
          <p:spPr>
            <a:xfrm flipH="1" flipV="1">
              <a:off x="196938" y="50927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 name="Straight Connector 583">
              <a:extLst>
                <a:ext uri="{FF2B5EF4-FFF2-40B4-BE49-F238E27FC236}">
                  <a16:creationId xmlns:a16="http://schemas.microsoft.com/office/drawing/2014/main" id="{9C070AA6-A23F-7DC0-9A17-E72021412ED0}"/>
                </a:ext>
              </a:extLst>
            </p:cNvPr>
            <p:cNvSpPr/>
            <p:nvPr/>
          </p:nvSpPr>
          <p:spPr>
            <a:xfrm flipV="1">
              <a:off x="914616" y="137486"/>
              <a:ext cx="281947" cy="37244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 name="Straight Connector 584">
              <a:extLst>
                <a:ext uri="{FF2B5EF4-FFF2-40B4-BE49-F238E27FC236}">
                  <a16:creationId xmlns:a16="http://schemas.microsoft.com/office/drawing/2014/main" id="{E79568B9-22C9-1A8D-B25E-4EE347C740DF}"/>
                </a:ext>
              </a:extLst>
            </p:cNvPr>
            <p:cNvSpPr/>
            <p:nvPr/>
          </p:nvSpPr>
          <p:spPr>
            <a:xfrm flipV="1">
              <a:off x="912992" y="137082"/>
              <a:ext cx="287280" cy="111967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6" name="Straight Connector 585">
              <a:extLst>
                <a:ext uri="{FF2B5EF4-FFF2-40B4-BE49-F238E27FC236}">
                  <a16:creationId xmlns:a16="http://schemas.microsoft.com/office/drawing/2014/main" id="{96221116-165D-F74A-E680-4CBECFCD0C80}"/>
                </a:ext>
              </a:extLst>
            </p:cNvPr>
            <p:cNvSpPr/>
            <p:nvPr/>
          </p:nvSpPr>
          <p:spPr>
            <a:xfrm>
              <a:off x="914513" y="138575"/>
              <a:ext cx="280828" cy="3702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 name="Straight Connector 586">
              <a:extLst>
                <a:ext uri="{FF2B5EF4-FFF2-40B4-BE49-F238E27FC236}">
                  <a16:creationId xmlns:a16="http://schemas.microsoft.com/office/drawing/2014/main" id="{A56308DB-E217-5E65-F670-2162D18ACA67}"/>
                </a:ext>
              </a:extLst>
            </p:cNvPr>
            <p:cNvSpPr/>
            <p:nvPr/>
          </p:nvSpPr>
          <p:spPr>
            <a:xfrm flipV="1">
              <a:off x="912992" y="510697"/>
              <a:ext cx="281640" cy="37244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 name="Straight Connector 587">
              <a:extLst>
                <a:ext uri="{FF2B5EF4-FFF2-40B4-BE49-F238E27FC236}">
                  <a16:creationId xmlns:a16="http://schemas.microsoft.com/office/drawing/2014/main" id="{4D700172-A735-D06F-24DE-FEEC4B79451D}"/>
                </a:ext>
              </a:extLst>
            </p:cNvPr>
            <p:cNvSpPr/>
            <p:nvPr/>
          </p:nvSpPr>
          <p:spPr>
            <a:xfrm>
              <a:off x="914613" y="137120"/>
              <a:ext cx="281823" cy="7465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 name="Straight Connector 588">
              <a:extLst>
                <a:ext uri="{FF2B5EF4-FFF2-40B4-BE49-F238E27FC236}">
                  <a16:creationId xmlns:a16="http://schemas.microsoft.com/office/drawing/2014/main" id="{1BD6B919-5C08-4CFA-6085-9718CF535F03}"/>
                </a:ext>
              </a:extLst>
            </p:cNvPr>
            <p:cNvSpPr/>
            <p:nvPr/>
          </p:nvSpPr>
          <p:spPr>
            <a:xfrm>
              <a:off x="914637" y="133406"/>
              <a:ext cx="281767" cy="112492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 name="Straight Connector 589">
              <a:extLst>
                <a:ext uri="{FF2B5EF4-FFF2-40B4-BE49-F238E27FC236}">
                  <a16:creationId xmlns:a16="http://schemas.microsoft.com/office/drawing/2014/main" id="{9EA8832C-4845-6077-500C-6E0DE1CDD9EC}"/>
                </a:ext>
              </a:extLst>
            </p:cNvPr>
            <p:cNvSpPr/>
            <p:nvPr/>
          </p:nvSpPr>
          <p:spPr>
            <a:xfrm>
              <a:off x="913698" y="510292"/>
              <a:ext cx="281642"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1" name="Straight Connector 590">
              <a:extLst>
                <a:ext uri="{FF2B5EF4-FFF2-40B4-BE49-F238E27FC236}">
                  <a16:creationId xmlns:a16="http://schemas.microsoft.com/office/drawing/2014/main" id="{232E12A2-E4B2-D581-C036-2AAA41A07994}"/>
                </a:ext>
              </a:extLst>
            </p:cNvPr>
            <p:cNvSpPr/>
            <p:nvPr/>
          </p:nvSpPr>
          <p:spPr>
            <a:xfrm>
              <a:off x="912952" y="509024"/>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2" name="Straight Connector 591">
              <a:extLst>
                <a:ext uri="{FF2B5EF4-FFF2-40B4-BE49-F238E27FC236}">
                  <a16:creationId xmlns:a16="http://schemas.microsoft.com/office/drawing/2014/main" id="{EE859F57-1A3B-9A49-4C17-8A0AB73408BA}"/>
                </a:ext>
              </a:extLst>
            </p:cNvPr>
            <p:cNvSpPr/>
            <p:nvPr/>
          </p:nvSpPr>
          <p:spPr>
            <a:xfrm>
              <a:off x="914461" y="884193"/>
              <a:ext cx="282099"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3" name="Straight Connector 592">
              <a:extLst>
                <a:ext uri="{FF2B5EF4-FFF2-40B4-BE49-F238E27FC236}">
                  <a16:creationId xmlns:a16="http://schemas.microsoft.com/office/drawing/2014/main" id="{36EB52C0-68C8-D4EF-EB61-AD76AEC609DE}"/>
                </a:ext>
              </a:extLst>
            </p:cNvPr>
            <p:cNvSpPr/>
            <p:nvPr/>
          </p:nvSpPr>
          <p:spPr>
            <a:xfrm flipH="1">
              <a:off x="910170" y="882304"/>
              <a:ext cx="286395"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4" name="Straight Connector 524">
              <a:extLst>
                <a:ext uri="{FF2B5EF4-FFF2-40B4-BE49-F238E27FC236}">
                  <a16:creationId xmlns:a16="http://schemas.microsoft.com/office/drawing/2014/main" id="{E16C2B93-D887-6346-7787-493E6A1C366D}"/>
                </a:ext>
              </a:extLst>
            </p:cNvPr>
            <p:cNvSpPr/>
            <p:nvPr/>
          </p:nvSpPr>
          <p:spPr>
            <a:xfrm flipH="1" flipV="1">
              <a:off x="1660941" y="51008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5" name="Straight Connector 541">
              <a:extLst>
                <a:ext uri="{FF2B5EF4-FFF2-40B4-BE49-F238E27FC236}">
                  <a16:creationId xmlns:a16="http://schemas.microsoft.com/office/drawing/2014/main" id="{30D84376-E3D7-4A7A-60A6-DF7E58564F6C}"/>
                </a:ext>
              </a:extLst>
            </p:cNvPr>
            <p:cNvSpPr/>
            <p:nvPr/>
          </p:nvSpPr>
          <p:spPr>
            <a:xfrm flipH="1">
              <a:off x="1660941" y="883292"/>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6" name="Straight Connector 554">
              <a:extLst>
                <a:ext uri="{FF2B5EF4-FFF2-40B4-BE49-F238E27FC236}">
                  <a16:creationId xmlns:a16="http://schemas.microsoft.com/office/drawing/2014/main" id="{23A430FB-037D-3466-5823-EC5B65AF69B0}"/>
                </a:ext>
              </a:extLst>
            </p:cNvPr>
            <p:cNvSpPr/>
            <p:nvPr/>
          </p:nvSpPr>
          <p:spPr>
            <a:xfrm flipH="1">
              <a:off x="1660941" y="1256504"/>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7" name="Straight Connector 567">
              <a:extLst>
                <a:ext uri="{FF2B5EF4-FFF2-40B4-BE49-F238E27FC236}">
                  <a16:creationId xmlns:a16="http://schemas.microsoft.com/office/drawing/2014/main" id="{7519CC3D-F832-55B8-870E-98EEF974528F}"/>
                </a:ext>
              </a:extLst>
            </p:cNvPr>
            <p:cNvSpPr/>
            <p:nvPr/>
          </p:nvSpPr>
          <p:spPr>
            <a:xfrm flipV="1">
              <a:off x="1664639" y="138324"/>
              <a:ext cx="627988" cy="37005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8" name="Straight Connector 568">
              <a:extLst>
                <a:ext uri="{FF2B5EF4-FFF2-40B4-BE49-F238E27FC236}">
                  <a16:creationId xmlns:a16="http://schemas.microsoft.com/office/drawing/2014/main" id="{71A1D2B7-E2F2-2DDF-594F-9911AE81A95F}"/>
                </a:ext>
              </a:extLst>
            </p:cNvPr>
            <p:cNvSpPr/>
            <p:nvPr/>
          </p:nvSpPr>
          <p:spPr>
            <a:xfrm flipV="1">
              <a:off x="1660941" y="13686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9" name="Straight Connector 569">
              <a:extLst>
                <a:ext uri="{FF2B5EF4-FFF2-40B4-BE49-F238E27FC236}">
                  <a16:creationId xmlns:a16="http://schemas.microsoft.com/office/drawing/2014/main" id="{E87232EC-8977-8BEB-2104-FE304202E17D}"/>
                </a:ext>
              </a:extLst>
            </p:cNvPr>
            <p:cNvSpPr/>
            <p:nvPr/>
          </p:nvSpPr>
          <p:spPr>
            <a:xfrm flipV="1">
              <a:off x="1660941" y="510041"/>
              <a:ext cx="631685"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0" name="Straight Connector 570">
              <a:extLst>
                <a:ext uri="{FF2B5EF4-FFF2-40B4-BE49-F238E27FC236}">
                  <a16:creationId xmlns:a16="http://schemas.microsoft.com/office/drawing/2014/main" id="{8B510D20-C090-B423-5133-4B07BBACA672}"/>
                </a:ext>
              </a:extLst>
            </p:cNvPr>
            <p:cNvSpPr/>
            <p:nvPr/>
          </p:nvSpPr>
          <p:spPr>
            <a:xfrm flipV="1">
              <a:off x="1660941" y="883292"/>
              <a:ext cx="631685" cy="37421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1" name="Straight Connector 571">
              <a:extLst>
                <a:ext uri="{FF2B5EF4-FFF2-40B4-BE49-F238E27FC236}">
                  <a16:creationId xmlns:a16="http://schemas.microsoft.com/office/drawing/2014/main" id="{31FEEAE7-DA49-2C5E-F736-D66BA199BD97}"/>
                </a:ext>
              </a:extLst>
            </p:cNvPr>
            <p:cNvSpPr/>
            <p:nvPr/>
          </p:nvSpPr>
          <p:spPr>
            <a:xfrm flipV="1">
              <a:off x="1660941" y="510081"/>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2" name="Straight Connector 572">
              <a:extLst>
                <a:ext uri="{FF2B5EF4-FFF2-40B4-BE49-F238E27FC236}">
                  <a16:creationId xmlns:a16="http://schemas.microsoft.com/office/drawing/2014/main" id="{4FB61303-C568-5CA2-E4A2-730E68906F0B}"/>
                </a:ext>
              </a:extLst>
            </p:cNvPr>
            <p:cNvSpPr/>
            <p:nvPr/>
          </p:nvSpPr>
          <p:spPr>
            <a:xfrm flipV="1">
              <a:off x="1660941" y="136829"/>
              <a:ext cx="631686" cy="112101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3" name="Straight Connector 577">
              <a:extLst>
                <a:ext uri="{FF2B5EF4-FFF2-40B4-BE49-F238E27FC236}">
                  <a16:creationId xmlns:a16="http://schemas.microsoft.com/office/drawing/2014/main" id="{5E0C5E83-2B12-73F6-D0BF-9F37D14B82E4}"/>
                </a:ext>
              </a:extLst>
            </p:cNvPr>
            <p:cNvSpPr/>
            <p:nvPr/>
          </p:nvSpPr>
          <p:spPr>
            <a:xfrm flipH="1" flipV="1">
              <a:off x="1663590" y="13630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4" name="Straight Connector 578">
              <a:extLst>
                <a:ext uri="{FF2B5EF4-FFF2-40B4-BE49-F238E27FC236}">
                  <a16:creationId xmlns:a16="http://schemas.microsoft.com/office/drawing/2014/main" id="{B29AA1DA-348A-60EE-C65E-63891B1BF94D}"/>
                </a:ext>
              </a:extLst>
            </p:cNvPr>
            <p:cNvSpPr/>
            <p:nvPr/>
          </p:nvSpPr>
          <p:spPr>
            <a:xfrm>
              <a:off x="1663590" y="139056"/>
              <a:ext cx="630085" cy="7449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5" name="Straight Connector 579">
              <a:extLst>
                <a:ext uri="{FF2B5EF4-FFF2-40B4-BE49-F238E27FC236}">
                  <a16:creationId xmlns:a16="http://schemas.microsoft.com/office/drawing/2014/main" id="{AE394F1A-9BD2-8397-B82F-8EE13CACE19B}"/>
                </a:ext>
              </a:extLst>
            </p:cNvPr>
            <p:cNvSpPr/>
            <p:nvPr/>
          </p:nvSpPr>
          <p:spPr>
            <a:xfrm>
              <a:off x="1663590" y="136307"/>
              <a:ext cx="630085" cy="11207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6" name="Straight Connector 580">
              <a:extLst>
                <a:ext uri="{FF2B5EF4-FFF2-40B4-BE49-F238E27FC236}">
                  <a16:creationId xmlns:a16="http://schemas.microsoft.com/office/drawing/2014/main" id="{72772E4F-17BF-5645-E220-6E2FE387313B}"/>
                </a:ext>
              </a:extLst>
            </p:cNvPr>
            <p:cNvSpPr/>
            <p:nvPr/>
          </p:nvSpPr>
          <p:spPr>
            <a:xfrm flipH="1" flipV="1">
              <a:off x="1661907" y="51073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7" name="Straight Connector 581">
              <a:extLst>
                <a:ext uri="{FF2B5EF4-FFF2-40B4-BE49-F238E27FC236}">
                  <a16:creationId xmlns:a16="http://schemas.microsoft.com/office/drawing/2014/main" id="{63B0E9B5-3E8C-6112-2847-4269F72BB648}"/>
                </a:ext>
              </a:extLst>
            </p:cNvPr>
            <p:cNvSpPr/>
            <p:nvPr/>
          </p:nvSpPr>
          <p:spPr>
            <a:xfrm flipH="1" flipV="1">
              <a:off x="1660942" y="88329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8" name="Straight Connector 582">
              <a:extLst>
                <a:ext uri="{FF2B5EF4-FFF2-40B4-BE49-F238E27FC236}">
                  <a16:creationId xmlns:a16="http://schemas.microsoft.com/office/drawing/2014/main" id="{B3CC9181-35C5-539F-A818-6F1592C84A8A}"/>
                </a:ext>
              </a:extLst>
            </p:cNvPr>
            <p:cNvSpPr/>
            <p:nvPr/>
          </p:nvSpPr>
          <p:spPr>
            <a:xfrm flipH="1" flipV="1">
              <a:off x="1662344" y="50902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59" name="Straight Connector 523">
              <a:extLst>
                <a:ext uri="{FF2B5EF4-FFF2-40B4-BE49-F238E27FC236}">
                  <a16:creationId xmlns:a16="http://schemas.microsoft.com/office/drawing/2014/main" id="{094E798B-3CA5-CE85-D7D4-9B8155563AEE}"/>
                </a:ext>
              </a:extLst>
            </p:cNvPr>
            <p:cNvSpPr/>
            <p:nvPr/>
          </p:nvSpPr>
          <p:spPr>
            <a:xfrm flipH="1">
              <a:off x="128330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0" name="Straight Connector 540">
              <a:extLst>
                <a:ext uri="{FF2B5EF4-FFF2-40B4-BE49-F238E27FC236}">
                  <a16:creationId xmlns:a16="http://schemas.microsoft.com/office/drawing/2014/main" id="{3FC55CBF-2D6B-3358-FA3A-5D3C5B9C3921}"/>
                </a:ext>
              </a:extLst>
            </p:cNvPr>
            <p:cNvSpPr/>
            <p:nvPr/>
          </p:nvSpPr>
          <p:spPr>
            <a:xfrm flipH="1">
              <a:off x="128489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1" name="Straight Connector 553">
              <a:extLst>
                <a:ext uri="{FF2B5EF4-FFF2-40B4-BE49-F238E27FC236}">
                  <a16:creationId xmlns:a16="http://schemas.microsoft.com/office/drawing/2014/main" id="{3519F4D3-2432-F448-AC2C-3B2BD297757C}"/>
                </a:ext>
              </a:extLst>
            </p:cNvPr>
            <p:cNvSpPr/>
            <p:nvPr/>
          </p:nvSpPr>
          <p:spPr>
            <a:xfrm flipH="1">
              <a:off x="128160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2" name="Straight Connector 565">
              <a:extLst>
                <a:ext uri="{FF2B5EF4-FFF2-40B4-BE49-F238E27FC236}">
                  <a16:creationId xmlns:a16="http://schemas.microsoft.com/office/drawing/2014/main" id="{DC25336D-2DDA-6433-99BF-097B4394F335}"/>
                </a:ext>
              </a:extLst>
            </p:cNvPr>
            <p:cNvSpPr/>
            <p:nvPr/>
          </p:nvSpPr>
          <p:spPr>
            <a:xfrm flipV="1">
              <a:off x="128489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3" name="Straight Connector 566">
              <a:extLst>
                <a:ext uri="{FF2B5EF4-FFF2-40B4-BE49-F238E27FC236}">
                  <a16:creationId xmlns:a16="http://schemas.microsoft.com/office/drawing/2014/main" id="{DD76FB88-513A-3F78-7D47-C06775BAAC70}"/>
                </a:ext>
              </a:extLst>
            </p:cNvPr>
            <p:cNvSpPr/>
            <p:nvPr/>
          </p:nvSpPr>
          <p:spPr>
            <a:xfrm flipV="1">
              <a:off x="1286521" y="511509"/>
              <a:ext cx="281820"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4" name="Straight Connector 583">
              <a:extLst>
                <a:ext uri="{FF2B5EF4-FFF2-40B4-BE49-F238E27FC236}">
                  <a16:creationId xmlns:a16="http://schemas.microsoft.com/office/drawing/2014/main" id="{88655D01-C790-8B83-C423-92EAE486CAA3}"/>
                </a:ext>
              </a:extLst>
            </p:cNvPr>
            <p:cNvSpPr/>
            <p:nvPr/>
          </p:nvSpPr>
          <p:spPr>
            <a:xfrm flipV="1">
              <a:off x="1286521" y="137359"/>
              <a:ext cx="281948"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5" name="Straight Connector 584">
              <a:extLst>
                <a:ext uri="{FF2B5EF4-FFF2-40B4-BE49-F238E27FC236}">
                  <a16:creationId xmlns:a16="http://schemas.microsoft.com/office/drawing/2014/main" id="{8A9E1C74-0E09-DD3A-9F02-17C6DDFA2585}"/>
                </a:ext>
              </a:extLst>
            </p:cNvPr>
            <p:cNvSpPr/>
            <p:nvPr/>
          </p:nvSpPr>
          <p:spPr>
            <a:xfrm flipV="1">
              <a:off x="128489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6" name="Straight Connector 585">
              <a:extLst>
                <a:ext uri="{FF2B5EF4-FFF2-40B4-BE49-F238E27FC236}">
                  <a16:creationId xmlns:a16="http://schemas.microsoft.com/office/drawing/2014/main" id="{C2E10472-EFFC-9BB3-F564-5614776591C6}"/>
                </a:ext>
              </a:extLst>
            </p:cNvPr>
            <p:cNvSpPr/>
            <p:nvPr/>
          </p:nvSpPr>
          <p:spPr>
            <a:xfrm>
              <a:off x="128641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7" name="Straight Connector 586">
              <a:extLst>
                <a:ext uri="{FF2B5EF4-FFF2-40B4-BE49-F238E27FC236}">
                  <a16:creationId xmlns:a16="http://schemas.microsoft.com/office/drawing/2014/main" id="{A2201995-AF9A-E3AD-D5F3-A16E9F4E4A9E}"/>
                </a:ext>
              </a:extLst>
            </p:cNvPr>
            <p:cNvSpPr/>
            <p:nvPr/>
          </p:nvSpPr>
          <p:spPr>
            <a:xfrm flipV="1">
              <a:off x="1284898" y="510570"/>
              <a:ext cx="281639"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8" name="Straight Connector 587">
              <a:extLst>
                <a:ext uri="{FF2B5EF4-FFF2-40B4-BE49-F238E27FC236}">
                  <a16:creationId xmlns:a16="http://schemas.microsoft.com/office/drawing/2014/main" id="{831597C0-E9FF-1C0E-21D4-1CEE4EC6C782}"/>
                </a:ext>
              </a:extLst>
            </p:cNvPr>
            <p:cNvSpPr/>
            <p:nvPr/>
          </p:nvSpPr>
          <p:spPr>
            <a:xfrm>
              <a:off x="128651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69" name="Straight Connector 588">
              <a:extLst>
                <a:ext uri="{FF2B5EF4-FFF2-40B4-BE49-F238E27FC236}">
                  <a16:creationId xmlns:a16="http://schemas.microsoft.com/office/drawing/2014/main" id="{202BDDD8-D266-886D-AB2A-B79EE410266E}"/>
                </a:ext>
              </a:extLst>
            </p:cNvPr>
            <p:cNvSpPr/>
            <p:nvPr/>
          </p:nvSpPr>
          <p:spPr>
            <a:xfrm>
              <a:off x="1286543" y="133280"/>
              <a:ext cx="281767"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0" name="Straight Connector 589">
              <a:extLst>
                <a:ext uri="{FF2B5EF4-FFF2-40B4-BE49-F238E27FC236}">
                  <a16:creationId xmlns:a16="http://schemas.microsoft.com/office/drawing/2014/main" id="{C2170819-9C92-7DAB-2DDA-D5E350900C78}"/>
                </a:ext>
              </a:extLst>
            </p:cNvPr>
            <p:cNvSpPr/>
            <p:nvPr/>
          </p:nvSpPr>
          <p:spPr>
            <a:xfrm>
              <a:off x="128560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1" name="Straight Connector 590">
              <a:extLst>
                <a:ext uri="{FF2B5EF4-FFF2-40B4-BE49-F238E27FC236}">
                  <a16:creationId xmlns:a16="http://schemas.microsoft.com/office/drawing/2014/main" id="{40B790E9-D715-ABDB-DF67-9A0AC8284108}"/>
                </a:ext>
              </a:extLst>
            </p:cNvPr>
            <p:cNvSpPr/>
            <p:nvPr/>
          </p:nvSpPr>
          <p:spPr>
            <a:xfrm>
              <a:off x="1284858" y="508897"/>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2" name="Straight Connector 591">
              <a:extLst>
                <a:ext uri="{FF2B5EF4-FFF2-40B4-BE49-F238E27FC236}">
                  <a16:creationId xmlns:a16="http://schemas.microsoft.com/office/drawing/2014/main" id="{71BA8A60-2D2D-4A2A-9E3F-0B1373FB2901}"/>
                </a:ext>
              </a:extLst>
            </p:cNvPr>
            <p:cNvSpPr/>
            <p:nvPr/>
          </p:nvSpPr>
          <p:spPr>
            <a:xfrm>
              <a:off x="128636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3" name="Straight Connector 592">
              <a:extLst>
                <a:ext uri="{FF2B5EF4-FFF2-40B4-BE49-F238E27FC236}">
                  <a16:creationId xmlns:a16="http://schemas.microsoft.com/office/drawing/2014/main" id="{72A4426C-ECF6-C67B-20BF-CE51792AEA3A}"/>
                </a:ext>
              </a:extLst>
            </p:cNvPr>
            <p:cNvSpPr/>
            <p:nvPr/>
          </p:nvSpPr>
          <p:spPr>
            <a:xfrm flipH="1">
              <a:off x="128207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74" name="Oval 502">
              <a:extLst>
                <a:ext uri="{FF2B5EF4-FFF2-40B4-BE49-F238E27FC236}">
                  <a16:creationId xmlns:a16="http://schemas.microsoft.com/office/drawing/2014/main" id="{EA0F63F1-3D55-271D-CAF3-0B54A78A0483}"/>
                </a:ext>
              </a:extLst>
            </p:cNvPr>
            <p:cNvSpPr/>
            <p:nvPr/>
          </p:nvSpPr>
          <p:spPr>
            <a:xfrm flipH="1">
              <a:off x="1561828" y="79336"/>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5" name="Oval 509">
              <a:extLst>
                <a:ext uri="{FF2B5EF4-FFF2-40B4-BE49-F238E27FC236}">
                  <a16:creationId xmlns:a16="http://schemas.microsoft.com/office/drawing/2014/main" id="{1D15D0AD-EA51-83D2-970B-0825DD1F34C8}"/>
                </a:ext>
              </a:extLst>
            </p:cNvPr>
            <p:cNvSpPr/>
            <p:nvPr/>
          </p:nvSpPr>
          <p:spPr>
            <a:xfrm flipH="1">
              <a:off x="1492619" y="383803"/>
              <a:ext cx="255973" cy="2559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6" name="Oval 545">
              <a:extLst>
                <a:ext uri="{FF2B5EF4-FFF2-40B4-BE49-F238E27FC236}">
                  <a16:creationId xmlns:a16="http://schemas.microsoft.com/office/drawing/2014/main" id="{7D68F866-AF35-834F-52E6-31865C474DCF}"/>
                </a:ext>
              </a:extLst>
            </p:cNvPr>
            <p:cNvSpPr/>
            <p:nvPr/>
          </p:nvSpPr>
          <p:spPr>
            <a:xfrm flipH="1">
              <a:off x="1527230" y="1145599"/>
              <a:ext cx="202338"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7" name="Oval 532">
              <a:extLst>
                <a:ext uri="{FF2B5EF4-FFF2-40B4-BE49-F238E27FC236}">
                  <a16:creationId xmlns:a16="http://schemas.microsoft.com/office/drawing/2014/main" id="{6D72D3EE-957E-C0DB-5E03-BB63BB71840D}"/>
                </a:ext>
              </a:extLst>
            </p:cNvPr>
            <p:cNvSpPr/>
            <p:nvPr/>
          </p:nvSpPr>
          <p:spPr>
            <a:xfrm flipH="1">
              <a:off x="1549869" y="812807"/>
              <a:ext cx="141473" cy="1414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78" name="Oval 503">
              <a:extLst>
                <a:ext uri="{FF2B5EF4-FFF2-40B4-BE49-F238E27FC236}">
                  <a16:creationId xmlns:a16="http://schemas.microsoft.com/office/drawing/2014/main" id="{847ACD3B-09C8-AAEE-6594-D8F97E99051F}"/>
                </a:ext>
              </a:extLst>
            </p:cNvPr>
            <p:cNvSpPr/>
            <p:nvPr/>
          </p:nvSpPr>
          <p:spPr>
            <a:xfrm flipH="1">
              <a:off x="1156548" y="55690"/>
              <a:ext cx="164847" cy="16484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79" name="Oval 510">
              <a:extLst>
                <a:ext uri="{FF2B5EF4-FFF2-40B4-BE49-F238E27FC236}">
                  <a16:creationId xmlns:a16="http://schemas.microsoft.com/office/drawing/2014/main" id="{D076705F-A995-C7B5-9636-E23B15944ECF}"/>
                </a:ext>
              </a:extLst>
            </p:cNvPr>
            <p:cNvSpPr/>
            <p:nvPr/>
          </p:nvSpPr>
          <p:spPr>
            <a:xfrm flipH="1">
              <a:off x="1161012" y="433829"/>
              <a:ext cx="155920" cy="15592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0" name="Oval 533">
              <a:extLst>
                <a:ext uri="{FF2B5EF4-FFF2-40B4-BE49-F238E27FC236}">
                  <a16:creationId xmlns:a16="http://schemas.microsoft.com/office/drawing/2014/main" id="{B73343A2-3563-5C55-3007-34E0236BD2B3}"/>
                </a:ext>
              </a:extLst>
            </p:cNvPr>
            <p:cNvSpPr/>
            <p:nvPr/>
          </p:nvSpPr>
          <p:spPr>
            <a:xfrm flipH="1">
              <a:off x="1135311" y="783444"/>
              <a:ext cx="200198" cy="20019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1" name="Oval 546">
              <a:extLst>
                <a:ext uri="{FF2B5EF4-FFF2-40B4-BE49-F238E27FC236}">
                  <a16:creationId xmlns:a16="http://schemas.microsoft.com/office/drawing/2014/main" id="{449AE3EA-06E3-79C4-FC00-00655A5EFC69}"/>
                </a:ext>
              </a:extLst>
            </p:cNvPr>
            <p:cNvSpPr/>
            <p:nvPr/>
          </p:nvSpPr>
          <p:spPr>
            <a:xfrm flipH="1">
              <a:off x="1180194"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2" name="Oval 547">
              <a:extLst>
                <a:ext uri="{FF2B5EF4-FFF2-40B4-BE49-F238E27FC236}">
                  <a16:creationId xmlns:a16="http://schemas.microsoft.com/office/drawing/2014/main" id="{987962A3-0B0C-F5FD-FF67-0B269FDE18A1}"/>
                </a:ext>
              </a:extLst>
            </p:cNvPr>
            <p:cNvSpPr/>
            <p:nvPr/>
          </p:nvSpPr>
          <p:spPr>
            <a:xfrm flipH="1">
              <a:off x="766315" y="1150627"/>
              <a:ext cx="192280"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3" name="Oval 504">
              <a:extLst>
                <a:ext uri="{FF2B5EF4-FFF2-40B4-BE49-F238E27FC236}">
                  <a16:creationId xmlns:a16="http://schemas.microsoft.com/office/drawing/2014/main" id="{0FEC61E6-F89B-B73F-9BCC-3700F3E9C665}"/>
                </a:ext>
              </a:extLst>
            </p:cNvPr>
            <p:cNvSpPr/>
            <p:nvPr/>
          </p:nvSpPr>
          <p:spPr>
            <a:xfrm flipH="1">
              <a:off x="728715" y="4374"/>
              <a:ext cx="267480" cy="267480"/>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4" name="Oval 511">
              <a:extLst>
                <a:ext uri="{FF2B5EF4-FFF2-40B4-BE49-F238E27FC236}">
                  <a16:creationId xmlns:a16="http://schemas.microsoft.com/office/drawing/2014/main" id="{2D2CD6CE-65E1-8443-B98C-66B2AA1F8089}"/>
                </a:ext>
              </a:extLst>
            </p:cNvPr>
            <p:cNvSpPr/>
            <p:nvPr/>
          </p:nvSpPr>
          <p:spPr>
            <a:xfrm flipH="1">
              <a:off x="803578" y="453209"/>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5" name="Oval 534">
              <a:extLst>
                <a:ext uri="{FF2B5EF4-FFF2-40B4-BE49-F238E27FC236}">
                  <a16:creationId xmlns:a16="http://schemas.microsoft.com/office/drawing/2014/main" id="{1B859318-0520-C2FB-64C6-69E55806144E}"/>
                </a:ext>
              </a:extLst>
            </p:cNvPr>
            <p:cNvSpPr/>
            <p:nvPr/>
          </p:nvSpPr>
          <p:spPr>
            <a:xfrm flipH="1">
              <a:off x="772293" y="802177"/>
              <a:ext cx="162733" cy="162733"/>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86" name="Oval 505">
              <a:extLst>
                <a:ext uri="{FF2B5EF4-FFF2-40B4-BE49-F238E27FC236}">
                  <a16:creationId xmlns:a16="http://schemas.microsoft.com/office/drawing/2014/main" id="{952054C8-9B94-0ADD-51A6-E885B7BBC204}"/>
                </a:ext>
              </a:extLst>
            </p:cNvPr>
            <p:cNvSpPr/>
            <p:nvPr/>
          </p:nvSpPr>
          <p:spPr>
            <a:xfrm flipH="1">
              <a:off x="62647" y="68296"/>
              <a:ext cx="152115" cy="152115"/>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87" name="Oval 512">
              <a:extLst>
                <a:ext uri="{FF2B5EF4-FFF2-40B4-BE49-F238E27FC236}">
                  <a16:creationId xmlns:a16="http://schemas.microsoft.com/office/drawing/2014/main" id="{B7FEC9DB-90A5-26EE-31FC-AD71DFCA3389}"/>
                </a:ext>
              </a:extLst>
            </p:cNvPr>
            <p:cNvSpPr/>
            <p:nvPr/>
          </p:nvSpPr>
          <p:spPr>
            <a:xfrm flipH="1">
              <a:off x="37535" y="409163"/>
              <a:ext cx="202339"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88" name="Oval 535">
              <a:extLst>
                <a:ext uri="{FF2B5EF4-FFF2-40B4-BE49-F238E27FC236}">
                  <a16:creationId xmlns:a16="http://schemas.microsoft.com/office/drawing/2014/main" id="{971EF613-62AC-A27A-1FB0-A9E3639CB84E}"/>
                </a:ext>
              </a:extLst>
            </p:cNvPr>
            <p:cNvSpPr/>
            <p:nvPr/>
          </p:nvSpPr>
          <p:spPr>
            <a:xfrm flipH="1">
              <a:off x="79927" y="824765"/>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89" name="Oval 548">
              <a:extLst>
                <a:ext uri="{FF2B5EF4-FFF2-40B4-BE49-F238E27FC236}">
                  <a16:creationId xmlns:a16="http://schemas.microsoft.com/office/drawing/2014/main" id="{3EFE113C-7EF7-CFF9-77AB-6B21701DE6DC}"/>
                </a:ext>
              </a:extLst>
            </p:cNvPr>
            <p:cNvSpPr/>
            <p:nvPr/>
          </p:nvSpPr>
          <p:spPr>
            <a:xfrm flipH="1">
              <a:off x="4965" y="1113028"/>
              <a:ext cx="267479" cy="267480"/>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90" name="Straight Connector 523">
              <a:extLst>
                <a:ext uri="{FF2B5EF4-FFF2-40B4-BE49-F238E27FC236}">
                  <a16:creationId xmlns:a16="http://schemas.microsoft.com/office/drawing/2014/main" id="{EC082CA9-BE3C-6AEA-B4DA-5D0E5112FE7C}"/>
                </a:ext>
              </a:extLst>
            </p:cNvPr>
            <p:cNvSpPr/>
            <p:nvPr/>
          </p:nvSpPr>
          <p:spPr>
            <a:xfrm flipH="1">
              <a:off x="237999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1" name="Straight Connector 540">
              <a:extLst>
                <a:ext uri="{FF2B5EF4-FFF2-40B4-BE49-F238E27FC236}">
                  <a16:creationId xmlns:a16="http://schemas.microsoft.com/office/drawing/2014/main" id="{9D23BB8D-362E-4F47-96EC-9DA52BC96F33}"/>
                </a:ext>
              </a:extLst>
            </p:cNvPr>
            <p:cNvSpPr/>
            <p:nvPr/>
          </p:nvSpPr>
          <p:spPr>
            <a:xfrm flipH="1">
              <a:off x="238158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2" name="Straight Connector 553">
              <a:extLst>
                <a:ext uri="{FF2B5EF4-FFF2-40B4-BE49-F238E27FC236}">
                  <a16:creationId xmlns:a16="http://schemas.microsoft.com/office/drawing/2014/main" id="{93C0C78A-F057-3933-ACE7-3F60C4A8D0B2}"/>
                </a:ext>
              </a:extLst>
            </p:cNvPr>
            <p:cNvSpPr/>
            <p:nvPr/>
          </p:nvSpPr>
          <p:spPr>
            <a:xfrm flipH="1">
              <a:off x="237829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3" name="Straight Connector 565">
              <a:extLst>
                <a:ext uri="{FF2B5EF4-FFF2-40B4-BE49-F238E27FC236}">
                  <a16:creationId xmlns:a16="http://schemas.microsoft.com/office/drawing/2014/main" id="{B7D5FC4C-2EB0-2999-7BB5-E0A6FFBF4D1C}"/>
                </a:ext>
              </a:extLst>
            </p:cNvPr>
            <p:cNvSpPr/>
            <p:nvPr/>
          </p:nvSpPr>
          <p:spPr>
            <a:xfrm flipV="1">
              <a:off x="238158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4" name="Straight Connector 566">
              <a:extLst>
                <a:ext uri="{FF2B5EF4-FFF2-40B4-BE49-F238E27FC236}">
                  <a16:creationId xmlns:a16="http://schemas.microsoft.com/office/drawing/2014/main" id="{F85C0551-EBB5-EB23-21EB-D61E81137CCB}"/>
                </a:ext>
              </a:extLst>
            </p:cNvPr>
            <p:cNvSpPr/>
            <p:nvPr/>
          </p:nvSpPr>
          <p:spPr>
            <a:xfrm flipV="1">
              <a:off x="2383211"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5" name="Straight Connector 583">
              <a:extLst>
                <a:ext uri="{FF2B5EF4-FFF2-40B4-BE49-F238E27FC236}">
                  <a16:creationId xmlns:a16="http://schemas.microsoft.com/office/drawing/2014/main" id="{2FF91927-5784-7BE2-EEA6-FAB22DF7BAF0}"/>
                </a:ext>
              </a:extLst>
            </p:cNvPr>
            <p:cNvSpPr/>
            <p:nvPr/>
          </p:nvSpPr>
          <p:spPr>
            <a:xfrm flipV="1">
              <a:off x="2383211"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6" name="Straight Connector 584">
              <a:extLst>
                <a:ext uri="{FF2B5EF4-FFF2-40B4-BE49-F238E27FC236}">
                  <a16:creationId xmlns:a16="http://schemas.microsoft.com/office/drawing/2014/main" id="{395C34DC-05C7-C52E-88CF-263AF62CD743}"/>
                </a:ext>
              </a:extLst>
            </p:cNvPr>
            <p:cNvSpPr/>
            <p:nvPr/>
          </p:nvSpPr>
          <p:spPr>
            <a:xfrm flipV="1">
              <a:off x="238158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7" name="Straight Connector 585">
              <a:extLst>
                <a:ext uri="{FF2B5EF4-FFF2-40B4-BE49-F238E27FC236}">
                  <a16:creationId xmlns:a16="http://schemas.microsoft.com/office/drawing/2014/main" id="{4541D091-65D2-CD39-DA48-B8A95C1D2FFF}"/>
                </a:ext>
              </a:extLst>
            </p:cNvPr>
            <p:cNvSpPr/>
            <p:nvPr/>
          </p:nvSpPr>
          <p:spPr>
            <a:xfrm>
              <a:off x="238310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8" name="Straight Connector 586">
              <a:extLst>
                <a:ext uri="{FF2B5EF4-FFF2-40B4-BE49-F238E27FC236}">
                  <a16:creationId xmlns:a16="http://schemas.microsoft.com/office/drawing/2014/main" id="{D24B6E25-FEAA-9306-FB98-3400BB53BC92}"/>
                </a:ext>
              </a:extLst>
            </p:cNvPr>
            <p:cNvSpPr/>
            <p:nvPr/>
          </p:nvSpPr>
          <p:spPr>
            <a:xfrm flipV="1">
              <a:off x="2381588"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99" name="Straight Connector 587">
              <a:extLst>
                <a:ext uri="{FF2B5EF4-FFF2-40B4-BE49-F238E27FC236}">
                  <a16:creationId xmlns:a16="http://schemas.microsoft.com/office/drawing/2014/main" id="{71C054CD-EDB1-68A2-4074-46E141F518E1}"/>
                </a:ext>
              </a:extLst>
            </p:cNvPr>
            <p:cNvSpPr/>
            <p:nvPr/>
          </p:nvSpPr>
          <p:spPr>
            <a:xfrm>
              <a:off x="238320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0" name="Straight Connector 588">
              <a:extLst>
                <a:ext uri="{FF2B5EF4-FFF2-40B4-BE49-F238E27FC236}">
                  <a16:creationId xmlns:a16="http://schemas.microsoft.com/office/drawing/2014/main" id="{CADB2B20-2F0C-3719-C4FB-31A725A0AE87}"/>
                </a:ext>
              </a:extLst>
            </p:cNvPr>
            <p:cNvSpPr/>
            <p:nvPr/>
          </p:nvSpPr>
          <p:spPr>
            <a:xfrm>
              <a:off x="2383233"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1" name="Straight Connector 589">
              <a:extLst>
                <a:ext uri="{FF2B5EF4-FFF2-40B4-BE49-F238E27FC236}">
                  <a16:creationId xmlns:a16="http://schemas.microsoft.com/office/drawing/2014/main" id="{FB880DCA-7CB2-42A7-ECC2-739F971860A1}"/>
                </a:ext>
              </a:extLst>
            </p:cNvPr>
            <p:cNvSpPr/>
            <p:nvPr/>
          </p:nvSpPr>
          <p:spPr>
            <a:xfrm>
              <a:off x="238229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2" name="Straight Connector 590">
              <a:extLst>
                <a:ext uri="{FF2B5EF4-FFF2-40B4-BE49-F238E27FC236}">
                  <a16:creationId xmlns:a16="http://schemas.microsoft.com/office/drawing/2014/main" id="{AEAF1565-C9B8-3A85-71F0-A47D0DB3F6D7}"/>
                </a:ext>
              </a:extLst>
            </p:cNvPr>
            <p:cNvSpPr/>
            <p:nvPr/>
          </p:nvSpPr>
          <p:spPr>
            <a:xfrm>
              <a:off x="2381547"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3" name="Straight Connector 591">
              <a:extLst>
                <a:ext uri="{FF2B5EF4-FFF2-40B4-BE49-F238E27FC236}">
                  <a16:creationId xmlns:a16="http://schemas.microsoft.com/office/drawing/2014/main" id="{2A533D8E-AA73-11E2-F5A6-870FC2D37DFE}"/>
                </a:ext>
              </a:extLst>
            </p:cNvPr>
            <p:cNvSpPr/>
            <p:nvPr/>
          </p:nvSpPr>
          <p:spPr>
            <a:xfrm>
              <a:off x="238305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4" name="Straight Connector 592">
              <a:extLst>
                <a:ext uri="{FF2B5EF4-FFF2-40B4-BE49-F238E27FC236}">
                  <a16:creationId xmlns:a16="http://schemas.microsoft.com/office/drawing/2014/main" id="{DA49A93A-549F-B426-2159-D4D68D3D3E84}"/>
                </a:ext>
              </a:extLst>
            </p:cNvPr>
            <p:cNvSpPr/>
            <p:nvPr/>
          </p:nvSpPr>
          <p:spPr>
            <a:xfrm flipH="1">
              <a:off x="237876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5" name="Straight Connector 523">
              <a:extLst>
                <a:ext uri="{FF2B5EF4-FFF2-40B4-BE49-F238E27FC236}">
                  <a16:creationId xmlns:a16="http://schemas.microsoft.com/office/drawing/2014/main" id="{C7A3AD71-50D1-22FB-F2FB-CA34966009AE}"/>
                </a:ext>
              </a:extLst>
            </p:cNvPr>
            <p:cNvSpPr/>
            <p:nvPr/>
          </p:nvSpPr>
          <p:spPr>
            <a:xfrm flipH="1">
              <a:off x="2752067"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6" name="Straight Connector 540">
              <a:extLst>
                <a:ext uri="{FF2B5EF4-FFF2-40B4-BE49-F238E27FC236}">
                  <a16:creationId xmlns:a16="http://schemas.microsoft.com/office/drawing/2014/main" id="{A92CAF54-29E1-3F68-C319-7D767F61E1BA}"/>
                </a:ext>
              </a:extLst>
            </p:cNvPr>
            <p:cNvSpPr/>
            <p:nvPr/>
          </p:nvSpPr>
          <p:spPr>
            <a:xfrm flipH="1">
              <a:off x="2753655"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7" name="Straight Connector 553">
              <a:extLst>
                <a:ext uri="{FF2B5EF4-FFF2-40B4-BE49-F238E27FC236}">
                  <a16:creationId xmlns:a16="http://schemas.microsoft.com/office/drawing/2014/main" id="{8C2A2F6E-72CD-BF2E-85AE-4758B6EC6AEB}"/>
                </a:ext>
              </a:extLst>
            </p:cNvPr>
            <p:cNvSpPr/>
            <p:nvPr/>
          </p:nvSpPr>
          <p:spPr>
            <a:xfrm flipH="1">
              <a:off x="2750363"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8" name="Straight Connector 565">
              <a:extLst>
                <a:ext uri="{FF2B5EF4-FFF2-40B4-BE49-F238E27FC236}">
                  <a16:creationId xmlns:a16="http://schemas.microsoft.com/office/drawing/2014/main" id="{B936A9A6-937E-A611-A748-845452618E4A}"/>
                </a:ext>
              </a:extLst>
            </p:cNvPr>
            <p:cNvSpPr/>
            <p:nvPr/>
          </p:nvSpPr>
          <p:spPr>
            <a:xfrm flipV="1">
              <a:off x="2753656"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09" name="Straight Connector 566">
              <a:extLst>
                <a:ext uri="{FF2B5EF4-FFF2-40B4-BE49-F238E27FC236}">
                  <a16:creationId xmlns:a16="http://schemas.microsoft.com/office/drawing/2014/main" id="{16F3A1E8-2ABB-902E-7820-2C82C56797F9}"/>
                </a:ext>
              </a:extLst>
            </p:cNvPr>
            <p:cNvSpPr/>
            <p:nvPr/>
          </p:nvSpPr>
          <p:spPr>
            <a:xfrm flipV="1">
              <a:off x="2755279"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0" name="Straight Connector 583">
              <a:extLst>
                <a:ext uri="{FF2B5EF4-FFF2-40B4-BE49-F238E27FC236}">
                  <a16:creationId xmlns:a16="http://schemas.microsoft.com/office/drawing/2014/main" id="{285CAA52-8322-213F-9B0F-9EE806383804}"/>
                </a:ext>
              </a:extLst>
            </p:cNvPr>
            <p:cNvSpPr/>
            <p:nvPr/>
          </p:nvSpPr>
          <p:spPr>
            <a:xfrm flipV="1">
              <a:off x="2755279"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1" name="Straight Connector 584">
              <a:extLst>
                <a:ext uri="{FF2B5EF4-FFF2-40B4-BE49-F238E27FC236}">
                  <a16:creationId xmlns:a16="http://schemas.microsoft.com/office/drawing/2014/main" id="{8CEEED79-7758-BA8A-413A-9A7C9DA1C080}"/>
                </a:ext>
              </a:extLst>
            </p:cNvPr>
            <p:cNvSpPr/>
            <p:nvPr/>
          </p:nvSpPr>
          <p:spPr>
            <a:xfrm flipV="1">
              <a:off x="2753656"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2" name="Straight Connector 585">
              <a:extLst>
                <a:ext uri="{FF2B5EF4-FFF2-40B4-BE49-F238E27FC236}">
                  <a16:creationId xmlns:a16="http://schemas.microsoft.com/office/drawing/2014/main" id="{5C5C8006-F7BA-8052-8E50-702B571C3E24}"/>
                </a:ext>
              </a:extLst>
            </p:cNvPr>
            <p:cNvSpPr/>
            <p:nvPr/>
          </p:nvSpPr>
          <p:spPr>
            <a:xfrm>
              <a:off x="2755176"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3" name="Straight Connector 586">
              <a:extLst>
                <a:ext uri="{FF2B5EF4-FFF2-40B4-BE49-F238E27FC236}">
                  <a16:creationId xmlns:a16="http://schemas.microsoft.com/office/drawing/2014/main" id="{491FB60A-063A-4A52-2E1B-1336CB858E01}"/>
                </a:ext>
              </a:extLst>
            </p:cNvPr>
            <p:cNvSpPr/>
            <p:nvPr/>
          </p:nvSpPr>
          <p:spPr>
            <a:xfrm flipV="1">
              <a:off x="2753656"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4" name="Straight Connector 587">
              <a:extLst>
                <a:ext uri="{FF2B5EF4-FFF2-40B4-BE49-F238E27FC236}">
                  <a16:creationId xmlns:a16="http://schemas.microsoft.com/office/drawing/2014/main" id="{20FDC550-5125-13CB-C5EA-13317DCCE301}"/>
                </a:ext>
              </a:extLst>
            </p:cNvPr>
            <p:cNvSpPr/>
            <p:nvPr/>
          </p:nvSpPr>
          <p:spPr>
            <a:xfrm>
              <a:off x="2755277"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5" name="Straight Connector 588">
              <a:extLst>
                <a:ext uri="{FF2B5EF4-FFF2-40B4-BE49-F238E27FC236}">
                  <a16:creationId xmlns:a16="http://schemas.microsoft.com/office/drawing/2014/main" id="{2A0DD99B-8CA7-43BB-0263-5589D5399329}"/>
                </a:ext>
              </a:extLst>
            </p:cNvPr>
            <p:cNvSpPr/>
            <p:nvPr/>
          </p:nvSpPr>
          <p:spPr>
            <a:xfrm>
              <a:off x="2755301"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6" name="Straight Connector 589">
              <a:extLst>
                <a:ext uri="{FF2B5EF4-FFF2-40B4-BE49-F238E27FC236}">
                  <a16:creationId xmlns:a16="http://schemas.microsoft.com/office/drawing/2014/main" id="{E2200998-120C-AE2F-6E2E-ECB4488B0459}"/>
                </a:ext>
              </a:extLst>
            </p:cNvPr>
            <p:cNvSpPr/>
            <p:nvPr/>
          </p:nvSpPr>
          <p:spPr>
            <a:xfrm>
              <a:off x="2754361" y="510166"/>
              <a:ext cx="281642"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7" name="Straight Connector 590">
              <a:extLst>
                <a:ext uri="{FF2B5EF4-FFF2-40B4-BE49-F238E27FC236}">
                  <a16:creationId xmlns:a16="http://schemas.microsoft.com/office/drawing/2014/main" id="{49619EE7-DD79-582B-B87B-88B6EC43054E}"/>
                </a:ext>
              </a:extLst>
            </p:cNvPr>
            <p:cNvSpPr/>
            <p:nvPr/>
          </p:nvSpPr>
          <p:spPr>
            <a:xfrm>
              <a:off x="2753615"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8" name="Straight Connector 591">
              <a:extLst>
                <a:ext uri="{FF2B5EF4-FFF2-40B4-BE49-F238E27FC236}">
                  <a16:creationId xmlns:a16="http://schemas.microsoft.com/office/drawing/2014/main" id="{D7EE9D06-B5BF-95CD-D963-F39631E9CD91}"/>
                </a:ext>
              </a:extLst>
            </p:cNvPr>
            <p:cNvSpPr/>
            <p:nvPr/>
          </p:nvSpPr>
          <p:spPr>
            <a:xfrm>
              <a:off x="2755125"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19" name="Straight Connector 592">
              <a:extLst>
                <a:ext uri="{FF2B5EF4-FFF2-40B4-BE49-F238E27FC236}">
                  <a16:creationId xmlns:a16="http://schemas.microsoft.com/office/drawing/2014/main" id="{4AAC9D16-3ED2-A4C8-6E92-1D297D756734}"/>
                </a:ext>
              </a:extLst>
            </p:cNvPr>
            <p:cNvSpPr/>
            <p:nvPr/>
          </p:nvSpPr>
          <p:spPr>
            <a:xfrm flipH="1">
              <a:off x="2750833"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20" name="Oval 499">
              <a:extLst>
                <a:ext uri="{FF2B5EF4-FFF2-40B4-BE49-F238E27FC236}">
                  <a16:creationId xmlns:a16="http://schemas.microsoft.com/office/drawing/2014/main" id="{9549AC96-20F9-8667-8F22-1CDED2DCA617}"/>
                </a:ext>
              </a:extLst>
            </p:cNvPr>
            <p:cNvSpPr/>
            <p:nvPr/>
          </p:nvSpPr>
          <p:spPr>
            <a:xfrm flipH="1">
              <a:off x="3001262" y="68296"/>
              <a:ext cx="152116" cy="152115"/>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1" name="Oval 506">
              <a:extLst>
                <a:ext uri="{FF2B5EF4-FFF2-40B4-BE49-F238E27FC236}">
                  <a16:creationId xmlns:a16="http://schemas.microsoft.com/office/drawing/2014/main" id="{C1A671E5-266E-5149-53F3-BD7D9C7364A7}"/>
                </a:ext>
              </a:extLst>
            </p:cNvPr>
            <p:cNvSpPr/>
            <p:nvPr/>
          </p:nvSpPr>
          <p:spPr>
            <a:xfrm flipH="1">
              <a:off x="2959366" y="393835"/>
              <a:ext cx="235908" cy="235909"/>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2" name="Oval 529">
              <a:extLst>
                <a:ext uri="{FF2B5EF4-FFF2-40B4-BE49-F238E27FC236}">
                  <a16:creationId xmlns:a16="http://schemas.microsoft.com/office/drawing/2014/main" id="{FE505C26-8129-0CFA-C2B1-3D6EC7401C84}"/>
                </a:ext>
              </a:extLst>
            </p:cNvPr>
            <p:cNvSpPr/>
            <p:nvPr/>
          </p:nvSpPr>
          <p:spPr>
            <a:xfrm flipH="1">
              <a:off x="3018542" y="824765"/>
              <a:ext cx="117556" cy="117556"/>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3" name="Oval 542">
              <a:extLst>
                <a:ext uri="{FF2B5EF4-FFF2-40B4-BE49-F238E27FC236}">
                  <a16:creationId xmlns:a16="http://schemas.microsoft.com/office/drawing/2014/main" id="{455A10F8-2B48-8205-0645-8CF2E58D028B}"/>
                </a:ext>
              </a:extLst>
            </p:cNvPr>
            <p:cNvSpPr/>
            <p:nvPr/>
          </p:nvSpPr>
          <p:spPr>
            <a:xfrm flipH="1">
              <a:off x="2984848" y="1158058"/>
              <a:ext cx="177419" cy="177420"/>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124" name="Oval 501">
              <a:extLst>
                <a:ext uri="{FF2B5EF4-FFF2-40B4-BE49-F238E27FC236}">
                  <a16:creationId xmlns:a16="http://schemas.microsoft.com/office/drawing/2014/main" id="{BA9E69EA-32DC-14D6-B90A-85B683A99710}"/>
                </a:ext>
              </a:extLst>
            </p:cNvPr>
            <p:cNvSpPr/>
            <p:nvPr/>
          </p:nvSpPr>
          <p:spPr>
            <a:xfrm flipH="1">
              <a:off x="2273337" y="79336"/>
              <a:ext cx="117557" cy="117555"/>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5" name="Oval 508">
              <a:extLst>
                <a:ext uri="{FF2B5EF4-FFF2-40B4-BE49-F238E27FC236}">
                  <a16:creationId xmlns:a16="http://schemas.microsoft.com/office/drawing/2014/main" id="{D5573A3C-4916-7C58-E999-6852FFE544B3}"/>
                </a:ext>
              </a:extLst>
            </p:cNvPr>
            <p:cNvSpPr/>
            <p:nvPr/>
          </p:nvSpPr>
          <p:spPr>
            <a:xfrm flipH="1">
              <a:off x="2243406" y="423080"/>
              <a:ext cx="177419" cy="17741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6" name="Oval 531">
              <a:extLst>
                <a:ext uri="{FF2B5EF4-FFF2-40B4-BE49-F238E27FC236}">
                  <a16:creationId xmlns:a16="http://schemas.microsoft.com/office/drawing/2014/main" id="{E16822BF-E9F0-E8FB-F77F-357BD0460AAF}"/>
                </a:ext>
              </a:extLst>
            </p:cNvPr>
            <p:cNvSpPr/>
            <p:nvPr/>
          </p:nvSpPr>
          <p:spPr>
            <a:xfrm flipH="1">
              <a:off x="2205214" y="771820"/>
              <a:ext cx="253803" cy="253804"/>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7" name="Oval 544">
              <a:extLst>
                <a:ext uri="{FF2B5EF4-FFF2-40B4-BE49-F238E27FC236}">
                  <a16:creationId xmlns:a16="http://schemas.microsoft.com/office/drawing/2014/main" id="{BEFBB184-6CD0-247C-1CFE-A1B538CA8E2E}"/>
                </a:ext>
              </a:extLst>
            </p:cNvPr>
            <p:cNvSpPr/>
            <p:nvPr/>
          </p:nvSpPr>
          <p:spPr>
            <a:xfrm flipH="1">
              <a:off x="2235975" y="1161616"/>
              <a:ext cx="192281"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8" name="Oval 507">
              <a:extLst>
                <a:ext uri="{FF2B5EF4-FFF2-40B4-BE49-F238E27FC236}">
                  <a16:creationId xmlns:a16="http://schemas.microsoft.com/office/drawing/2014/main" id="{6387CCFF-A06C-9060-A427-156EFE9FE14B}"/>
                </a:ext>
              </a:extLst>
            </p:cNvPr>
            <p:cNvSpPr/>
            <p:nvPr/>
          </p:nvSpPr>
          <p:spPr>
            <a:xfrm flipH="1">
              <a:off x="2650307" y="453011"/>
              <a:ext cx="117556" cy="11755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29" name="Oval 530">
              <a:extLst>
                <a:ext uri="{FF2B5EF4-FFF2-40B4-BE49-F238E27FC236}">
                  <a16:creationId xmlns:a16="http://schemas.microsoft.com/office/drawing/2014/main" id="{9D3E0E59-EA5F-BC86-E643-99E08EC54051}"/>
                </a:ext>
              </a:extLst>
            </p:cNvPr>
            <p:cNvSpPr/>
            <p:nvPr/>
          </p:nvSpPr>
          <p:spPr>
            <a:xfrm flipH="1">
              <a:off x="2619305" y="793763"/>
              <a:ext cx="179561" cy="17956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30" name="Oval 543">
              <a:extLst>
                <a:ext uri="{FF2B5EF4-FFF2-40B4-BE49-F238E27FC236}">
                  <a16:creationId xmlns:a16="http://schemas.microsoft.com/office/drawing/2014/main" id="{8FF67782-2C5F-8808-A873-FB8256DFFF27}"/>
                </a:ext>
              </a:extLst>
            </p:cNvPr>
            <p:cNvSpPr/>
            <p:nvPr/>
          </p:nvSpPr>
          <p:spPr>
            <a:xfrm flipH="1">
              <a:off x="2650307"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131" name="Oval 500">
              <a:extLst>
                <a:ext uri="{FF2B5EF4-FFF2-40B4-BE49-F238E27FC236}">
                  <a16:creationId xmlns:a16="http://schemas.microsoft.com/office/drawing/2014/main" id="{BC546165-BD95-0739-F214-A89077907BF2}"/>
                </a:ext>
              </a:extLst>
            </p:cNvPr>
            <p:cNvSpPr/>
            <p:nvPr/>
          </p:nvSpPr>
          <p:spPr>
            <a:xfrm flipH="1">
              <a:off x="2596976" y="32244"/>
              <a:ext cx="224218" cy="224218"/>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grpSp>
      <p:grpSp>
        <p:nvGrpSpPr>
          <p:cNvPr id="132" name="Group 131">
            <a:extLst>
              <a:ext uri="{FF2B5EF4-FFF2-40B4-BE49-F238E27FC236}">
                <a16:creationId xmlns:a16="http://schemas.microsoft.com/office/drawing/2014/main" id="{BD4CA553-6E8F-2832-39E6-31BA6CEE840F}"/>
              </a:ext>
            </a:extLst>
          </p:cNvPr>
          <p:cNvGrpSpPr/>
          <p:nvPr/>
        </p:nvGrpSpPr>
        <p:grpSpPr>
          <a:xfrm>
            <a:off x="4114542" y="2141060"/>
            <a:ext cx="4566165" cy="1077504"/>
            <a:chOff x="871409" y="4516226"/>
            <a:chExt cx="4566165" cy="1077504"/>
          </a:xfrm>
        </p:grpSpPr>
        <p:sp>
          <p:nvSpPr>
            <p:cNvPr id="133" name="TextBox 638">
              <a:extLst>
                <a:ext uri="{FF2B5EF4-FFF2-40B4-BE49-F238E27FC236}">
                  <a16:creationId xmlns:a16="http://schemas.microsoft.com/office/drawing/2014/main" id="{DA1E93DC-C892-246D-BC13-015F0D303374}"/>
                </a:ext>
              </a:extLst>
            </p:cNvPr>
            <p:cNvSpPr txBox="1"/>
            <p:nvPr/>
          </p:nvSpPr>
          <p:spPr>
            <a:xfrm>
              <a:off x="2024520" y="4535128"/>
              <a:ext cx="3413054" cy="984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828754">
                <a:defRPr sz="3600"/>
              </a:pPr>
              <a:r>
                <a:rPr sz="3200" dirty="0">
                  <a:solidFill>
                    <a:srgbClr val="000000"/>
                  </a:solidFill>
                  <a:latin typeface="IBM Plex Sans Regular"/>
                </a:rPr>
                <a:t>Self</a:t>
              </a:r>
              <a:r>
                <a:rPr lang="en-US" sz="3200" dirty="0">
                  <a:solidFill>
                    <a:srgbClr val="000000"/>
                  </a:solidFill>
                  <a:latin typeface="IBM Plex Sans Regular"/>
                </a:rPr>
                <a:t>-supervised</a:t>
              </a:r>
              <a:r>
                <a:rPr lang="en-CA" sz="3200" dirty="0">
                  <a:solidFill>
                    <a:srgbClr val="000000"/>
                  </a:solidFill>
                  <a:latin typeface="IBM Plex Sans Regular"/>
                </a:rPr>
                <a:t> </a:t>
              </a:r>
              <a:endParaRPr sz="3200" dirty="0">
                <a:solidFill>
                  <a:srgbClr val="000000"/>
                </a:solidFill>
                <a:latin typeface="IBM Plex Sans Regular"/>
              </a:endParaRPr>
            </a:p>
            <a:p>
              <a:pPr defTabSz="1828754">
                <a:defRPr sz="3600"/>
              </a:pPr>
              <a:r>
                <a:rPr lang="en-US" sz="3200" dirty="0">
                  <a:solidFill>
                    <a:srgbClr val="000000"/>
                  </a:solidFill>
                  <a:latin typeface="IBM Plex Sans Regular"/>
                </a:rPr>
                <a:t>training</a:t>
              </a:r>
              <a:endParaRPr sz="3200" dirty="0">
                <a:solidFill>
                  <a:srgbClr val="000000"/>
                </a:solidFill>
                <a:latin typeface="IBM Plex Sans Regular"/>
              </a:endParaRPr>
            </a:p>
          </p:txBody>
        </p:sp>
        <p:pic>
          <p:nvPicPr>
            <p:cNvPr id="134" name="Graphic 133" descr="Monitor with solid fill">
              <a:extLst>
                <a:ext uri="{FF2B5EF4-FFF2-40B4-BE49-F238E27FC236}">
                  <a16:creationId xmlns:a16="http://schemas.microsoft.com/office/drawing/2014/main" id="{6964CFE9-6DDA-BF91-C57B-F2647E1CC2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409" y="4516226"/>
              <a:ext cx="1077504" cy="1077504"/>
            </a:xfrm>
            <a:prstGeom prst="rect">
              <a:avLst/>
            </a:prstGeom>
          </p:spPr>
        </p:pic>
      </p:grpSp>
      <p:sp>
        <p:nvSpPr>
          <p:cNvPr id="135" name="TextBox 134">
            <a:extLst>
              <a:ext uri="{FF2B5EF4-FFF2-40B4-BE49-F238E27FC236}">
                <a16:creationId xmlns:a16="http://schemas.microsoft.com/office/drawing/2014/main" id="{7030BE6E-18DC-9E9E-D776-3CFA37A74811}"/>
              </a:ext>
            </a:extLst>
          </p:cNvPr>
          <p:cNvSpPr txBox="1"/>
          <p:nvPr/>
        </p:nvSpPr>
        <p:spPr>
          <a:xfrm>
            <a:off x="4291316" y="12625638"/>
            <a:ext cx="3840018"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defTabSz="2438400">
              <a:buSzPct val="100000"/>
            </a:pPr>
            <a:r>
              <a:rPr lang="en-US" sz="3200" dirty="0">
                <a:cs typeface="Arial" panose="020B0604020202020204" pitchFamily="34" charset="0"/>
              </a:rPr>
              <a:t>Foundation model</a:t>
            </a:r>
          </a:p>
        </p:txBody>
      </p:sp>
      <p:cxnSp>
        <p:nvCxnSpPr>
          <p:cNvPr id="136" name="Straight Arrow Connector 135">
            <a:extLst>
              <a:ext uri="{FF2B5EF4-FFF2-40B4-BE49-F238E27FC236}">
                <a16:creationId xmlns:a16="http://schemas.microsoft.com/office/drawing/2014/main" id="{56BBD415-1D51-DE27-FB44-6CE9132C12C9}"/>
              </a:ext>
            </a:extLst>
          </p:cNvPr>
          <p:cNvCxnSpPr>
            <a:cxnSpLocks/>
          </p:cNvCxnSpPr>
          <p:nvPr/>
        </p:nvCxnSpPr>
        <p:spPr bwMode="auto">
          <a:xfrm>
            <a:off x="6089460" y="3614722"/>
            <a:ext cx="9861" cy="1022327"/>
          </a:xfrm>
          <a:prstGeom prst="straightConnector1">
            <a:avLst/>
          </a:prstGeom>
          <a:ln w="381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70419BF-4FBC-0DA6-0A70-5B02B7998263}"/>
              </a:ext>
            </a:extLst>
          </p:cNvPr>
          <p:cNvCxnSpPr>
            <a:cxnSpLocks/>
          </p:cNvCxnSpPr>
          <p:nvPr/>
        </p:nvCxnSpPr>
        <p:spPr bwMode="auto">
          <a:xfrm>
            <a:off x="6170450" y="8755532"/>
            <a:ext cx="0" cy="967434"/>
          </a:xfrm>
          <a:prstGeom prst="straightConnector1">
            <a:avLst/>
          </a:prstGeom>
          <a:ln w="381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6646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a:extLst>
              <a:ext uri="{FF2B5EF4-FFF2-40B4-BE49-F238E27FC236}">
                <a16:creationId xmlns:a16="http://schemas.microsoft.com/office/drawing/2014/main" id="{14B2A6EB-6E3E-A61D-A47E-72C7E4945BBC}"/>
              </a:ext>
            </a:extLst>
          </p:cNvPr>
          <p:cNvSpPr/>
          <p:nvPr/>
        </p:nvSpPr>
        <p:spPr>
          <a:xfrm>
            <a:off x="4871" y="8555112"/>
            <a:ext cx="24402832" cy="4705154"/>
          </a:xfrm>
          <a:prstGeom prst="rect">
            <a:avLst/>
          </a:prstGeom>
          <a:solidFill>
            <a:srgbClr val="33B1FF">
              <a:alpha val="9823"/>
            </a:srgbClr>
          </a:solidFill>
          <a:ln w="12700">
            <a:miter lim="400000"/>
          </a:ln>
        </p:spPr>
        <p:txBody>
          <a:bodyPr lIns="50800" tIns="50800" rIns="50800" bIns="50800" anchor="ctr"/>
          <a:lstStyle/>
          <a:p>
            <a:pPr defTabSz="825480">
              <a:defRPr sz="3200">
                <a:solidFill>
                  <a:srgbClr val="000000"/>
                </a:solidFill>
                <a:latin typeface="Helvetica Neue Medium"/>
                <a:ea typeface="Helvetica Neue Medium"/>
                <a:cs typeface="Helvetica Neue Medium"/>
                <a:sym typeface="Helvetica Neue Medium"/>
              </a:defRPr>
            </a:pPr>
            <a:endParaRPr sz="3200" dirty="0">
              <a:solidFill>
                <a:srgbClr val="000000"/>
              </a:solidFill>
              <a:latin typeface="IBM Plex Sans Light" panose="020B0403050203000203" pitchFamily="34" charset="0"/>
              <a:ea typeface="Helvetica Neue Medium"/>
              <a:cs typeface="Helvetica Neue Medium"/>
              <a:sym typeface="Helvetica Neue Medium"/>
            </a:endParaRPr>
          </a:p>
        </p:txBody>
      </p:sp>
      <p:sp>
        <p:nvSpPr>
          <p:cNvPr id="2" name="Rectangle">
            <a:extLst>
              <a:ext uri="{FF2B5EF4-FFF2-40B4-BE49-F238E27FC236}">
                <a16:creationId xmlns:a16="http://schemas.microsoft.com/office/drawing/2014/main" id="{1D132658-7EBB-BAE9-7962-90C826D9B24A}"/>
              </a:ext>
            </a:extLst>
          </p:cNvPr>
          <p:cNvSpPr/>
          <p:nvPr/>
        </p:nvSpPr>
        <p:spPr>
          <a:xfrm>
            <a:off x="1589" y="3308394"/>
            <a:ext cx="24385586" cy="4706112"/>
          </a:xfrm>
          <a:prstGeom prst="rect">
            <a:avLst/>
          </a:prstGeom>
          <a:solidFill>
            <a:srgbClr val="33B1FF">
              <a:alpha val="9823"/>
            </a:srgbClr>
          </a:solidFill>
          <a:ln w="12700">
            <a:miter lim="400000"/>
          </a:ln>
        </p:spPr>
        <p:txBody>
          <a:bodyPr lIns="50800" tIns="50800" rIns="50800" bIns="50800" anchor="ctr"/>
          <a:lstStyle/>
          <a:p>
            <a:pPr defTabSz="825480">
              <a:defRPr sz="3200">
                <a:solidFill>
                  <a:srgbClr val="000000"/>
                </a:solidFill>
                <a:latin typeface="Helvetica Neue Medium"/>
                <a:ea typeface="Helvetica Neue Medium"/>
                <a:cs typeface="Helvetica Neue Medium"/>
                <a:sym typeface="Helvetica Neue Medium"/>
              </a:defRPr>
            </a:pPr>
            <a:endParaRPr sz="3200">
              <a:solidFill>
                <a:srgbClr val="000000"/>
              </a:solidFill>
              <a:latin typeface="IBM Plex Sans Light" panose="020B0403050203000203" pitchFamily="34" charset="0"/>
              <a:ea typeface="Helvetica Neue Medium"/>
              <a:cs typeface="Helvetica Neue Medium"/>
              <a:sym typeface="Helvetica Neue Medium"/>
            </a:endParaRPr>
          </a:p>
        </p:txBody>
      </p:sp>
      <p:sp>
        <p:nvSpPr>
          <p:cNvPr id="3" name="Title">
            <a:extLst>
              <a:ext uri="{FF2B5EF4-FFF2-40B4-BE49-F238E27FC236}">
                <a16:creationId xmlns:a16="http://schemas.microsoft.com/office/drawing/2014/main" id="{6A7352EF-F7F3-F129-FF4A-5B444D0FB070}"/>
              </a:ext>
            </a:extLst>
          </p:cNvPr>
          <p:cNvSpPr txBox="1">
            <a:spLocks/>
          </p:cNvSpPr>
          <p:nvPr/>
        </p:nvSpPr>
        <p:spPr>
          <a:xfrm>
            <a:off x="638619" y="577850"/>
            <a:ext cx="11045952" cy="2104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dirty="0"/>
              <a:t>Foundation models: generalizable and adaptable </a:t>
            </a:r>
          </a:p>
        </p:txBody>
      </p:sp>
      <p:grpSp>
        <p:nvGrpSpPr>
          <p:cNvPr id="4" name="Group 621">
            <a:extLst>
              <a:ext uri="{FF2B5EF4-FFF2-40B4-BE49-F238E27FC236}">
                <a16:creationId xmlns:a16="http://schemas.microsoft.com/office/drawing/2014/main" id="{DDA22DF3-AE94-6D83-33DB-96C76F092973}"/>
              </a:ext>
            </a:extLst>
          </p:cNvPr>
          <p:cNvGrpSpPr/>
          <p:nvPr/>
        </p:nvGrpSpPr>
        <p:grpSpPr>
          <a:xfrm>
            <a:off x="10891111" y="9466393"/>
            <a:ext cx="431800" cy="436486"/>
            <a:chOff x="0" y="0"/>
            <a:chExt cx="431799" cy="436483"/>
          </a:xfrm>
        </p:grpSpPr>
        <p:sp>
          <p:nvSpPr>
            <p:cNvPr id="5" name="Rectangle 623">
              <a:extLst>
                <a:ext uri="{FF2B5EF4-FFF2-40B4-BE49-F238E27FC236}">
                  <a16:creationId xmlns:a16="http://schemas.microsoft.com/office/drawing/2014/main" id="{A50E95A2-A004-E030-0133-F4856595C7E1}"/>
                </a:ext>
              </a:extLst>
            </p:cNvPr>
            <p:cNvSpPr/>
            <p:nvPr/>
          </p:nvSpPr>
          <p:spPr>
            <a:xfrm>
              <a:off x="135296" y="0"/>
              <a:ext cx="296504" cy="296505"/>
            </a:xfrm>
            <a:prstGeom prst="rect">
              <a:avLst/>
            </a:prstGeom>
            <a:solidFill>
              <a:srgbClr val="0F62FE"/>
            </a:solidFill>
            <a:ln w="12700" cap="flat">
              <a:noFill/>
              <a:miter lim="400000"/>
            </a:ln>
            <a:effectLst/>
          </p:spPr>
          <p:txBody>
            <a:bodyPr wrap="square" lIns="72000" tIns="72000" rIns="72000" bIns="72000" numCol="1" anchor="ctr">
              <a:noAutofit/>
            </a:bodyPr>
            <a:lstStyle/>
            <a:p>
              <a:pPr defTabSz="1829196">
                <a:defRPr/>
              </a:pPr>
              <a:endParaRPr sz="1350">
                <a:solidFill>
                  <a:srgbClr val="000000"/>
                </a:solidFill>
                <a:latin typeface="IBM Plex Sans Regular"/>
              </a:endParaRPr>
            </a:p>
          </p:txBody>
        </p:sp>
        <p:pic>
          <p:nvPicPr>
            <p:cNvPr id="6" name="Graphic 632" descr="Graphic 632">
              <a:extLst>
                <a:ext uri="{FF2B5EF4-FFF2-40B4-BE49-F238E27FC236}">
                  <a16:creationId xmlns:a16="http://schemas.microsoft.com/office/drawing/2014/main" id="{5B6DECB6-B85B-2763-A7F6-DDDB10BD6863}"/>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0" y="259902"/>
              <a:ext cx="176580" cy="176582"/>
            </a:xfrm>
            <a:prstGeom prst="rect">
              <a:avLst/>
            </a:prstGeom>
            <a:ln w="12700" cap="flat">
              <a:noFill/>
              <a:miter lim="400000"/>
            </a:ln>
            <a:effectLst/>
          </p:spPr>
        </p:pic>
        <p:pic>
          <p:nvPicPr>
            <p:cNvPr id="7" name="Graphic 633" descr="Graphic 633">
              <a:extLst>
                <a:ext uri="{FF2B5EF4-FFF2-40B4-BE49-F238E27FC236}">
                  <a16:creationId xmlns:a16="http://schemas.microsoft.com/office/drawing/2014/main" id="{5A66BE38-AEAA-9BC0-30D6-F0A98A68B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930" y="15706"/>
              <a:ext cx="268941" cy="268942"/>
            </a:xfrm>
            <a:prstGeom prst="rect">
              <a:avLst/>
            </a:prstGeom>
            <a:ln w="12700" cap="flat">
              <a:noFill/>
              <a:miter lim="400000"/>
            </a:ln>
            <a:effectLst/>
          </p:spPr>
        </p:pic>
      </p:grpSp>
      <p:grpSp>
        <p:nvGrpSpPr>
          <p:cNvPr id="8" name="Group 621">
            <a:extLst>
              <a:ext uri="{FF2B5EF4-FFF2-40B4-BE49-F238E27FC236}">
                <a16:creationId xmlns:a16="http://schemas.microsoft.com/office/drawing/2014/main" id="{F2DDD44C-50B4-1648-FF0D-412780924939}"/>
              </a:ext>
            </a:extLst>
          </p:cNvPr>
          <p:cNvGrpSpPr/>
          <p:nvPr/>
        </p:nvGrpSpPr>
        <p:grpSpPr>
          <a:xfrm>
            <a:off x="10913406" y="12503321"/>
            <a:ext cx="431800" cy="436486"/>
            <a:chOff x="0" y="0"/>
            <a:chExt cx="431799" cy="436483"/>
          </a:xfrm>
        </p:grpSpPr>
        <p:sp>
          <p:nvSpPr>
            <p:cNvPr id="9" name="Rectangle 623">
              <a:extLst>
                <a:ext uri="{FF2B5EF4-FFF2-40B4-BE49-F238E27FC236}">
                  <a16:creationId xmlns:a16="http://schemas.microsoft.com/office/drawing/2014/main" id="{03132663-9812-8061-ACAD-935B952E13C1}"/>
                </a:ext>
              </a:extLst>
            </p:cNvPr>
            <p:cNvSpPr/>
            <p:nvPr/>
          </p:nvSpPr>
          <p:spPr>
            <a:xfrm>
              <a:off x="135296" y="0"/>
              <a:ext cx="296504" cy="296505"/>
            </a:xfrm>
            <a:prstGeom prst="rect">
              <a:avLst/>
            </a:prstGeom>
            <a:solidFill>
              <a:srgbClr val="8A3FFC"/>
            </a:solidFill>
            <a:ln w="12700" cap="flat">
              <a:noFill/>
              <a:miter lim="400000"/>
            </a:ln>
            <a:effectLst/>
          </p:spPr>
          <p:txBody>
            <a:bodyPr wrap="square" lIns="72000" tIns="72000" rIns="72000" bIns="72000" numCol="1" anchor="ctr">
              <a:noAutofit/>
            </a:bodyPr>
            <a:lstStyle/>
            <a:p>
              <a:pPr defTabSz="1829196">
                <a:defRPr/>
              </a:pPr>
              <a:endParaRPr sz="1350">
                <a:solidFill>
                  <a:srgbClr val="000000"/>
                </a:solidFill>
                <a:latin typeface="IBM Plex Sans Regular"/>
              </a:endParaRPr>
            </a:p>
          </p:txBody>
        </p:sp>
        <p:pic>
          <p:nvPicPr>
            <p:cNvPr id="10" name="Graphic 632" descr="Graphic 632">
              <a:extLst>
                <a:ext uri="{FF2B5EF4-FFF2-40B4-BE49-F238E27FC236}">
                  <a16:creationId xmlns:a16="http://schemas.microsoft.com/office/drawing/2014/main" id="{A83A6285-68A1-4698-0608-60D70BA769D8}"/>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0" y="259902"/>
              <a:ext cx="176580" cy="176582"/>
            </a:xfrm>
            <a:prstGeom prst="rect">
              <a:avLst/>
            </a:prstGeom>
            <a:ln w="12700" cap="flat">
              <a:noFill/>
              <a:miter lim="400000"/>
            </a:ln>
            <a:effectLst/>
          </p:spPr>
        </p:pic>
        <p:pic>
          <p:nvPicPr>
            <p:cNvPr id="11" name="Graphic 633" descr="Graphic 633">
              <a:extLst>
                <a:ext uri="{FF2B5EF4-FFF2-40B4-BE49-F238E27FC236}">
                  <a16:creationId xmlns:a16="http://schemas.microsoft.com/office/drawing/2014/main" id="{2E59110C-77D3-11BF-3E30-FFD7CFB5E49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3930" y="15706"/>
              <a:ext cx="268941" cy="268942"/>
            </a:xfrm>
            <a:prstGeom prst="rect">
              <a:avLst/>
            </a:prstGeom>
            <a:ln w="12700" cap="flat">
              <a:noFill/>
              <a:miter lim="400000"/>
            </a:ln>
            <a:effectLst/>
          </p:spPr>
        </p:pic>
      </p:grpSp>
      <p:grpSp>
        <p:nvGrpSpPr>
          <p:cNvPr id="12" name="Group 621">
            <a:extLst>
              <a:ext uri="{FF2B5EF4-FFF2-40B4-BE49-F238E27FC236}">
                <a16:creationId xmlns:a16="http://schemas.microsoft.com/office/drawing/2014/main" id="{0151F8C1-B0C3-4D83-6C71-9760F26C934C}"/>
              </a:ext>
            </a:extLst>
          </p:cNvPr>
          <p:cNvGrpSpPr/>
          <p:nvPr/>
        </p:nvGrpSpPr>
        <p:grpSpPr>
          <a:xfrm>
            <a:off x="10881949" y="10944388"/>
            <a:ext cx="431800" cy="436486"/>
            <a:chOff x="0" y="0"/>
            <a:chExt cx="431799" cy="436483"/>
          </a:xfrm>
        </p:grpSpPr>
        <p:sp>
          <p:nvSpPr>
            <p:cNvPr id="13" name="Rectangle 623">
              <a:extLst>
                <a:ext uri="{FF2B5EF4-FFF2-40B4-BE49-F238E27FC236}">
                  <a16:creationId xmlns:a16="http://schemas.microsoft.com/office/drawing/2014/main" id="{5CEA44D1-FCE0-3061-1BD4-63CE138AF0FB}"/>
                </a:ext>
              </a:extLst>
            </p:cNvPr>
            <p:cNvSpPr/>
            <p:nvPr/>
          </p:nvSpPr>
          <p:spPr>
            <a:xfrm>
              <a:off x="135296" y="0"/>
              <a:ext cx="296504" cy="296505"/>
            </a:xfrm>
            <a:prstGeom prst="rect">
              <a:avLst/>
            </a:prstGeom>
            <a:solidFill>
              <a:srgbClr val="922752"/>
            </a:solidFill>
            <a:ln w="12700" cap="flat">
              <a:noFill/>
              <a:miter lim="400000"/>
            </a:ln>
            <a:effectLst/>
          </p:spPr>
          <p:txBody>
            <a:bodyPr wrap="square" lIns="72000" tIns="72000" rIns="72000" bIns="72000" numCol="1" anchor="ctr">
              <a:noAutofit/>
            </a:bodyPr>
            <a:lstStyle/>
            <a:p>
              <a:pPr defTabSz="1829196">
                <a:defRPr/>
              </a:pPr>
              <a:endParaRPr sz="1350">
                <a:solidFill>
                  <a:srgbClr val="000000"/>
                </a:solidFill>
                <a:latin typeface="IBM Plex Sans Regular"/>
              </a:endParaRPr>
            </a:p>
          </p:txBody>
        </p:sp>
        <p:pic>
          <p:nvPicPr>
            <p:cNvPr id="14" name="Graphic 632" descr="Graphic 632">
              <a:extLst>
                <a:ext uri="{FF2B5EF4-FFF2-40B4-BE49-F238E27FC236}">
                  <a16:creationId xmlns:a16="http://schemas.microsoft.com/office/drawing/2014/main" id="{959E83EF-75B1-B674-C748-B86079937510}"/>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0" y="259902"/>
              <a:ext cx="176580" cy="176582"/>
            </a:xfrm>
            <a:prstGeom prst="rect">
              <a:avLst/>
            </a:prstGeom>
            <a:ln w="12700" cap="flat">
              <a:noFill/>
              <a:miter lim="400000"/>
            </a:ln>
            <a:effectLst/>
          </p:spPr>
        </p:pic>
        <p:pic>
          <p:nvPicPr>
            <p:cNvPr id="15" name="Graphic 633" descr="Graphic 633">
              <a:extLst>
                <a:ext uri="{FF2B5EF4-FFF2-40B4-BE49-F238E27FC236}">
                  <a16:creationId xmlns:a16="http://schemas.microsoft.com/office/drawing/2014/main" id="{5D235BAB-A888-571A-C02C-C1D4E4212C1D}"/>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153930" y="15706"/>
              <a:ext cx="268941" cy="268942"/>
            </a:xfrm>
            <a:prstGeom prst="rect">
              <a:avLst/>
            </a:prstGeom>
            <a:ln w="12700" cap="flat">
              <a:noFill/>
              <a:miter lim="400000"/>
            </a:ln>
            <a:effectLst/>
          </p:spPr>
        </p:pic>
      </p:grpSp>
      <p:sp>
        <p:nvSpPr>
          <p:cNvPr id="154" name="Straight Connector 22">
            <a:extLst>
              <a:ext uri="{FF2B5EF4-FFF2-40B4-BE49-F238E27FC236}">
                <a16:creationId xmlns:a16="http://schemas.microsoft.com/office/drawing/2014/main" id="{626459A2-F173-593F-3A0D-0E7D749EB65E}"/>
              </a:ext>
            </a:extLst>
          </p:cNvPr>
          <p:cNvSpPr/>
          <p:nvPr/>
        </p:nvSpPr>
        <p:spPr>
          <a:xfrm flipV="1">
            <a:off x="13543865" y="9545023"/>
            <a:ext cx="908833" cy="1"/>
          </a:xfrm>
          <a:prstGeom prst="line">
            <a:avLst/>
          </a:prstGeom>
          <a:ln w="9525">
            <a:solidFill>
              <a:schemeClr val="tx1"/>
            </a:solidFill>
            <a:tailEnd type="arrow" w="med" len="sm"/>
          </a:ln>
        </p:spPr>
        <p:txBody>
          <a:bodyPr tIns="91440" bIns="91440"/>
          <a:lstStyle/>
          <a:p>
            <a:pPr algn="r" defTabSz="1828754" rtl="1">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157" name="Straight Connector 22">
            <a:extLst>
              <a:ext uri="{FF2B5EF4-FFF2-40B4-BE49-F238E27FC236}">
                <a16:creationId xmlns:a16="http://schemas.microsoft.com/office/drawing/2014/main" id="{C5D79DB8-A36A-B2A4-BF8F-6087671FB075}"/>
              </a:ext>
            </a:extLst>
          </p:cNvPr>
          <p:cNvSpPr/>
          <p:nvPr/>
        </p:nvSpPr>
        <p:spPr>
          <a:xfrm>
            <a:off x="13511214" y="11042651"/>
            <a:ext cx="908834"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158" name="Straight Connector 22">
            <a:extLst>
              <a:ext uri="{FF2B5EF4-FFF2-40B4-BE49-F238E27FC236}">
                <a16:creationId xmlns:a16="http://schemas.microsoft.com/office/drawing/2014/main" id="{F861B44C-E96A-D34C-3EB6-1E6D2F664791}"/>
              </a:ext>
            </a:extLst>
          </p:cNvPr>
          <p:cNvSpPr/>
          <p:nvPr/>
        </p:nvSpPr>
        <p:spPr>
          <a:xfrm>
            <a:off x="13543866" y="12603758"/>
            <a:ext cx="908833"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pic>
        <p:nvPicPr>
          <p:cNvPr id="159" name="Picture 9" descr="Picture 9">
            <a:extLst>
              <a:ext uri="{FF2B5EF4-FFF2-40B4-BE49-F238E27FC236}">
                <a16:creationId xmlns:a16="http://schemas.microsoft.com/office/drawing/2014/main" id="{8964B35A-CA2F-EA86-9028-25EB7A904B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287951" y="8881177"/>
            <a:ext cx="2915624" cy="1170432"/>
          </a:xfrm>
          <a:prstGeom prst="rect">
            <a:avLst/>
          </a:prstGeom>
          <a:ln w="12700">
            <a:miter lim="400000"/>
          </a:ln>
        </p:spPr>
      </p:pic>
      <p:pic>
        <p:nvPicPr>
          <p:cNvPr id="160" name="Picture 362" descr="Picture 362">
            <a:extLst>
              <a:ext uri="{FF2B5EF4-FFF2-40B4-BE49-F238E27FC236}">
                <a16:creationId xmlns:a16="http://schemas.microsoft.com/office/drawing/2014/main" id="{B4DBB79C-9418-73B8-4A99-A4866EF805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287854" y="11933811"/>
            <a:ext cx="2915630" cy="1170432"/>
          </a:xfrm>
          <a:prstGeom prst="rect">
            <a:avLst/>
          </a:prstGeom>
          <a:ln w="12700">
            <a:miter lim="400000"/>
          </a:ln>
        </p:spPr>
      </p:pic>
      <p:pic>
        <p:nvPicPr>
          <p:cNvPr id="161" name="Picture 362" descr="Picture 362">
            <a:extLst>
              <a:ext uri="{FF2B5EF4-FFF2-40B4-BE49-F238E27FC236}">
                <a16:creationId xmlns:a16="http://schemas.microsoft.com/office/drawing/2014/main" id="{5CE9ABCB-E688-0CA0-C9E4-2C5A4C6507B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6267003" y="10398093"/>
            <a:ext cx="2915630" cy="1170432"/>
          </a:xfrm>
          <a:prstGeom prst="rect">
            <a:avLst/>
          </a:prstGeom>
          <a:ln w="12700">
            <a:miter lim="400000"/>
          </a:ln>
        </p:spPr>
      </p:pic>
      <p:pic>
        <p:nvPicPr>
          <p:cNvPr id="162" name="Image" descr="Image">
            <a:extLst>
              <a:ext uri="{FF2B5EF4-FFF2-40B4-BE49-F238E27FC236}">
                <a16:creationId xmlns:a16="http://schemas.microsoft.com/office/drawing/2014/main" id="{01FC326B-4BC9-E2EA-45E4-F8151BC017AB}"/>
              </a:ext>
            </a:extLst>
          </p:cNvPr>
          <p:cNvPicPr>
            <a:picLocks noChangeAspect="1"/>
          </p:cNvPicPr>
          <p:nvPr/>
        </p:nvPicPr>
        <p:blipFill>
          <a:blip r:embed="rId10"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802369" y="10607158"/>
            <a:ext cx="810414" cy="811032"/>
          </a:xfrm>
          <a:prstGeom prst="rect">
            <a:avLst/>
          </a:prstGeom>
          <a:ln w="12700">
            <a:miter lim="400000"/>
          </a:ln>
        </p:spPr>
      </p:pic>
      <p:sp>
        <p:nvSpPr>
          <p:cNvPr id="163" name="TextBox 638">
            <a:extLst>
              <a:ext uri="{FF2B5EF4-FFF2-40B4-BE49-F238E27FC236}">
                <a16:creationId xmlns:a16="http://schemas.microsoft.com/office/drawing/2014/main" id="{1AE3FE4F-5962-BEF7-A64A-A1FDDFE582E6}"/>
              </a:ext>
            </a:extLst>
          </p:cNvPr>
          <p:cNvSpPr txBox="1"/>
          <p:nvPr/>
        </p:nvSpPr>
        <p:spPr>
          <a:xfrm>
            <a:off x="1929819" y="10511874"/>
            <a:ext cx="2783982" cy="1107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828754">
              <a:defRPr sz="3600"/>
            </a:pPr>
            <a:r>
              <a:rPr dirty="0">
                <a:solidFill>
                  <a:srgbClr val="000000"/>
                </a:solidFill>
              </a:rPr>
              <a:t>Task</a:t>
            </a:r>
            <a:r>
              <a:rPr lang="en-US" dirty="0">
                <a:solidFill>
                  <a:srgbClr val="000000"/>
                </a:solidFill>
              </a:rPr>
              <a:t>-specific </a:t>
            </a:r>
            <a:endParaRPr dirty="0">
              <a:solidFill>
                <a:srgbClr val="000000"/>
              </a:solidFill>
            </a:endParaRPr>
          </a:p>
          <a:p>
            <a:pPr defTabSz="1828754">
              <a:defRPr sz="3600"/>
            </a:pPr>
            <a:r>
              <a:rPr lang="en-US" dirty="0">
                <a:solidFill>
                  <a:srgbClr val="000000"/>
                </a:solidFill>
              </a:rPr>
              <a:t>fine-tuning </a:t>
            </a:r>
            <a:endParaRPr dirty="0">
              <a:solidFill>
                <a:srgbClr val="000000"/>
              </a:solidFill>
            </a:endParaRPr>
          </a:p>
        </p:txBody>
      </p:sp>
      <p:grpSp>
        <p:nvGrpSpPr>
          <p:cNvPr id="164" name="Group 163">
            <a:extLst>
              <a:ext uri="{FF2B5EF4-FFF2-40B4-BE49-F238E27FC236}">
                <a16:creationId xmlns:a16="http://schemas.microsoft.com/office/drawing/2014/main" id="{6A16230C-A623-5976-EAC6-51C076B5E2F9}"/>
              </a:ext>
            </a:extLst>
          </p:cNvPr>
          <p:cNvGrpSpPr/>
          <p:nvPr/>
        </p:nvGrpSpPr>
        <p:grpSpPr>
          <a:xfrm>
            <a:off x="19649152" y="8874153"/>
            <a:ext cx="3898154" cy="4141096"/>
            <a:chOff x="7385567" y="2926510"/>
            <a:chExt cx="1461808" cy="1555881"/>
          </a:xfrm>
        </p:grpSpPr>
        <p:sp>
          <p:nvSpPr>
            <p:cNvPr id="165" name="TextBox 638">
              <a:extLst>
                <a:ext uri="{FF2B5EF4-FFF2-40B4-BE49-F238E27FC236}">
                  <a16:creationId xmlns:a16="http://schemas.microsoft.com/office/drawing/2014/main" id="{5BAA25C1-4132-1D72-7089-45C9D64A2826}"/>
                </a:ext>
              </a:extLst>
            </p:cNvPr>
            <p:cNvSpPr txBox="1"/>
            <p:nvPr/>
          </p:nvSpPr>
          <p:spPr>
            <a:xfrm>
              <a:off x="7385567" y="2926510"/>
              <a:ext cx="1461808" cy="415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828754">
                <a:defRPr sz="3600"/>
              </a:pPr>
              <a:r>
                <a:rPr lang="en-US" dirty="0">
                  <a:solidFill>
                    <a:srgbClr val="000000"/>
                  </a:solidFill>
                </a:rPr>
                <a:t>Translation</a:t>
              </a:r>
            </a:p>
            <a:p>
              <a:pPr defTabSz="1828754">
                <a:defRPr sz="3600"/>
              </a:pPr>
              <a:r>
                <a:rPr lang="en-US" dirty="0">
                  <a:solidFill>
                    <a:srgbClr val="000000"/>
                  </a:solidFill>
                </a:rPr>
                <a:t>model</a:t>
              </a:r>
              <a:endParaRPr dirty="0">
                <a:solidFill>
                  <a:srgbClr val="000000"/>
                </a:solidFill>
              </a:endParaRPr>
            </a:p>
          </p:txBody>
        </p:sp>
        <p:sp>
          <p:nvSpPr>
            <p:cNvPr id="166" name="TextBox 638">
              <a:extLst>
                <a:ext uri="{FF2B5EF4-FFF2-40B4-BE49-F238E27FC236}">
                  <a16:creationId xmlns:a16="http://schemas.microsoft.com/office/drawing/2014/main" id="{B15BF593-4899-EB97-1009-961AAF4DEC04}"/>
                </a:ext>
              </a:extLst>
            </p:cNvPr>
            <p:cNvSpPr txBox="1"/>
            <p:nvPr/>
          </p:nvSpPr>
          <p:spPr>
            <a:xfrm>
              <a:off x="7385567" y="3447484"/>
              <a:ext cx="1461808" cy="416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828754">
                <a:defRPr sz="3600"/>
              </a:pPr>
              <a:r>
                <a:rPr lang="en-US" dirty="0">
                  <a:solidFill>
                    <a:srgbClr val="000000"/>
                  </a:solidFill>
                </a:rPr>
                <a:t>Summarization</a:t>
              </a:r>
            </a:p>
            <a:p>
              <a:pPr defTabSz="1828754">
                <a:defRPr sz="3600"/>
              </a:pPr>
              <a:r>
                <a:rPr lang="en-US" dirty="0">
                  <a:solidFill>
                    <a:srgbClr val="000000"/>
                  </a:solidFill>
                </a:rPr>
                <a:t>model</a:t>
              </a:r>
              <a:endParaRPr dirty="0">
                <a:solidFill>
                  <a:srgbClr val="000000"/>
                </a:solidFill>
              </a:endParaRPr>
            </a:p>
          </p:txBody>
        </p:sp>
        <p:sp>
          <p:nvSpPr>
            <p:cNvPr id="167" name="TextBox 638">
              <a:extLst>
                <a:ext uri="{FF2B5EF4-FFF2-40B4-BE49-F238E27FC236}">
                  <a16:creationId xmlns:a16="http://schemas.microsoft.com/office/drawing/2014/main" id="{E5330B63-32A1-B76B-87B6-242343F081A9}"/>
                </a:ext>
              </a:extLst>
            </p:cNvPr>
            <p:cNvSpPr txBox="1"/>
            <p:nvPr/>
          </p:nvSpPr>
          <p:spPr>
            <a:xfrm>
              <a:off x="7385567" y="4066892"/>
              <a:ext cx="1423135" cy="415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828754">
                <a:defRPr sz="3600"/>
              </a:pPr>
              <a:r>
                <a:rPr lang="en-US" dirty="0">
                  <a:solidFill>
                    <a:srgbClr val="000000"/>
                  </a:solidFill>
                </a:rPr>
                <a:t>Answer finding</a:t>
              </a:r>
            </a:p>
            <a:p>
              <a:pPr defTabSz="1828754">
                <a:defRPr sz="3600"/>
              </a:pPr>
              <a:r>
                <a:rPr lang="en-US" dirty="0">
                  <a:solidFill>
                    <a:srgbClr val="000000"/>
                  </a:solidFill>
                </a:rPr>
                <a:t>model</a:t>
              </a:r>
              <a:endParaRPr dirty="0">
                <a:solidFill>
                  <a:srgbClr val="000000"/>
                </a:solidFill>
              </a:endParaRPr>
            </a:p>
          </p:txBody>
        </p:sp>
      </p:grpSp>
      <p:grpSp>
        <p:nvGrpSpPr>
          <p:cNvPr id="169" name="Group">
            <a:extLst>
              <a:ext uri="{FF2B5EF4-FFF2-40B4-BE49-F238E27FC236}">
                <a16:creationId xmlns:a16="http://schemas.microsoft.com/office/drawing/2014/main" id="{747C8413-71F5-26F2-A149-5F86FBA6CCA9}"/>
              </a:ext>
            </a:extLst>
          </p:cNvPr>
          <p:cNvGrpSpPr/>
          <p:nvPr/>
        </p:nvGrpSpPr>
        <p:grpSpPr>
          <a:xfrm>
            <a:off x="5215345" y="10422923"/>
            <a:ext cx="3211824" cy="1433166"/>
            <a:chOff x="0" y="0"/>
            <a:chExt cx="3211821" cy="1433162"/>
          </a:xfrm>
        </p:grpSpPr>
        <p:sp>
          <p:nvSpPr>
            <p:cNvPr id="170" name="Rectangle">
              <a:extLst>
                <a:ext uri="{FF2B5EF4-FFF2-40B4-BE49-F238E27FC236}">
                  <a16:creationId xmlns:a16="http://schemas.microsoft.com/office/drawing/2014/main" id="{9CF8865E-407D-A6CF-3333-AD7503EA54A3}"/>
                </a:ext>
              </a:extLst>
            </p:cNvPr>
            <p:cNvSpPr/>
            <p:nvPr/>
          </p:nvSpPr>
          <p:spPr>
            <a:xfrm>
              <a:off x="0" y="0"/>
              <a:ext cx="3211822" cy="14331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480">
                <a:defRPr sz="3200">
                  <a:solidFill>
                    <a:srgbClr val="000000"/>
                  </a:solidFill>
                  <a:latin typeface="Helvetica Neue Medium"/>
                  <a:ea typeface="Helvetica Neue Medium"/>
                  <a:cs typeface="Helvetica Neue Medium"/>
                  <a:sym typeface="Helvetica Neue Medium"/>
                </a:defRPr>
              </a:pPr>
              <a:endParaRPr sz="3200">
                <a:solidFill>
                  <a:srgbClr val="000000"/>
                </a:solidFill>
                <a:latin typeface="IBM Plex Sans Light" panose="020B0403050203000203" pitchFamily="34" charset="0"/>
                <a:ea typeface="Helvetica Neue Medium"/>
                <a:cs typeface="Helvetica Neue Medium"/>
                <a:sym typeface="Helvetica Neue Medium"/>
              </a:endParaRPr>
            </a:p>
          </p:txBody>
        </p:sp>
        <p:sp>
          <p:nvSpPr>
            <p:cNvPr id="171" name="Straight Connector 523">
              <a:extLst>
                <a:ext uri="{FF2B5EF4-FFF2-40B4-BE49-F238E27FC236}">
                  <a16:creationId xmlns:a16="http://schemas.microsoft.com/office/drawing/2014/main" id="{31DDCF05-6301-AB22-E3E0-4E31F249CD2F}"/>
                </a:ext>
              </a:extLst>
            </p:cNvPr>
            <p:cNvSpPr/>
            <p:nvPr/>
          </p:nvSpPr>
          <p:spPr>
            <a:xfrm flipH="1">
              <a:off x="911403" y="510331"/>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2" name="Straight Connector 524">
              <a:extLst>
                <a:ext uri="{FF2B5EF4-FFF2-40B4-BE49-F238E27FC236}">
                  <a16:creationId xmlns:a16="http://schemas.microsoft.com/office/drawing/2014/main" id="{5FA06971-C15D-27BD-6EC9-5CF5FDDCF3A2}"/>
                </a:ext>
              </a:extLst>
            </p:cNvPr>
            <p:cNvSpPr/>
            <p:nvPr/>
          </p:nvSpPr>
          <p:spPr>
            <a:xfrm flipH="1" flipV="1">
              <a:off x="195534" y="51033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3" name="Straight Connector 540">
              <a:extLst>
                <a:ext uri="{FF2B5EF4-FFF2-40B4-BE49-F238E27FC236}">
                  <a16:creationId xmlns:a16="http://schemas.microsoft.com/office/drawing/2014/main" id="{188855E7-923C-D182-0D2D-8A7116F4E460}"/>
                </a:ext>
              </a:extLst>
            </p:cNvPr>
            <p:cNvSpPr/>
            <p:nvPr/>
          </p:nvSpPr>
          <p:spPr>
            <a:xfrm flipH="1">
              <a:off x="912992" y="883543"/>
              <a:ext cx="28728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4" name="Straight Connector 541">
              <a:extLst>
                <a:ext uri="{FF2B5EF4-FFF2-40B4-BE49-F238E27FC236}">
                  <a16:creationId xmlns:a16="http://schemas.microsoft.com/office/drawing/2014/main" id="{01ED1A09-F394-502F-003E-15286C41532D}"/>
                </a:ext>
              </a:extLst>
            </p:cNvPr>
            <p:cNvSpPr/>
            <p:nvPr/>
          </p:nvSpPr>
          <p:spPr>
            <a:xfrm flipH="1">
              <a:off x="195534" y="883543"/>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5" name="Straight Connector 553">
              <a:extLst>
                <a:ext uri="{FF2B5EF4-FFF2-40B4-BE49-F238E27FC236}">
                  <a16:creationId xmlns:a16="http://schemas.microsoft.com/office/drawing/2014/main" id="{3BABC0A1-DD8C-A083-18DA-C4F479F1288F}"/>
                </a:ext>
              </a:extLst>
            </p:cNvPr>
            <p:cNvSpPr/>
            <p:nvPr/>
          </p:nvSpPr>
          <p:spPr>
            <a:xfrm flipH="1">
              <a:off x="909699" y="1257756"/>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6" name="Straight Connector 554">
              <a:extLst>
                <a:ext uri="{FF2B5EF4-FFF2-40B4-BE49-F238E27FC236}">
                  <a16:creationId xmlns:a16="http://schemas.microsoft.com/office/drawing/2014/main" id="{539C6D15-66AF-3C93-B05A-4FDFD183084D}"/>
                </a:ext>
              </a:extLst>
            </p:cNvPr>
            <p:cNvSpPr/>
            <p:nvPr/>
          </p:nvSpPr>
          <p:spPr>
            <a:xfrm flipH="1">
              <a:off x="195534" y="1256755"/>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7" name="Straight Connector 565">
              <a:extLst>
                <a:ext uri="{FF2B5EF4-FFF2-40B4-BE49-F238E27FC236}">
                  <a16:creationId xmlns:a16="http://schemas.microsoft.com/office/drawing/2014/main" id="{33968BD2-64DA-8A51-4B43-124D78B1D597}"/>
                </a:ext>
              </a:extLst>
            </p:cNvPr>
            <p:cNvSpPr/>
            <p:nvPr/>
          </p:nvSpPr>
          <p:spPr>
            <a:xfrm flipV="1">
              <a:off x="912992" y="137082"/>
              <a:ext cx="285565" cy="74941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8" name="Straight Connector 566">
              <a:extLst>
                <a:ext uri="{FF2B5EF4-FFF2-40B4-BE49-F238E27FC236}">
                  <a16:creationId xmlns:a16="http://schemas.microsoft.com/office/drawing/2014/main" id="{01F19BD6-A3BB-520D-FA14-9E5A35CB670A}"/>
                </a:ext>
              </a:extLst>
            </p:cNvPr>
            <p:cNvSpPr/>
            <p:nvPr/>
          </p:nvSpPr>
          <p:spPr>
            <a:xfrm flipV="1">
              <a:off x="914615" y="511635"/>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79" name="Straight Connector 567">
              <a:extLst>
                <a:ext uri="{FF2B5EF4-FFF2-40B4-BE49-F238E27FC236}">
                  <a16:creationId xmlns:a16="http://schemas.microsoft.com/office/drawing/2014/main" id="{CA23C632-F324-E3CF-4B2D-89D21D280906}"/>
                </a:ext>
              </a:extLst>
            </p:cNvPr>
            <p:cNvSpPr/>
            <p:nvPr/>
          </p:nvSpPr>
          <p:spPr>
            <a:xfrm flipV="1">
              <a:off x="199232" y="138575"/>
              <a:ext cx="627988" cy="37005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0" name="Straight Connector 568">
              <a:extLst>
                <a:ext uri="{FF2B5EF4-FFF2-40B4-BE49-F238E27FC236}">
                  <a16:creationId xmlns:a16="http://schemas.microsoft.com/office/drawing/2014/main" id="{E723172A-B17D-4059-4BD1-5F7F97310E94}"/>
                </a:ext>
              </a:extLst>
            </p:cNvPr>
            <p:cNvSpPr/>
            <p:nvPr/>
          </p:nvSpPr>
          <p:spPr>
            <a:xfrm flipV="1">
              <a:off x="195534" y="13711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1" name="Straight Connector 569">
              <a:extLst>
                <a:ext uri="{FF2B5EF4-FFF2-40B4-BE49-F238E27FC236}">
                  <a16:creationId xmlns:a16="http://schemas.microsoft.com/office/drawing/2014/main" id="{748BEA92-4261-D00D-055A-1BEF52377374}"/>
                </a:ext>
              </a:extLst>
            </p:cNvPr>
            <p:cNvSpPr/>
            <p:nvPr/>
          </p:nvSpPr>
          <p:spPr>
            <a:xfrm flipV="1">
              <a:off x="195535" y="510292"/>
              <a:ext cx="631684"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2" name="Straight Connector 570">
              <a:extLst>
                <a:ext uri="{FF2B5EF4-FFF2-40B4-BE49-F238E27FC236}">
                  <a16:creationId xmlns:a16="http://schemas.microsoft.com/office/drawing/2014/main" id="{4A6CB3A9-CDDF-9847-A961-493A31F5F864}"/>
                </a:ext>
              </a:extLst>
            </p:cNvPr>
            <p:cNvSpPr/>
            <p:nvPr/>
          </p:nvSpPr>
          <p:spPr>
            <a:xfrm flipV="1">
              <a:off x="195534" y="883543"/>
              <a:ext cx="631685" cy="37420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3" name="Straight Connector 571">
              <a:extLst>
                <a:ext uri="{FF2B5EF4-FFF2-40B4-BE49-F238E27FC236}">
                  <a16:creationId xmlns:a16="http://schemas.microsoft.com/office/drawing/2014/main" id="{87AE88FB-D859-9AFD-ED0C-EC67CB0899E1}"/>
                </a:ext>
              </a:extLst>
            </p:cNvPr>
            <p:cNvSpPr/>
            <p:nvPr/>
          </p:nvSpPr>
          <p:spPr>
            <a:xfrm flipV="1">
              <a:off x="195534" y="510332"/>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4" name="Straight Connector 572">
              <a:extLst>
                <a:ext uri="{FF2B5EF4-FFF2-40B4-BE49-F238E27FC236}">
                  <a16:creationId xmlns:a16="http://schemas.microsoft.com/office/drawing/2014/main" id="{F1E24975-FA0F-9E71-815F-A9D7192E780F}"/>
                </a:ext>
              </a:extLst>
            </p:cNvPr>
            <p:cNvSpPr/>
            <p:nvPr/>
          </p:nvSpPr>
          <p:spPr>
            <a:xfrm flipV="1">
              <a:off x="195534" y="137080"/>
              <a:ext cx="631686" cy="112101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5" name="Straight Connector 577">
              <a:extLst>
                <a:ext uri="{FF2B5EF4-FFF2-40B4-BE49-F238E27FC236}">
                  <a16:creationId xmlns:a16="http://schemas.microsoft.com/office/drawing/2014/main" id="{1B986660-0471-6DCF-9226-358DAF4BD456}"/>
                </a:ext>
              </a:extLst>
            </p:cNvPr>
            <p:cNvSpPr/>
            <p:nvPr/>
          </p:nvSpPr>
          <p:spPr>
            <a:xfrm flipH="1" flipV="1">
              <a:off x="198183" y="13655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6" name="Straight Connector 578">
              <a:extLst>
                <a:ext uri="{FF2B5EF4-FFF2-40B4-BE49-F238E27FC236}">
                  <a16:creationId xmlns:a16="http://schemas.microsoft.com/office/drawing/2014/main" id="{4A1E414F-77E2-1BA5-C020-04D266177854}"/>
                </a:ext>
              </a:extLst>
            </p:cNvPr>
            <p:cNvSpPr/>
            <p:nvPr/>
          </p:nvSpPr>
          <p:spPr>
            <a:xfrm>
              <a:off x="198183" y="139306"/>
              <a:ext cx="630085" cy="7449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7" name="Straight Connector 579">
              <a:extLst>
                <a:ext uri="{FF2B5EF4-FFF2-40B4-BE49-F238E27FC236}">
                  <a16:creationId xmlns:a16="http://schemas.microsoft.com/office/drawing/2014/main" id="{E7F6F15A-10B7-C583-FD10-AE4B6B81EB61}"/>
                </a:ext>
              </a:extLst>
            </p:cNvPr>
            <p:cNvSpPr/>
            <p:nvPr/>
          </p:nvSpPr>
          <p:spPr>
            <a:xfrm>
              <a:off x="198183" y="136558"/>
              <a:ext cx="630085" cy="112072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8" name="Straight Connector 580">
              <a:extLst>
                <a:ext uri="{FF2B5EF4-FFF2-40B4-BE49-F238E27FC236}">
                  <a16:creationId xmlns:a16="http://schemas.microsoft.com/office/drawing/2014/main" id="{E6945188-B19F-E8C3-B7BE-ABF2523BD7D6}"/>
                </a:ext>
              </a:extLst>
            </p:cNvPr>
            <p:cNvSpPr/>
            <p:nvPr/>
          </p:nvSpPr>
          <p:spPr>
            <a:xfrm flipH="1" flipV="1">
              <a:off x="196500" y="51098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89" name="Straight Connector 581">
              <a:extLst>
                <a:ext uri="{FF2B5EF4-FFF2-40B4-BE49-F238E27FC236}">
                  <a16:creationId xmlns:a16="http://schemas.microsoft.com/office/drawing/2014/main" id="{6DA8E2BC-F0CD-8317-A9DD-C30A4B8755A0}"/>
                </a:ext>
              </a:extLst>
            </p:cNvPr>
            <p:cNvSpPr/>
            <p:nvPr/>
          </p:nvSpPr>
          <p:spPr>
            <a:xfrm flipH="1" flipV="1">
              <a:off x="195535" y="88354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0" name="Straight Connector 582">
              <a:extLst>
                <a:ext uri="{FF2B5EF4-FFF2-40B4-BE49-F238E27FC236}">
                  <a16:creationId xmlns:a16="http://schemas.microsoft.com/office/drawing/2014/main" id="{DB239767-A426-9B9D-A059-322D8C36534B}"/>
                </a:ext>
              </a:extLst>
            </p:cNvPr>
            <p:cNvSpPr/>
            <p:nvPr/>
          </p:nvSpPr>
          <p:spPr>
            <a:xfrm flipH="1" flipV="1">
              <a:off x="196938" y="50927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1" name="Straight Connector 583">
              <a:extLst>
                <a:ext uri="{FF2B5EF4-FFF2-40B4-BE49-F238E27FC236}">
                  <a16:creationId xmlns:a16="http://schemas.microsoft.com/office/drawing/2014/main" id="{5D0D7397-2D7D-49C1-BCD4-8D7907BE762A}"/>
                </a:ext>
              </a:extLst>
            </p:cNvPr>
            <p:cNvSpPr/>
            <p:nvPr/>
          </p:nvSpPr>
          <p:spPr>
            <a:xfrm flipV="1">
              <a:off x="914616" y="137486"/>
              <a:ext cx="281947" cy="37244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2" name="Straight Connector 584">
              <a:extLst>
                <a:ext uri="{FF2B5EF4-FFF2-40B4-BE49-F238E27FC236}">
                  <a16:creationId xmlns:a16="http://schemas.microsoft.com/office/drawing/2014/main" id="{5E3FFF61-5EE8-B8D7-1493-D35A3A74113C}"/>
                </a:ext>
              </a:extLst>
            </p:cNvPr>
            <p:cNvSpPr/>
            <p:nvPr/>
          </p:nvSpPr>
          <p:spPr>
            <a:xfrm flipV="1">
              <a:off x="912992" y="137082"/>
              <a:ext cx="287280" cy="111967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3" name="Straight Connector 585">
              <a:extLst>
                <a:ext uri="{FF2B5EF4-FFF2-40B4-BE49-F238E27FC236}">
                  <a16:creationId xmlns:a16="http://schemas.microsoft.com/office/drawing/2014/main" id="{365BB0AA-339C-1A99-95A5-0ABE0F918F4A}"/>
                </a:ext>
              </a:extLst>
            </p:cNvPr>
            <p:cNvSpPr/>
            <p:nvPr/>
          </p:nvSpPr>
          <p:spPr>
            <a:xfrm>
              <a:off x="914513" y="138575"/>
              <a:ext cx="280828" cy="3702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4" name="Straight Connector 586">
              <a:extLst>
                <a:ext uri="{FF2B5EF4-FFF2-40B4-BE49-F238E27FC236}">
                  <a16:creationId xmlns:a16="http://schemas.microsoft.com/office/drawing/2014/main" id="{F702B6C5-27D7-FCD8-E550-86240AE22B18}"/>
                </a:ext>
              </a:extLst>
            </p:cNvPr>
            <p:cNvSpPr/>
            <p:nvPr/>
          </p:nvSpPr>
          <p:spPr>
            <a:xfrm flipV="1">
              <a:off x="912992" y="510697"/>
              <a:ext cx="281640" cy="37244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5" name="Straight Connector 587">
              <a:extLst>
                <a:ext uri="{FF2B5EF4-FFF2-40B4-BE49-F238E27FC236}">
                  <a16:creationId xmlns:a16="http://schemas.microsoft.com/office/drawing/2014/main" id="{D9A35CC9-E860-5BDE-FA09-8A04193B0C9A}"/>
                </a:ext>
              </a:extLst>
            </p:cNvPr>
            <p:cNvSpPr/>
            <p:nvPr/>
          </p:nvSpPr>
          <p:spPr>
            <a:xfrm>
              <a:off x="914613" y="137120"/>
              <a:ext cx="281823" cy="7465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6" name="Straight Connector 588">
              <a:extLst>
                <a:ext uri="{FF2B5EF4-FFF2-40B4-BE49-F238E27FC236}">
                  <a16:creationId xmlns:a16="http://schemas.microsoft.com/office/drawing/2014/main" id="{0EBA78AB-031C-8138-BABB-F0127E2920B3}"/>
                </a:ext>
              </a:extLst>
            </p:cNvPr>
            <p:cNvSpPr/>
            <p:nvPr/>
          </p:nvSpPr>
          <p:spPr>
            <a:xfrm>
              <a:off x="914637" y="133406"/>
              <a:ext cx="281767" cy="112492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7" name="Straight Connector 589">
              <a:extLst>
                <a:ext uri="{FF2B5EF4-FFF2-40B4-BE49-F238E27FC236}">
                  <a16:creationId xmlns:a16="http://schemas.microsoft.com/office/drawing/2014/main" id="{FC8343C6-02F9-AD58-0731-91269FC74A07}"/>
                </a:ext>
              </a:extLst>
            </p:cNvPr>
            <p:cNvSpPr/>
            <p:nvPr/>
          </p:nvSpPr>
          <p:spPr>
            <a:xfrm>
              <a:off x="913698" y="510292"/>
              <a:ext cx="281642"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8" name="Straight Connector 590">
              <a:extLst>
                <a:ext uri="{FF2B5EF4-FFF2-40B4-BE49-F238E27FC236}">
                  <a16:creationId xmlns:a16="http://schemas.microsoft.com/office/drawing/2014/main" id="{0710BAED-146C-6992-6A83-3FA022B699C3}"/>
                </a:ext>
              </a:extLst>
            </p:cNvPr>
            <p:cNvSpPr/>
            <p:nvPr/>
          </p:nvSpPr>
          <p:spPr>
            <a:xfrm>
              <a:off x="912952" y="509024"/>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199" name="Straight Connector 591">
              <a:extLst>
                <a:ext uri="{FF2B5EF4-FFF2-40B4-BE49-F238E27FC236}">
                  <a16:creationId xmlns:a16="http://schemas.microsoft.com/office/drawing/2014/main" id="{90C3806B-1225-B41C-E6FC-2842561AAFE6}"/>
                </a:ext>
              </a:extLst>
            </p:cNvPr>
            <p:cNvSpPr/>
            <p:nvPr/>
          </p:nvSpPr>
          <p:spPr>
            <a:xfrm>
              <a:off x="914461" y="884193"/>
              <a:ext cx="282099"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0" name="Straight Connector 592">
              <a:extLst>
                <a:ext uri="{FF2B5EF4-FFF2-40B4-BE49-F238E27FC236}">
                  <a16:creationId xmlns:a16="http://schemas.microsoft.com/office/drawing/2014/main" id="{84BE54AF-3E97-7967-06FA-DFDB2C105878}"/>
                </a:ext>
              </a:extLst>
            </p:cNvPr>
            <p:cNvSpPr/>
            <p:nvPr/>
          </p:nvSpPr>
          <p:spPr>
            <a:xfrm flipH="1">
              <a:off x="910170" y="882304"/>
              <a:ext cx="286395"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1" name="Straight Connector 524">
              <a:extLst>
                <a:ext uri="{FF2B5EF4-FFF2-40B4-BE49-F238E27FC236}">
                  <a16:creationId xmlns:a16="http://schemas.microsoft.com/office/drawing/2014/main" id="{8C2C53C7-D852-BF71-A3C5-8DF0B3D38301}"/>
                </a:ext>
              </a:extLst>
            </p:cNvPr>
            <p:cNvSpPr/>
            <p:nvPr/>
          </p:nvSpPr>
          <p:spPr>
            <a:xfrm flipH="1" flipV="1">
              <a:off x="1660941" y="51008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2" name="Straight Connector 541">
              <a:extLst>
                <a:ext uri="{FF2B5EF4-FFF2-40B4-BE49-F238E27FC236}">
                  <a16:creationId xmlns:a16="http://schemas.microsoft.com/office/drawing/2014/main" id="{D1A6837E-B9FC-731F-7788-0120C6E1A8EE}"/>
                </a:ext>
              </a:extLst>
            </p:cNvPr>
            <p:cNvSpPr/>
            <p:nvPr/>
          </p:nvSpPr>
          <p:spPr>
            <a:xfrm flipH="1">
              <a:off x="1660941" y="883292"/>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3" name="Straight Connector 554">
              <a:extLst>
                <a:ext uri="{FF2B5EF4-FFF2-40B4-BE49-F238E27FC236}">
                  <a16:creationId xmlns:a16="http://schemas.microsoft.com/office/drawing/2014/main" id="{A8FC2524-BC5E-20E0-F4B5-3D93F87A3CE9}"/>
                </a:ext>
              </a:extLst>
            </p:cNvPr>
            <p:cNvSpPr/>
            <p:nvPr/>
          </p:nvSpPr>
          <p:spPr>
            <a:xfrm flipH="1">
              <a:off x="1660941" y="1256504"/>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4" name="Straight Connector 567">
              <a:extLst>
                <a:ext uri="{FF2B5EF4-FFF2-40B4-BE49-F238E27FC236}">
                  <a16:creationId xmlns:a16="http://schemas.microsoft.com/office/drawing/2014/main" id="{C55A9AC6-472C-A02C-ADC2-AAAEE0D90150}"/>
                </a:ext>
              </a:extLst>
            </p:cNvPr>
            <p:cNvSpPr/>
            <p:nvPr/>
          </p:nvSpPr>
          <p:spPr>
            <a:xfrm flipV="1">
              <a:off x="1664639" y="138324"/>
              <a:ext cx="627988" cy="37005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5" name="Straight Connector 568">
              <a:extLst>
                <a:ext uri="{FF2B5EF4-FFF2-40B4-BE49-F238E27FC236}">
                  <a16:creationId xmlns:a16="http://schemas.microsoft.com/office/drawing/2014/main" id="{B03A5892-9CDF-89F0-8EA0-64822D390D04}"/>
                </a:ext>
              </a:extLst>
            </p:cNvPr>
            <p:cNvSpPr/>
            <p:nvPr/>
          </p:nvSpPr>
          <p:spPr>
            <a:xfrm flipV="1">
              <a:off x="1660941" y="13686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6" name="Straight Connector 569">
              <a:extLst>
                <a:ext uri="{FF2B5EF4-FFF2-40B4-BE49-F238E27FC236}">
                  <a16:creationId xmlns:a16="http://schemas.microsoft.com/office/drawing/2014/main" id="{95E03C41-BC81-4FA2-7AC9-CEC03DD099FC}"/>
                </a:ext>
              </a:extLst>
            </p:cNvPr>
            <p:cNvSpPr/>
            <p:nvPr/>
          </p:nvSpPr>
          <p:spPr>
            <a:xfrm flipV="1">
              <a:off x="1660941" y="510041"/>
              <a:ext cx="631685"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7" name="Straight Connector 570">
              <a:extLst>
                <a:ext uri="{FF2B5EF4-FFF2-40B4-BE49-F238E27FC236}">
                  <a16:creationId xmlns:a16="http://schemas.microsoft.com/office/drawing/2014/main" id="{F2D2B009-1020-A93F-5963-E9A64E028D89}"/>
                </a:ext>
              </a:extLst>
            </p:cNvPr>
            <p:cNvSpPr/>
            <p:nvPr/>
          </p:nvSpPr>
          <p:spPr>
            <a:xfrm flipV="1">
              <a:off x="1660941" y="883292"/>
              <a:ext cx="631685" cy="37421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8" name="Straight Connector 571">
              <a:extLst>
                <a:ext uri="{FF2B5EF4-FFF2-40B4-BE49-F238E27FC236}">
                  <a16:creationId xmlns:a16="http://schemas.microsoft.com/office/drawing/2014/main" id="{54B94BE9-E2C1-558E-9287-F338836D4C1F}"/>
                </a:ext>
              </a:extLst>
            </p:cNvPr>
            <p:cNvSpPr/>
            <p:nvPr/>
          </p:nvSpPr>
          <p:spPr>
            <a:xfrm flipV="1">
              <a:off x="1660941" y="510081"/>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09" name="Straight Connector 572">
              <a:extLst>
                <a:ext uri="{FF2B5EF4-FFF2-40B4-BE49-F238E27FC236}">
                  <a16:creationId xmlns:a16="http://schemas.microsoft.com/office/drawing/2014/main" id="{FA40F3CA-84B4-B8C6-8D7D-918228ECE0CC}"/>
                </a:ext>
              </a:extLst>
            </p:cNvPr>
            <p:cNvSpPr/>
            <p:nvPr/>
          </p:nvSpPr>
          <p:spPr>
            <a:xfrm flipV="1">
              <a:off x="1660941" y="136829"/>
              <a:ext cx="631686" cy="112101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0" name="Straight Connector 577">
              <a:extLst>
                <a:ext uri="{FF2B5EF4-FFF2-40B4-BE49-F238E27FC236}">
                  <a16:creationId xmlns:a16="http://schemas.microsoft.com/office/drawing/2014/main" id="{DF17BBC9-605A-7144-EA27-710C742B3547}"/>
                </a:ext>
              </a:extLst>
            </p:cNvPr>
            <p:cNvSpPr/>
            <p:nvPr/>
          </p:nvSpPr>
          <p:spPr>
            <a:xfrm flipH="1" flipV="1">
              <a:off x="1663590" y="13630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1" name="Straight Connector 578">
              <a:extLst>
                <a:ext uri="{FF2B5EF4-FFF2-40B4-BE49-F238E27FC236}">
                  <a16:creationId xmlns:a16="http://schemas.microsoft.com/office/drawing/2014/main" id="{4177B4A2-ACCC-2A2D-A41C-50FD11966F35}"/>
                </a:ext>
              </a:extLst>
            </p:cNvPr>
            <p:cNvSpPr/>
            <p:nvPr/>
          </p:nvSpPr>
          <p:spPr>
            <a:xfrm>
              <a:off x="1663590" y="139056"/>
              <a:ext cx="630085" cy="7449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2" name="Straight Connector 579">
              <a:extLst>
                <a:ext uri="{FF2B5EF4-FFF2-40B4-BE49-F238E27FC236}">
                  <a16:creationId xmlns:a16="http://schemas.microsoft.com/office/drawing/2014/main" id="{5430EC3C-E2AB-E87E-A69E-5A880429CBE9}"/>
                </a:ext>
              </a:extLst>
            </p:cNvPr>
            <p:cNvSpPr/>
            <p:nvPr/>
          </p:nvSpPr>
          <p:spPr>
            <a:xfrm>
              <a:off x="1663590" y="136307"/>
              <a:ext cx="630085" cy="11207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3" name="Straight Connector 580">
              <a:extLst>
                <a:ext uri="{FF2B5EF4-FFF2-40B4-BE49-F238E27FC236}">
                  <a16:creationId xmlns:a16="http://schemas.microsoft.com/office/drawing/2014/main" id="{7E4071C3-BDC8-3FFC-7BC7-EB3535ACF88E}"/>
                </a:ext>
              </a:extLst>
            </p:cNvPr>
            <p:cNvSpPr/>
            <p:nvPr/>
          </p:nvSpPr>
          <p:spPr>
            <a:xfrm flipH="1" flipV="1">
              <a:off x="1661907" y="51073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4" name="Straight Connector 581">
              <a:extLst>
                <a:ext uri="{FF2B5EF4-FFF2-40B4-BE49-F238E27FC236}">
                  <a16:creationId xmlns:a16="http://schemas.microsoft.com/office/drawing/2014/main" id="{AA65E468-92DC-1DB3-97B6-3A4CA0E01D94}"/>
                </a:ext>
              </a:extLst>
            </p:cNvPr>
            <p:cNvSpPr/>
            <p:nvPr/>
          </p:nvSpPr>
          <p:spPr>
            <a:xfrm flipH="1" flipV="1">
              <a:off x="1660942" y="88329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5" name="Straight Connector 582">
              <a:extLst>
                <a:ext uri="{FF2B5EF4-FFF2-40B4-BE49-F238E27FC236}">
                  <a16:creationId xmlns:a16="http://schemas.microsoft.com/office/drawing/2014/main" id="{7AC0862C-D1DF-A82C-AF2D-10CBB662A9E7}"/>
                </a:ext>
              </a:extLst>
            </p:cNvPr>
            <p:cNvSpPr/>
            <p:nvPr/>
          </p:nvSpPr>
          <p:spPr>
            <a:xfrm flipH="1" flipV="1">
              <a:off x="1662344" y="50902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6" name="Straight Connector 523">
              <a:extLst>
                <a:ext uri="{FF2B5EF4-FFF2-40B4-BE49-F238E27FC236}">
                  <a16:creationId xmlns:a16="http://schemas.microsoft.com/office/drawing/2014/main" id="{B8C1A5D9-D201-F450-ED13-F8DCBC3329C6}"/>
                </a:ext>
              </a:extLst>
            </p:cNvPr>
            <p:cNvSpPr/>
            <p:nvPr/>
          </p:nvSpPr>
          <p:spPr>
            <a:xfrm flipH="1">
              <a:off x="128330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7" name="Straight Connector 540">
              <a:extLst>
                <a:ext uri="{FF2B5EF4-FFF2-40B4-BE49-F238E27FC236}">
                  <a16:creationId xmlns:a16="http://schemas.microsoft.com/office/drawing/2014/main" id="{5620B304-9CE1-6849-B99E-4D10FAE2BB3E}"/>
                </a:ext>
              </a:extLst>
            </p:cNvPr>
            <p:cNvSpPr/>
            <p:nvPr/>
          </p:nvSpPr>
          <p:spPr>
            <a:xfrm flipH="1">
              <a:off x="128489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8" name="Straight Connector 553">
              <a:extLst>
                <a:ext uri="{FF2B5EF4-FFF2-40B4-BE49-F238E27FC236}">
                  <a16:creationId xmlns:a16="http://schemas.microsoft.com/office/drawing/2014/main" id="{0E0D4247-24D1-C469-71EC-7EB9B0A4603A}"/>
                </a:ext>
              </a:extLst>
            </p:cNvPr>
            <p:cNvSpPr/>
            <p:nvPr/>
          </p:nvSpPr>
          <p:spPr>
            <a:xfrm flipH="1">
              <a:off x="128160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19" name="Straight Connector 565">
              <a:extLst>
                <a:ext uri="{FF2B5EF4-FFF2-40B4-BE49-F238E27FC236}">
                  <a16:creationId xmlns:a16="http://schemas.microsoft.com/office/drawing/2014/main" id="{ADCBE736-73C2-1496-1474-97880056D693}"/>
                </a:ext>
              </a:extLst>
            </p:cNvPr>
            <p:cNvSpPr/>
            <p:nvPr/>
          </p:nvSpPr>
          <p:spPr>
            <a:xfrm flipV="1">
              <a:off x="128489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0" name="Straight Connector 566">
              <a:extLst>
                <a:ext uri="{FF2B5EF4-FFF2-40B4-BE49-F238E27FC236}">
                  <a16:creationId xmlns:a16="http://schemas.microsoft.com/office/drawing/2014/main" id="{FD7A288B-97FC-0470-F85F-9B52B0F54240}"/>
                </a:ext>
              </a:extLst>
            </p:cNvPr>
            <p:cNvSpPr/>
            <p:nvPr/>
          </p:nvSpPr>
          <p:spPr>
            <a:xfrm flipV="1">
              <a:off x="1286521" y="511509"/>
              <a:ext cx="281820"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1" name="Straight Connector 583">
              <a:extLst>
                <a:ext uri="{FF2B5EF4-FFF2-40B4-BE49-F238E27FC236}">
                  <a16:creationId xmlns:a16="http://schemas.microsoft.com/office/drawing/2014/main" id="{F705A941-6FB0-F643-9BC1-921FB0B250EC}"/>
                </a:ext>
              </a:extLst>
            </p:cNvPr>
            <p:cNvSpPr/>
            <p:nvPr/>
          </p:nvSpPr>
          <p:spPr>
            <a:xfrm flipV="1">
              <a:off x="1286521" y="137359"/>
              <a:ext cx="281948"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2" name="Straight Connector 584">
              <a:extLst>
                <a:ext uri="{FF2B5EF4-FFF2-40B4-BE49-F238E27FC236}">
                  <a16:creationId xmlns:a16="http://schemas.microsoft.com/office/drawing/2014/main" id="{243F55F5-A98E-A89F-FA10-CF65C928CE98}"/>
                </a:ext>
              </a:extLst>
            </p:cNvPr>
            <p:cNvSpPr/>
            <p:nvPr/>
          </p:nvSpPr>
          <p:spPr>
            <a:xfrm flipV="1">
              <a:off x="128489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3" name="Straight Connector 585">
              <a:extLst>
                <a:ext uri="{FF2B5EF4-FFF2-40B4-BE49-F238E27FC236}">
                  <a16:creationId xmlns:a16="http://schemas.microsoft.com/office/drawing/2014/main" id="{8974263B-8D69-E01E-8610-04A52223A28D}"/>
                </a:ext>
              </a:extLst>
            </p:cNvPr>
            <p:cNvSpPr/>
            <p:nvPr/>
          </p:nvSpPr>
          <p:spPr>
            <a:xfrm>
              <a:off x="128641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4" name="Straight Connector 586">
              <a:extLst>
                <a:ext uri="{FF2B5EF4-FFF2-40B4-BE49-F238E27FC236}">
                  <a16:creationId xmlns:a16="http://schemas.microsoft.com/office/drawing/2014/main" id="{B799DFBC-FE49-E6A2-582E-DEB3C5DC4D20}"/>
                </a:ext>
              </a:extLst>
            </p:cNvPr>
            <p:cNvSpPr/>
            <p:nvPr/>
          </p:nvSpPr>
          <p:spPr>
            <a:xfrm flipV="1">
              <a:off x="1284898" y="510570"/>
              <a:ext cx="281639"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5" name="Straight Connector 587">
              <a:extLst>
                <a:ext uri="{FF2B5EF4-FFF2-40B4-BE49-F238E27FC236}">
                  <a16:creationId xmlns:a16="http://schemas.microsoft.com/office/drawing/2014/main" id="{455B9512-7921-4D3E-F927-3A683851B21F}"/>
                </a:ext>
              </a:extLst>
            </p:cNvPr>
            <p:cNvSpPr/>
            <p:nvPr/>
          </p:nvSpPr>
          <p:spPr>
            <a:xfrm>
              <a:off x="128651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6" name="Straight Connector 588">
              <a:extLst>
                <a:ext uri="{FF2B5EF4-FFF2-40B4-BE49-F238E27FC236}">
                  <a16:creationId xmlns:a16="http://schemas.microsoft.com/office/drawing/2014/main" id="{EEF171C8-99A5-012D-969A-275E422BCF85}"/>
                </a:ext>
              </a:extLst>
            </p:cNvPr>
            <p:cNvSpPr/>
            <p:nvPr/>
          </p:nvSpPr>
          <p:spPr>
            <a:xfrm>
              <a:off x="1286543" y="133280"/>
              <a:ext cx="281767"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7" name="Straight Connector 589">
              <a:extLst>
                <a:ext uri="{FF2B5EF4-FFF2-40B4-BE49-F238E27FC236}">
                  <a16:creationId xmlns:a16="http://schemas.microsoft.com/office/drawing/2014/main" id="{3D4C3215-3979-E072-39DA-BE46BD250F64}"/>
                </a:ext>
              </a:extLst>
            </p:cNvPr>
            <p:cNvSpPr/>
            <p:nvPr/>
          </p:nvSpPr>
          <p:spPr>
            <a:xfrm>
              <a:off x="128560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8" name="Straight Connector 590">
              <a:extLst>
                <a:ext uri="{FF2B5EF4-FFF2-40B4-BE49-F238E27FC236}">
                  <a16:creationId xmlns:a16="http://schemas.microsoft.com/office/drawing/2014/main" id="{6D30EE25-62F5-5690-71EC-0452DBCC8B04}"/>
                </a:ext>
              </a:extLst>
            </p:cNvPr>
            <p:cNvSpPr/>
            <p:nvPr/>
          </p:nvSpPr>
          <p:spPr>
            <a:xfrm>
              <a:off x="1284858" y="508897"/>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29" name="Straight Connector 591">
              <a:extLst>
                <a:ext uri="{FF2B5EF4-FFF2-40B4-BE49-F238E27FC236}">
                  <a16:creationId xmlns:a16="http://schemas.microsoft.com/office/drawing/2014/main" id="{127EADEA-686C-9465-DA68-FCEAFBBE9535}"/>
                </a:ext>
              </a:extLst>
            </p:cNvPr>
            <p:cNvSpPr/>
            <p:nvPr/>
          </p:nvSpPr>
          <p:spPr>
            <a:xfrm>
              <a:off x="128636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30" name="Straight Connector 592">
              <a:extLst>
                <a:ext uri="{FF2B5EF4-FFF2-40B4-BE49-F238E27FC236}">
                  <a16:creationId xmlns:a16="http://schemas.microsoft.com/office/drawing/2014/main" id="{8AADE243-9D97-F0F1-6BFD-34DE0C4013FB}"/>
                </a:ext>
              </a:extLst>
            </p:cNvPr>
            <p:cNvSpPr/>
            <p:nvPr/>
          </p:nvSpPr>
          <p:spPr>
            <a:xfrm flipH="1">
              <a:off x="128207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31" name="Oval 502">
              <a:extLst>
                <a:ext uri="{FF2B5EF4-FFF2-40B4-BE49-F238E27FC236}">
                  <a16:creationId xmlns:a16="http://schemas.microsoft.com/office/drawing/2014/main" id="{5295088A-9445-CE31-8460-A9C90766EF27}"/>
                </a:ext>
              </a:extLst>
            </p:cNvPr>
            <p:cNvSpPr/>
            <p:nvPr/>
          </p:nvSpPr>
          <p:spPr>
            <a:xfrm flipH="1">
              <a:off x="1561828" y="79336"/>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2" name="Oval 509">
              <a:extLst>
                <a:ext uri="{FF2B5EF4-FFF2-40B4-BE49-F238E27FC236}">
                  <a16:creationId xmlns:a16="http://schemas.microsoft.com/office/drawing/2014/main" id="{FF20B4AA-5E22-9E41-2AA8-01321BC926BA}"/>
                </a:ext>
              </a:extLst>
            </p:cNvPr>
            <p:cNvSpPr/>
            <p:nvPr/>
          </p:nvSpPr>
          <p:spPr>
            <a:xfrm flipH="1">
              <a:off x="1492619" y="383803"/>
              <a:ext cx="255973" cy="2559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3" name="Oval 545">
              <a:extLst>
                <a:ext uri="{FF2B5EF4-FFF2-40B4-BE49-F238E27FC236}">
                  <a16:creationId xmlns:a16="http://schemas.microsoft.com/office/drawing/2014/main" id="{A3FD4B03-2D2F-1885-BDA1-A9E63BC44209}"/>
                </a:ext>
              </a:extLst>
            </p:cNvPr>
            <p:cNvSpPr/>
            <p:nvPr/>
          </p:nvSpPr>
          <p:spPr>
            <a:xfrm flipH="1">
              <a:off x="1527230" y="1145599"/>
              <a:ext cx="202338"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4" name="Oval 532">
              <a:extLst>
                <a:ext uri="{FF2B5EF4-FFF2-40B4-BE49-F238E27FC236}">
                  <a16:creationId xmlns:a16="http://schemas.microsoft.com/office/drawing/2014/main" id="{D20DF725-85D0-4A98-F6C6-F87A73D025FF}"/>
                </a:ext>
              </a:extLst>
            </p:cNvPr>
            <p:cNvSpPr/>
            <p:nvPr/>
          </p:nvSpPr>
          <p:spPr>
            <a:xfrm flipH="1">
              <a:off x="1549869" y="812807"/>
              <a:ext cx="141473" cy="1414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35" name="Oval 503">
              <a:extLst>
                <a:ext uri="{FF2B5EF4-FFF2-40B4-BE49-F238E27FC236}">
                  <a16:creationId xmlns:a16="http://schemas.microsoft.com/office/drawing/2014/main" id="{0435F2EA-20D0-0356-2F54-0B66E37FF4D2}"/>
                </a:ext>
              </a:extLst>
            </p:cNvPr>
            <p:cNvSpPr/>
            <p:nvPr/>
          </p:nvSpPr>
          <p:spPr>
            <a:xfrm flipH="1">
              <a:off x="1156548" y="55690"/>
              <a:ext cx="164847" cy="16484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6" name="Oval 510">
              <a:extLst>
                <a:ext uri="{FF2B5EF4-FFF2-40B4-BE49-F238E27FC236}">
                  <a16:creationId xmlns:a16="http://schemas.microsoft.com/office/drawing/2014/main" id="{CD83E274-7A26-C860-CA63-1F7DA7149DF4}"/>
                </a:ext>
              </a:extLst>
            </p:cNvPr>
            <p:cNvSpPr/>
            <p:nvPr/>
          </p:nvSpPr>
          <p:spPr>
            <a:xfrm flipH="1">
              <a:off x="1161012" y="433829"/>
              <a:ext cx="155920" cy="15592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7" name="Oval 533">
              <a:extLst>
                <a:ext uri="{FF2B5EF4-FFF2-40B4-BE49-F238E27FC236}">
                  <a16:creationId xmlns:a16="http://schemas.microsoft.com/office/drawing/2014/main" id="{5F5F65D6-AAF4-5B47-4E65-724E7C4388FA}"/>
                </a:ext>
              </a:extLst>
            </p:cNvPr>
            <p:cNvSpPr/>
            <p:nvPr/>
          </p:nvSpPr>
          <p:spPr>
            <a:xfrm flipH="1">
              <a:off x="1135311" y="783444"/>
              <a:ext cx="200198" cy="20019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8" name="Oval 546">
              <a:extLst>
                <a:ext uri="{FF2B5EF4-FFF2-40B4-BE49-F238E27FC236}">
                  <a16:creationId xmlns:a16="http://schemas.microsoft.com/office/drawing/2014/main" id="{F9666F61-CE83-D60F-01EE-486F983B0E42}"/>
                </a:ext>
              </a:extLst>
            </p:cNvPr>
            <p:cNvSpPr/>
            <p:nvPr/>
          </p:nvSpPr>
          <p:spPr>
            <a:xfrm flipH="1">
              <a:off x="1180194"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39" name="Oval 547">
              <a:extLst>
                <a:ext uri="{FF2B5EF4-FFF2-40B4-BE49-F238E27FC236}">
                  <a16:creationId xmlns:a16="http://schemas.microsoft.com/office/drawing/2014/main" id="{F5A164EE-11E2-F98D-41D5-AFAB6D347CE7}"/>
                </a:ext>
              </a:extLst>
            </p:cNvPr>
            <p:cNvSpPr/>
            <p:nvPr/>
          </p:nvSpPr>
          <p:spPr>
            <a:xfrm flipH="1">
              <a:off x="766315" y="1150627"/>
              <a:ext cx="192280"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0" name="Oval 504">
              <a:extLst>
                <a:ext uri="{FF2B5EF4-FFF2-40B4-BE49-F238E27FC236}">
                  <a16:creationId xmlns:a16="http://schemas.microsoft.com/office/drawing/2014/main" id="{C415A6C0-77F6-0AE4-7E00-98645DED85C9}"/>
                </a:ext>
              </a:extLst>
            </p:cNvPr>
            <p:cNvSpPr/>
            <p:nvPr/>
          </p:nvSpPr>
          <p:spPr>
            <a:xfrm flipH="1">
              <a:off x="728715" y="4374"/>
              <a:ext cx="267480" cy="267480"/>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1" name="Oval 511">
              <a:extLst>
                <a:ext uri="{FF2B5EF4-FFF2-40B4-BE49-F238E27FC236}">
                  <a16:creationId xmlns:a16="http://schemas.microsoft.com/office/drawing/2014/main" id="{C4E8FC24-9786-4B7B-F75F-D8295658F6E2}"/>
                </a:ext>
              </a:extLst>
            </p:cNvPr>
            <p:cNvSpPr/>
            <p:nvPr/>
          </p:nvSpPr>
          <p:spPr>
            <a:xfrm flipH="1">
              <a:off x="803578" y="453209"/>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2" name="Oval 534">
              <a:extLst>
                <a:ext uri="{FF2B5EF4-FFF2-40B4-BE49-F238E27FC236}">
                  <a16:creationId xmlns:a16="http://schemas.microsoft.com/office/drawing/2014/main" id="{2E6D418D-7E9F-F23C-1CC1-099C4BA44497}"/>
                </a:ext>
              </a:extLst>
            </p:cNvPr>
            <p:cNvSpPr/>
            <p:nvPr/>
          </p:nvSpPr>
          <p:spPr>
            <a:xfrm flipH="1">
              <a:off x="772293" y="802177"/>
              <a:ext cx="162733" cy="162733"/>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43" name="Oval 505">
              <a:extLst>
                <a:ext uri="{FF2B5EF4-FFF2-40B4-BE49-F238E27FC236}">
                  <a16:creationId xmlns:a16="http://schemas.microsoft.com/office/drawing/2014/main" id="{74FF42FD-F95A-5DC3-462C-D7852B0E5B95}"/>
                </a:ext>
              </a:extLst>
            </p:cNvPr>
            <p:cNvSpPr/>
            <p:nvPr/>
          </p:nvSpPr>
          <p:spPr>
            <a:xfrm flipH="1">
              <a:off x="62647" y="68296"/>
              <a:ext cx="152115" cy="152115"/>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4" name="Oval 512">
              <a:extLst>
                <a:ext uri="{FF2B5EF4-FFF2-40B4-BE49-F238E27FC236}">
                  <a16:creationId xmlns:a16="http://schemas.microsoft.com/office/drawing/2014/main" id="{A30359A3-F66E-B0BF-437B-FD5817051D8D}"/>
                </a:ext>
              </a:extLst>
            </p:cNvPr>
            <p:cNvSpPr/>
            <p:nvPr/>
          </p:nvSpPr>
          <p:spPr>
            <a:xfrm flipH="1">
              <a:off x="37535" y="409163"/>
              <a:ext cx="202339"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5" name="Oval 535">
              <a:extLst>
                <a:ext uri="{FF2B5EF4-FFF2-40B4-BE49-F238E27FC236}">
                  <a16:creationId xmlns:a16="http://schemas.microsoft.com/office/drawing/2014/main" id="{A2FDCF58-AFF0-3B8C-A58D-9E0AADD47883}"/>
                </a:ext>
              </a:extLst>
            </p:cNvPr>
            <p:cNvSpPr/>
            <p:nvPr/>
          </p:nvSpPr>
          <p:spPr>
            <a:xfrm flipH="1">
              <a:off x="79927" y="824765"/>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6" name="Oval 548">
              <a:extLst>
                <a:ext uri="{FF2B5EF4-FFF2-40B4-BE49-F238E27FC236}">
                  <a16:creationId xmlns:a16="http://schemas.microsoft.com/office/drawing/2014/main" id="{0156B070-91E5-104A-0D2B-BCE7C9229689}"/>
                </a:ext>
              </a:extLst>
            </p:cNvPr>
            <p:cNvSpPr/>
            <p:nvPr/>
          </p:nvSpPr>
          <p:spPr>
            <a:xfrm flipH="1">
              <a:off x="4965" y="1113028"/>
              <a:ext cx="267479" cy="267480"/>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247" name="Straight Connector 523">
              <a:extLst>
                <a:ext uri="{FF2B5EF4-FFF2-40B4-BE49-F238E27FC236}">
                  <a16:creationId xmlns:a16="http://schemas.microsoft.com/office/drawing/2014/main" id="{57B3609A-2F72-D470-2F0B-2ACD776E01E6}"/>
                </a:ext>
              </a:extLst>
            </p:cNvPr>
            <p:cNvSpPr/>
            <p:nvPr/>
          </p:nvSpPr>
          <p:spPr>
            <a:xfrm flipH="1">
              <a:off x="237999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48" name="Straight Connector 540">
              <a:extLst>
                <a:ext uri="{FF2B5EF4-FFF2-40B4-BE49-F238E27FC236}">
                  <a16:creationId xmlns:a16="http://schemas.microsoft.com/office/drawing/2014/main" id="{486941CA-62C0-92FA-5872-AB2625A94EE6}"/>
                </a:ext>
              </a:extLst>
            </p:cNvPr>
            <p:cNvSpPr/>
            <p:nvPr/>
          </p:nvSpPr>
          <p:spPr>
            <a:xfrm flipH="1">
              <a:off x="238158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49" name="Straight Connector 553">
              <a:extLst>
                <a:ext uri="{FF2B5EF4-FFF2-40B4-BE49-F238E27FC236}">
                  <a16:creationId xmlns:a16="http://schemas.microsoft.com/office/drawing/2014/main" id="{FDC0424E-45C9-59F0-5EA0-04F424B8A8B4}"/>
                </a:ext>
              </a:extLst>
            </p:cNvPr>
            <p:cNvSpPr/>
            <p:nvPr/>
          </p:nvSpPr>
          <p:spPr>
            <a:xfrm flipH="1">
              <a:off x="237829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0" name="Straight Connector 565">
              <a:extLst>
                <a:ext uri="{FF2B5EF4-FFF2-40B4-BE49-F238E27FC236}">
                  <a16:creationId xmlns:a16="http://schemas.microsoft.com/office/drawing/2014/main" id="{98EF845A-771A-F461-B146-558BD44CBF68}"/>
                </a:ext>
              </a:extLst>
            </p:cNvPr>
            <p:cNvSpPr/>
            <p:nvPr/>
          </p:nvSpPr>
          <p:spPr>
            <a:xfrm flipV="1">
              <a:off x="238158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1" name="Straight Connector 566">
              <a:extLst>
                <a:ext uri="{FF2B5EF4-FFF2-40B4-BE49-F238E27FC236}">
                  <a16:creationId xmlns:a16="http://schemas.microsoft.com/office/drawing/2014/main" id="{9E80F1FA-77A5-37EA-6917-9D89CBD11E1F}"/>
                </a:ext>
              </a:extLst>
            </p:cNvPr>
            <p:cNvSpPr/>
            <p:nvPr/>
          </p:nvSpPr>
          <p:spPr>
            <a:xfrm flipV="1">
              <a:off x="2383211"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2" name="Straight Connector 583">
              <a:extLst>
                <a:ext uri="{FF2B5EF4-FFF2-40B4-BE49-F238E27FC236}">
                  <a16:creationId xmlns:a16="http://schemas.microsoft.com/office/drawing/2014/main" id="{8D80C58C-EE63-5169-D0FD-385BAF7D476C}"/>
                </a:ext>
              </a:extLst>
            </p:cNvPr>
            <p:cNvSpPr/>
            <p:nvPr/>
          </p:nvSpPr>
          <p:spPr>
            <a:xfrm flipV="1">
              <a:off x="2383211"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3" name="Straight Connector 584">
              <a:extLst>
                <a:ext uri="{FF2B5EF4-FFF2-40B4-BE49-F238E27FC236}">
                  <a16:creationId xmlns:a16="http://schemas.microsoft.com/office/drawing/2014/main" id="{A9FFB7C9-3B98-2335-D00C-C5389E4C3B5A}"/>
                </a:ext>
              </a:extLst>
            </p:cNvPr>
            <p:cNvSpPr/>
            <p:nvPr/>
          </p:nvSpPr>
          <p:spPr>
            <a:xfrm flipV="1">
              <a:off x="238158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4" name="Straight Connector 585">
              <a:extLst>
                <a:ext uri="{FF2B5EF4-FFF2-40B4-BE49-F238E27FC236}">
                  <a16:creationId xmlns:a16="http://schemas.microsoft.com/office/drawing/2014/main" id="{37145CE2-4699-F0E6-8BCA-AE99666E9CD8}"/>
                </a:ext>
              </a:extLst>
            </p:cNvPr>
            <p:cNvSpPr/>
            <p:nvPr/>
          </p:nvSpPr>
          <p:spPr>
            <a:xfrm>
              <a:off x="238310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5" name="Straight Connector 586">
              <a:extLst>
                <a:ext uri="{FF2B5EF4-FFF2-40B4-BE49-F238E27FC236}">
                  <a16:creationId xmlns:a16="http://schemas.microsoft.com/office/drawing/2014/main" id="{3D35D426-9DF7-F7B2-06C2-29C86D531294}"/>
                </a:ext>
              </a:extLst>
            </p:cNvPr>
            <p:cNvSpPr/>
            <p:nvPr/>
          </p:nvSpPr>
          <p:spPr>
            <a:xfrm flipV="1">
              <a:off x="2381588"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6" name="Straight Connector 587">
              <a:extLst>
                <a:ext uri="{FF2B5EF4-FFF2-40B4-BE49-F238E27FC236}">
                  <a16:creationId xmlns:a16="http://schemas.microsoft.com/office/drawing/2014/main" id="{6956DB31-7F31-B4F5-911F-55BC68E9E074}"/>
                </a:ext>
              </a:extLst>
            </p:cNvPr>
            <p:cNvSpPr/>
            <p:nvPr/>
          </p:nvSpPr>
          <p:spPr>
            <a:xfrm>
              <a:off x="238320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7" name="Straight Connector 588">
              <a:extLst>
                <a:ext uri="{FF2B5EF4-FFF2-40B4-BE49-F238E27FC236}">
                  <a16:creationId xmlns:a16="http://schemas.microsoft.com/office/drawing/2014/main" id="{4ED495BC-9D24-364D-B1EA-B158E200A1D7}"/>
                </a:ext>
              </a:extLst>
            </p:cNvPr>
            <p:cNvSpPr/>
            <p:nvPr/>
          </p:nvSpPr>
          <p:spPr>
            <a:xfrm>
              <a:off x="2383233"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8" name="Straight Connector 589">
              <a:extLst>
                <a:ext uri="{FF2B5EF4-FFF2-40B4-BE49-F238E27FC236}">
                  <a16:creationId xmlns:a16="http://schemas.microsoft.com/office/drawing/2014/main" id="{CB7FD212-028B-E72D-6D88-59C56A0BC47C}"/>
                </a:ext>
              </a:extLst>
            </p:cNvPr>
            <p:cNvSpPr/>
            <p:nvPr/>
          </p:nvSpPr>
          <p:spPr>
            <a:xfrm>
              <a:off x="238229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59" name="Straight Connector 590">
              <a:extLst>
                <a:ext uri="{FF2B5EF4-FFF2-40B4-BE49-F238E27FC236}">
                  <a16:creationId xmlns:a16="http://schemas.microsoft.com/office/drawing/2014/main" id="{E5604B6E-C3DB-262C-36A6-AA2475CCB044}"/>
                </a:ext>
              </a:extLst>
            </p:cNvPr>
            <p:cNvSpPr/>
            <p:nvPr/>
          </p:nvSpPr>
          <p:spPr>
            <a:xfrm>
              <a:off x="2381547"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0" name="Straight Connector 591">
              <a:extLst>
                <a:ext uri="{FF2B5EF4-FFF2-40B4-BE49-F238E27FC236}">
                  <a16:creationId xmlns:a16="http://schemas.microsoft.com/office/drawing/2014/main" id="{E777A58F-B47B-76E6-FFB7-4285E3CAF02D}"/>
                </a:ext>
              </a:extLst>
            </p:cNvPr>
            <p:cNvSpPr/>
            <p:nvPr/>
          </p:nvSpPr>
          <p:spPr>
            <a:xfrm>
              <a:off x="238305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1" name="Straight Connector 592">
              <a:extLst>
                <a:ext uri="{FF2B5EF4-FFF2-40B4-BE49-F238E27FC236}">
                  <a16:creationId xmlns:a16="http://schemas.microsoft.com/office/drawing/2014/main" id="{43694E36-A4BE-2453-9B1A-30DE914248EF}"/>
                </a:ext>
              </a:extLst>
            </p:cNvPr>
            <p:cNvSpPr/>
            <p:nvPr/>
          </p:nvSpPr>
          <p:spPr>
            <a:xfrm flipH="1">
              <a:off x="237876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2" name="Straight Connector 523">
              <a:extLst>
                <a:ext uri="{FF2B5EF4-FFF2-40B4-BE49-F238E27FC236}">
                  <a16:creationId xmlns:a16="http://schemas.microsoft.com/office/drawing/2014/main" id="{06F06FC2-FD68-1AAD-EF57-05BB3E814F00}"/>
                </a:ext>
              </a:extLst>
            </p:cNvPr>
            <p:cNvSpPr/>
            <p:nvPr/>
          </p:nvSpPr>
          <p:spPr>
            <a:xfrm flipH="1">
              <a:off x="2752067"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3" name="Straight Connector 540">
              <a:extLst>
                <a:ext uri="{FF2B5EF4-FFF2-40B4-BE49-F238E27FC236}">
                  <a16:creationId xmlns:a16="http://schemas.microsoft.com/office/drawing/2014/main" id="{71995126-524A-3EAF-C71B-65484CA7C2C8}"/>
                </a:ext>
              </a:extLst>
            </p:cNvPr>
            <p:cNvSpPr/>
            <p:nvPr/>
          </p:nvSpPr>
          <p:spPr>
            <a:xfrm flipH="1">
              <a:off x="2753655"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4" name="Straight Connector 553">
              <a:extLst>
                <a:ext uri="{FF2B5EF4-FFF2-40B4-BE49-F238E27FC236}">
                  <a16:creationId xmlns:a16="http://schemas.microsoft.com/office/drawing/2014/main" id="{D11C870C-667A-6B02-8FAD-4CDE30AE5B41}"/>
                </a:ext>
              </a:extLst>
            </p:cNvPr>
            <p:cNvSpPr/>
            <p:nvPr/>
          </p:nvSpPr>
          <p:spPr>
            <a:xfrm flipH="1">
              <a:off x="2750363"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5" name="Straight Connector 565">
              <a:extLst>
                <a:ext uri="{FF2B5EF4-FFF2-40B4-BE49-F238E27FC236}">
                  <a16:creationId xmlns:a16="http://schemas.microsoft.com/office/drawing/2014/main" id="{1FEA1526-7849-5F87-C513-9013E6EC9947}"/>
                </a:ext>
              </a:extLst>
            </p:cNvPr>
            <p:cNvSpPr/>
            <p:nvPr/>
          </p:nvSpPr>
          <p:spPr>
            <a:xfrm flipV="1">
              <a:off x="2753656"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6" name="Straight Connector 566">
              <a:extLst>
                <a:ext uri="{FF2B5EF4-FFF2-40B4-BE49-F238E27FC236}">
                  <a16:creationId xmlns:a16="http://schemas.microsoft.com/office/drawing/2014/main" id="{CBEAD026-ADCB-72DE-908D-2C8D179D2268}"/>
                </a:ext>
              </a:extLst>
            </p:cNvPr>
            <p:cNvSpPr/>
            <p:nvPr/>
          </p:nvSpPr>
          <p:spPr>
            <a:xfrm flipV="1">
              <a:off x="2755279"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7" name="Straight Connector 583">
              <a:extLst>
                <a:ext uri="{FF2B5EF4-FFF2-40B4-BE49-F238E27FC236}">
                  <a16:creationId xmlns:a16="http://schemas.microsoft.com/office/drawing/2014/main" id="{A2D6D889-ABFE-71C8-6990-735DF9261943}"/>
                </a:ext>
              </a:extLst>
            </p:cNvPr>
            <p:cNvSpPr/>
            <p:nvPr/>
          </p:nvSpPr>
          <p:spPr>
            <a:xfrm flipV="1">
              <a:off x="2755279"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8" name="Straight Connector 584">
              <a:extLst>
                <a:ext uri="{FF2B5EF4-FFF2-40B4-BE49-F238E27FC236}">
                  <a16:creationId xmlns:a16="http://schemas.microsoft.com/office/drawing/2014/main" id="{6E1DB6CA-2199-496D-4AE7-0B522F98A2B9}"/>
                </a:ext>
              </a:extLst>
            </p:cNvPr>
            <p:cNvSpPr/>
            <p:nvPr/>
          </p:nvSpPr>
          <p:spPr>
            <a:xfrm flipV="1">
              <a:off x="2753656"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69" name="Straight Connector 585">
              <a:extLst>
                <a:ext uri="{FF2B5EF4-FFF2-40B4-BE49-F238E27FC236}">
                  <a16:creationId xmlns:a16="http://schemas.microsoft.com/office/drawing/2014/main" id="{B6FE09EE-A736-FC1B-2A33-26CF3F17EAE8}"/>
                </a:ext>
              </a:extLst>
            </p:cNvPr>
            <p:cNvSpPr/>
            <p:nvPr/>
          </p:nvSpPr>
          <p:spPr>
            <a:xfrm>
              <a:off x="2755176"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0" name="Straight Connector 586">
              <a:extLst>
                <a:ext uri="{FF2B5EF4-FFF2-40B4-BE49-F238E27FC236}">
                  <a16:creationId xmlns:a16="http://schemas.microsoft.com/office/drawing/2014/main" id="{869514CD-2051-226F-7112-8F0189B27E29}"/>
                </a:ext>
              </a:extLst>
            </p:cNvPr>
            <p:cNvSpPr/>
            <p:nvPr/>
          </p:nvSpPr>
          <p:spPr>
            <a:xfrm flipV="1">
              <a:off x="2753656"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1" name="Straight Connector 587">
              <a:extLst>
                <a:ext uri="{FF2B5EF4-FFF2-40B4-BE49-F238E27FC236}">
                  <a16:creationId xmlns:a16="http://schemas.microsoft.com/office/drawing/2014/main" id="{5CE81F09-D6E5-E7B3-DC50-FDC0123BB0CF}"/>
                </a:ext>
              </a:extLst>
            </p:cNvPr>
            <p:cNvSpPr/>
            <p:nvPr/>
          </p:nvSpPr>
          <p:spPr>
            <a:xfrm>
              <a:off x="2755277"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2" name="Straight Connector 588">
              <a:extLst>
                <a:ext uri="{FF2B5EF4-FFF2-40B4-BE49-F238E27FC236}">
                  <a16:creationId xmlns:a16="http://schemas.microsoft.com/office/drawing/2014/main" id="{1A7DB6DA-7FC0-527F-B570-C4D307061B5F}"/>
                </a:ext>
              </a:extLst>
            </p:cNvPr>
            <p:cNvSpPr/>
            <p:nvPr/>
          </p:nvSpPr>
          <p:spPr>
            <a:xfrm>
              <a:off x="2755301"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3" name="Straight Connector 589">
              <a:extLst>
                <a:ext uri="{FF2B5EF4-FFF2-40B4-BE49-F238E27FC236}">
                  <a16:creationId xmlns:a16="http://schemas.microsoft.com/office/drawing/2014/main" id="{06CBA199-A73D-A8FF-EB4E-CB2D4F5DF5FC}"/>
                </a:ext>
              </a:extLst>
            </p:cNvPr>
            <p:cNvSpPr/>
            <p:nvPr/>
          </p:nvSpPr>
          <p:spPr>
            <a:xfrm>
              <a:off x="2754361" y="510166"/>
              <a:ext cx="281642"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4" name="Straight Connector 590">
              <a:extLst>
                <a:ext uri="{FF2B5EF4-FFF2-40B4-BE49-F238E27FC236}">
                  <a16:creationId xmlns:a16="http://schemas.microsoft.com/office/drawing/2014/main" id="{5F8D7D90-9759-8B74-E4D5-FF2FADF5B20C}"/>
                </a:ext>
              </a:extLst>
            </p:cNvPr>
            <p:cNvSpPr/>
            <p:nvPr/>
          </p:nvSpPr>
          <p:spPr>
            <a:xfrm>
              <a:off x="2753615"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5" name="Straight Connector 591">
              <a:extLst>
                <a:ext uri="{FF2B5EF4-FFF2-40B4-BE49-F238E27FC236}">
                  <a16:creationId xmlns:a16="http://schemas.microsoft.com/office/drawing/2014/main" id="{5520FAB5-A2AC-20CD-D958-4B7C50DB01DD}"/>
                </a:ext>
              </a:extLst>
            </p:cNvPr>
            <p:cNvSpPr/>
            <p:nvPr/>
          </p:nvSpPr>
          <p:spPr>
            <a:xfrm>
              <a:off x="2755125"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6" name="Straight Connector 592">
              <a:extLst>
                <a:ext uri="{FF2B5EF4-FFF2-40B4-BE49-F238E27FC236}">
                  <a16:creationId xmlns:a16="http://schemas.microsoft.com/office/drawing/2014/main" id="{CA9C7D81-A0A0-8701-B9F4-349B00B1FB9A}"/>
                </a:ext>
              </a:extLst>
            </p:cNvPr>
            <p:cNvSpPr/>
            <p:nvPr/>
          </p:nvSpPr>
          <p:spPr>
            <a:xfrm flipH="1">
              <a:off x="2750833"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77" name="Oval 499">
              <a:extLst>
                <a:ext uri="{FF2B5EF4-FFF2-40B4-BE49-F238E27FC236}">
                  <a16:creationId xmlns:a16="http://schemas.microsoft.com/office/drawing/2014/main" id="{59E15489-8E0A-37CD-8765-694206AFCCDE}"/>
                </a:ext>
              </a:extLst>
            </p:cNvPr>
            <p:cNvSpPr/>
            <p:nvPr/>
          </p:nvSpPr>
          <p:spPr>
            <a:xfrm flipH="1">
              <a:off x="3001262" y="68296"/>
              <a:ext cx="152116" cy="152115"/>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78" name="Oval 506">
              <a:extLst>
                <a:ext uri="{FF2B5EF4-FFF2-40B4-BE49-F238E27FC236}">
                  <a16:creationId xmlns:a16="http://schemas.microsoft.com/office/drawing/2014/main" id="{F05621FA-E291-36D9-121D-821672B59854}"/>
                </a:ext>
              </a:extLst>
            </p:cNvPr>
            <p:cNvSpPr/>
            <p:nvPr/>
          </p:nvSpPr>
          <p:spPr>
            <a:xfrm flipH="1">
              <a:off x="2959366" y="393835"/>
              <a:ext cx="235908" cy="235909"/>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79" name="Oval 529">
              <a:extLst>
                <a:ext uri="{FF2B5EF4-FFF2-40B4-BE49-F238E27FC236}">
                  <a16:creationId xmlns:a16="http://schemas.microsoft.com/office/drawing/2014/main" id="{87813D85-0F65-FB60-4D19-1CC5C7A7E655}"/>
                </a:ext>
              </a:extLst>
            </p:cNvPr>
            <p:cNvSpPr/>
            <p:nvPr/>
          </p:nvSpPr>
          <p:spPr>
            <a:xfrm flipH="1">
              <a:off x="3018542" y="824765"/>
              <a:ext cx="117556" cy="117556"/>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80" name="Oval 542">
              <a:extLst>
                <a:ext uri="{FF2B5EF4-FFF2-40B4-BE49-F238E27FC236}">
                  <a16:creationId xmlns:a16="http://schemas.microsoft.com/office/drawing/2014/main" id="{81423126-3652-67D1-4986-01894C212842}"/>
                </a:ext>
              </a:extLst>
            </p:cNvPr>
            <p:cNvSpPr/>
            <p:nvPr/>
          </p:nvSpPr>
          <p:spPr>
            <a:xfrm flipH="1">
              <a:off x="2984848" y="1158058"/>
              <a:ext cx="177419" cy="177420"/>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281" name="Oval 501">
              <a:extLst>
                <a:ext uri="{FF2B5EF4-FFF2-40B4-BE49-F238E27FC236}">
                  <a16:creationId xmlns:a16="http://schemas.microsoft.com/office/drawing/2014/main" id="{635B2DC0-D272-2104-044A-9B00F2F14A90}"/>
                </a:ext>
              </a:extLst>
            </p:cNvPr>
            <p:cNvSpPr/>
            <p:nvPr/>
          </p:nvSpPr>
          <p:spPr>
            <a:xfrm flipH="1">
              <a:off x="2273337" y="79336"/>
              <a:ext cx="117557" cy="117555"/>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2" name="Oval 508">
              <a:extLst>
                <a:ext uri="{FF2B5EF4-FFF2-40B4-BE49-F238E27FC236}">
                  <a16:creationId xmlns:a16="http://schemas.microsoft.com/office/drawing/2014/main" id="{EB87E73B-DA09-26DC-6774-2A52FC100BEE}"/>
                </a:ext>
              </a:extLst>
            </p:cNvPr>
            <p:cNvSpPr/>
            <p:nvPr/>
          </p:nvSpPr>
          <p:spPr>
            <a:xfrm flipH="1">
              <a:off x="2243406" y="423080"/>
              <a:ext cx="177419" cy="17741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3" name="Oval 531">
              <a:extLst>
                <a:ext uri="{FF2B5EF4-FFF2-40B4-BE49-F238E27FC236}">
                  <a16:creationId xmlns:a16="http://schemas.microsoft.com/office/drawing/2014/main" id="{41844042-2A44-4BD0-6471-C276B4A94EFB}"/>
                </a:ext>
              </a:extLst>
            </p:cNvPr>
            <p:cNvSpPr/>
            <p:nvPr/>
          </p:nvSpPr>
          <p:spPr>
            <a:xfrm flipH="1">
              <a:off x="2205214" y="771820"/>
              <a:ext cx="253803" cy="253804"/>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4" name="Oval 544">
              <a:extLst>
                <a:ext uri="{FF2B5EF4-FFF2-40B4-BE49-F238E27FC236}">
                  <a16:creationId xmlns:a16="http://schemas.microsoft.com/office/drawing/2014/main" id="{42352365-2E5A-0364-CB55-03A533293A07}"/>
                </a:ext>
              </a:extLst>
            </p:cNvPr>
            <p:cNvSpPr/>
            <p:nvPr/>
          </p:nvSpPr>
          <p:spPr>
            <a:xfrm flipH="1">
              <a:off x="2235975" y="1161616"/>
              <a:ext cx="192281"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5" name="Oval 507">
              <a:extLst>
                <a:ext uri="{FF2B5EF4-FFF2-40B4-BE49-F238E27FC236}">
                  <a16:creationId xmlns:a16="http://schemas.microsoft.com/office/drawing/2014/main" id="{4E453743-144B-B13C-51C0-4BB2DA6A3007}"/>
                </a:ext>
              </a:extLst>
            </p:cNvPr>
            <p:cNvSpPr/>
            <p:nvPr/>
          </p:nvSpPr>
          <p:spPr>
            <a:xfrm flipH="1">
              <a:off x="2650307" y="453011"/>
              <a:ext cx="117556" cy="11755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6" name="Oval 530">
              <a:extLst>
                <a:ext uri="{FF2B5EF4-FFF2-40B4-BE49-F238E27FC236}">
                  <a16:creationId xmlns:a16="http://schemas.microsoft.com/office/drawing/2014/main" id="{8C63AE66-BBEB-A26A-3A7E-70A28FC47907}"/>
                </a:ext>
              </a:extLst>
            </p:cNvPr>
            <p:cNvSpPr/>
            <p:nvPr/>
          </p:nvSpPr>
          <p:spPr>
            <a:xfrm flipH="1">
              <a:off x="2619305" y="793763"/>
              <a:ext cx="179561" cy="17956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7" name="Oval 543">
              <a:extLst>
                <a:ext uri="{FF2B5EF4-FFF2-40B4-BE49-F238E27FC236}">
                  <a16:creationId xmlns:a16="http://schemas.microsoft.com/office/drawing/2014/main" id="{26DF78B4-7471-0696-ACD2-CC503A15D245}"/>
                </a:ext>
              </a:extLst>
            </p:cNvPr>
            <p:cNvSpPr/>
            <p:nvPr/>
          </p:nvSpPr>
          <p:spPr>
            <a:xfrm flipH="1">
              <a:off x="2650307"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288" name="Oval 500">
              <a:extLst>
                <a:ext uri="{FF2B5EF4-FFF2-40B4-BE49-F238E27FC236}">
                  <a16:creationId xmlns:a16="http://schemas.microsoft.com/office/drawing/2014/main" id="{D434953B-7D5A-9900-CAD8-6E85AA7C9540}"/>
                </a:ext>
              </a:extLst>
            </p:cNvPr>
            <p:cNvSpPr/>
            <p:nvPr/>
          </p:nvSpPr>
          <p:spPr>
            <a:xfrm flipH="1">
              <a:off x="2596976" y="32244"/>
              <a:ext cx="224218" cy="224218"/>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grpSp>
      <p:sp>
        <p:nvSpPr>
          <p:cNvPr id="289" name="TextBox 288">
            <a:extLst>
              <a:ext uri="{FF2B5EF4-FFF2-40B4-BE49-F238E27FC236}">
                <a16:creationId xmlns:a16="http://schemas.microsoft.com/office/drawing/2014/main" id="{F26CE9E2-1B12-817A-C917-C757B24FC4E7}"/>
              </a:ext>
            </a:extLst>
          </p:cNvPr>
          <p:cNvSpPr txBox="1"/>
          <p:nvPr/>
        </p:nvSpPr>
        <p:spPr>
          <a:xfrm>
            <a:off x="9085385" y="10504042"/>
            <a:ext cx="676788" cy="1077218"/>
          </a:xfrm>
          <a:prstGeom prst="rect">
            <a:avLst/>
          </a:prstGeom>
          <a:noFill/>
        </p:spPr>
        <p:txBody>
          <a:bodyPr wrap="none" rtlCol="0">
            <a:spAutoFit/>
          </a:bodyPr>
          <a:lstStyle/>
          <a:p>
            <a:pPr defTabSz="1829242">
              <a:defRPr/>
            </a:pPr>
            <a:r>
              <a:rPr lang="en-US" sz="6400" dirty="0">
                <a:solidFill>
                  <a:srgbClr val="000000"/>
                </a:solidFill>
                <a:latin typeface="IBM Plex Sans" charset="0"/>
                <a:ea typeface="IBM Plex Sans" charset="0"/>
                <a:cs typeface="IBM Plex Sans" charset="0"/>
              </a:rPr>
              <a:t>+</a:t>
            </a:r>
          </a:p>
        </p:txBody>
      </p:sp>
      <p:sp>
        <p:nvSpPr>
          <p:cNvPr id="290" name="Straight Connector 22">
            <a:extLst>
              <a:ext uri="{FF2B5EF4-FFF2-40B4-BE49-F238E27FC236}">
                <a16:creationId xmlns:a16="http://schemas.microsoft.com/office/drawing/2014/main" id="{6B3DBD41-790F-D0EB-FE35-E1C7D8B9F3FE}"/>
              </a:ext>
            </a:extLst>
          </p:cNvPr>
          <p:cNvSpPr/>
          <p:nvPr/>
        </p:nvSpPr>
        <p:spPr>
          <a:xfrm>
            <a:off x="13543866" y="5794208"/>
            <a:ext cx="547846"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291" name="TextBox 638">
            <a:extLst>
              <a:ext uri="{FF2B5EF4-FFF2-40B4-BE49-F238E27FC236}">
                <a16:creationId xmlns:a16="http://schemas.microsoft.com/office/drawing/2014/main" id="{28817C2B-984E-49AE-7CCF-44E973A35977}"/>
              </a:ext>
            </a:extLst>
          </p:cNvPr>
          <p:cNvSpPr txBox="1"/>
          <p:nvPr/>
        </p:nvSpPr>
        <p:spPr>
          <a:xfrm>
            <a:off x="7545919" y="5223564"/>
            <a:ext cx="1628220"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Input text</a:t>
            </a:r>
            <a:endParaRPr dirty="0">
              <a:solidFill>
                <a:srgbClr val="000000"/>
              </a:solidFill>
            </a:endParaRPr>
          </a:p>
        </p:txBody>
      </p:sp>
      <p:grpSp>
        <p:nvGrpSpPr>
          <p:cNvPr id="292" name="Group 291">
            <a:extLst>
              <a:ext uri="{FF2B5EF4-FFF2-40B4-BE49-F238E27FC236}">
                <a16:creationId xmlns:a16="http://schemas.microsoft.com/office/drawing/2014/main" id="{403D4CBB-1F2B-057D-BD7E-16F0B3A5E373}"/>
              </a:ext>
            </a:extLst>
          </p:cNvPr>
          <p:cNvGrpSpPr/>
          <p:nvPr/>
        </p:nvGrpSpPr>
        <p:grpSpPr>
          <a:xfrm>
            <a:off x="16554788" y="3581082"/>
            <a:ext cx="3962914" cy="4267378"/>
            <a:chOff x="7361282" y="2926510"/>
            <a:chExt cx="1486093" cy="1600267"/>
          </a:xfrm>
        </p:grpSpPr>
        <p:sp>
          <p:nvSpPr>
            <p:cNvPr id="293" name="TextBox 638">
              <a:extLst>
                <a:ext uri="{FF2B5EF4-FFF2-40B4-BE49-F238E27FC236}">
                  <a16:creationId xmlns:a16="http://schemas.microsoft.com/office/drawing/2014/main" id="{80BAFADD-658E-DEEA-6C71-627B8833F702}"/>
                </a:ext>
              </a:extLst>
            </p:cNvPr>
            <p:cNvSpPr txBox="1"/>
            <p:nvPr/>
          </p:nvSpPr>
          <p:spPr>
            <a:xfrm>
              <a:off x="7385567" y="2926510"/>
              <a:ext cx="1461808"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Translated input</a:t>
              </a:r>
              <a:endParaRPr dirty="0">
                <a:solidFill>
                  <a:srgbClr val="000000"/>
                </a:solidFill>
              </a:endParaRPr>
            </a:p>
          </p:txBody>
        </p:sp>
        <p:sp>
          <p:nvSpPr>
            <p:cNvPr id="294" name="TextBox 638">
              <a:extLst>
                <a:ext uri="{FF2B5EF4-FFF2-40B4-BE49-F238E27FC236}">
                  <a16:creationId xmlns:a16="http://schemas.microsoft.com/office/drawing/2014/main" id="{11D8A19A-C523-EAF3-1B66-10B4D063005B}"/>
                </a:ext>
              </a:extLst>
            </p:cNvPr>
            <p:cNvSpPr txBox="1"/>
            <p:nvPr/>
          </p:nvSpPr>
          <p:spPr>
            <a:xfrm>
              <a:off x="7385567" y="3518894"/>
              <a:ext cx="1461808"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Summarized input</a:t>
              </a:r>
              <a:endParaRPr dirty="0">
                <a:solidFill>
                  <a:srgbClr val="000000"/>
                </a:solidFill>
              </a:endParaRPr>
            </a:p>
          </p:txBody>
        </p:sp>
        <p:sp>
          <p:nvSpPr>
            <p:cNvPr id="295" name="TextBox 638">
              <a:extLst>
                <a:ext uri="{FF2B5EF4-FFF2-40B4-BE49-F238E27FC236}">
                  <a16:creationId xmlns:a16="http://schemas.microsoft.com/office/drawing/2014/main" id="{C8F7B7F4-585D-2E6D-F2EB-8B55636307EF}"/>
                </a:ext>
              </a:extLst>
            </p:cNvPr>
            <p:cNvSpPr txBox="1"/>
            <p:nvPr/>
          </p:nvSpPr>
          <p:spPr>
            <a:xfrm>
              <a:off x="7361282" y="4111278"/>
              <a:ext cx="1461808" cy="41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Answer to the </a:t>
              </a:r>
              <a:br>
                <a:rPr lang="en-US" dirty="0">
                  <a:solidFill>
                    <a:srgbClr val="000000"/>
                  </a:solidFill>
                </a:rPr>
              </a:br>
              <a:r>
                <a:rPr lang="en-US" dirty="0">
                  <a:solidFill>
                    <a:srgbClr val="000000"/>
                  </a:solidFill>
                </a:rPr>
                <a:t>input question</a:t>
              </a:r>
              <a:endParaRPr dirty="0">
                <a:solidFill>
                  <a:srgbClr val="000000"/>
                </a:solidFill>
              </a:endParaRPr>
            </a:p>
          </p:txBody>
        </p:sp>
      </p:grpSp>
      <p:grpSp>
        <p:nvGrpSpPr>
          <p:cNvPr id="296" name="Group">
            <a:extLst>
              <a:ext uri="{FF2B5EF4-FFF2-40B4-BE49-F238E27FC236}">
                <a16:creationId xmlns:a16="http://schemas.microsoft.com/office/drawing/2014/main" id="{127C3B17-CCBB-C03D-F8A9-45C59C69BCCE}"/>
              </a:ext>
            </a:extLst>
          </p:cNvPr>
          <p:cNvGrpSpPr/>
          <p:nvPr/>
        </p:nvGrpSpPr>
        <p:grpSpPr>
          <a:xfrm>
            <a:off x="10827247" y="4823074"/>
            <a:ext cx="3560944" cy="1433168"/>
            <a:chOff x="0" y="0"/>
            <a:chExt cx="3211821" cy="1433162"/>
          </a:xfrm>
        </p:grpSpPr>
        <p:sp>
          <p:nvSpPr>
            <p:cNvPr id="297" name="Rectangle">
              <a:extLst>
                <a:ext uri="{FF2B5EF4-FFF2-40B4-BE49-F238E27FC236}">
                  <a16:creationId xmlns:a16="http://schemas.microsoft.com/office/drawing/2014/main" id="{94DCCEEA-6405-CB66-0F4B-BB317080122D}"/>
                </a:ext>
              </a:extLst>
            </p:cNvPr>
            <p:cNvSpPr/>
            <p:nvPr/>
          </p:nvSpPr>
          <p:spPr>
            <a:xfrm>
              <a:off x="0" y="0"/>
              <a:ext cx="3211822" cy="14331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825480">
                <a:defRPr sz="3200">
                  <a:solidFill>
                    <a:srgbClr val="000000"/>
                  </a:solidFill>
                  <a:latin typeface="Helvetica Neue Medium"/>
                  <a:ea typeface="Helvetica Neue Medium"/>
                  <a:cs typeface="Helvetica Neue Medium"/>
                  <a:sym typeface="Helvetica Neue Medium"/>
                </a:defRPr>
              </a:pPr>
              <a:endParaRPr sz="3200">
                <a:solidFill>
                  <a:srgbClr val="000000"/>
                </a:solidFill>
                <a:latin typeface="IBM Plex Sans Light" panose="020B0403050203000203" pitchFamily="34" charset="0"/>
                <a:ea typeface="Helvetica Neue Medium"/>
                <a:cs typeface="Helvetica Neue Medium"/>
                <a:sym typeface="Helvetica Neue Medium"/>
              </a:endParaRPr>
            </a:p>
          </p:txBody>
        </p:sp>
        <p:sp>
          <p:nvSpPr>
            <p:cNvPr id="298" name="Straight Connector 523">
              <a:extLst>
                <a:ext uri="{FF2B5EF4-FFF2-40B4-BE49-F238E27FC236}">
                  <a16:creationId xmlns:a16="http://schemas.microsoft.com/office/drawing/2014/main" id="{402D6E30-8ED0-8165-C6B2-DCE259A96917}"/>
                </a:ext>
              </a:extLst>
            </p:cNvPr>
            <p:cNvSpPr/>
            <p:nvPr/>
          </p:nvSpPr>
          <p:spPr>
            <a:xfrm flipH="1">
              <a:off x="911403" y="510331"/>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299" name="Straight Connector 524">
              <a:extLst>
                <a:ext uri="{FF2B5EF4-FFF2-40B4-BE49-F238E27FC236}">
                  <a16:creationId xmlns:a16="http://schemas.microsoft.com/office/drawing/2014/main" id="{95FDE676-2548-47B9-9064-B40C920A1BE7}"/>
                </a:ext>
              </a:extLst>
            </p:cNvPr>
            <p:cNvSpPr/>
            <p:nvPr/>
          </p:nvSpPr>
          <p:spPr>
            <a:xfrm flipH="1" flipV="1">
              <a:off x="195534" y="51033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0" name="Straight Connector 540">
              <a:extLst>
                <a:ext uri="{FF2B5EF4-FFF2-40B4-BE49-F238E27FC236}">
                  <a16:creationId xmlns:a16="http://schemas.microsoft.com/office/drawing/2014/main" id="{E20AC094-560E-437A-D374-1BAF311486E4}"/>
                </a:ext>
              </a:extLst>
            </p:cNvPr>
            <p:cNvSpPr/>
            <p:nvPr/>
          </p:nvSpPr>
          <p:spPr>
            <a:xfrm flipH="1">
              <a:off x="912992" y="883543"/>
              <a:ext cx="28728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1" name="Straight Connector 541">
              <a:extLst>
                <a:ext uri="{FF2B5EF4-FFF2-40B4-BE49-F238E27FC236}">
                  <a16:creationId xmlns:a16="http://schemas.microsoft.com/office/drawing/2014/main" id="{B28753D5-2657-C51F-3476-79DA88D617AE}"/>
                </a:ext>
              </a:extLst>
            </p:cNvPr>
            <p:cNvSpPr/>
            <p:nvPr/>
          </p:nvSpPr>
          <p:spPr>
            <a:xfrm flipH="1">
              <a:off x="195534" y="883543"/>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2" name="Straight Connector 553">
              <a:extLst>
                <a:ext uri="{FF2B5EF4-FFF2-40B4-BE49-F238E27FC236}">
                  <a16:creationId xmlns:a16="http://schemas.microsoft.com/office/drawing/2014/main" id="{B0848FAB-2D44-FF36-C852-B900D27FF443}"/>
                </a:ext>
              </a:extLst>
            </p:cNvPr>
            <p:cNvSpPr/>
            <p:nvPr/>
          </p:nvSpPr>
          <p:spPr>
            <a:xfrm flipH="1">
              <a:off x="909699" y="1257756"/>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3" name="Straight Connector 554">
              <a:extLst>
                <a:ext uri="{FF2B5EF4-FFF2-40B4-BE49-F238E27FC236}">
                  <a16:creationId xmlns:a16="http://schemas.microsoft.com/office/drawing/2014/main" id="{6556B188-AA8A-71CF-6063-DA17637FC2F8}"/>
                </a:ext>
              </a:extLst>
            </p:cNvPr>
            <p:cNvSpPr/>
            <p:nvPr/>
          </p:nvSpPr>
          <p:spPr>
            <a:xfrm flipH="1">
              <a:off x="195534" y="1256755"/>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4" name="Straight Connector 565">
              <a:extLst>
                <a:ext uri="{FF2B5EF4-FFF2-40B4-BE49-F238E27FC236}">
                  <a16:creationId xmlns:a16="http://schemas.microsoft.com/office/drawing/2014/main" id="{EAA40F70-4048-05D0-A85C-643394859724}"/>
                </a:ext>
              </a:extLst>
            </p:cNvPr>
            <p:cNvSpPr/>
            <p:nvPr/>
          </p:nvSpPr>
          <p:spPr>
            <a:xfrm flipV="1">
              <a:off x="912992" y="137082"/>
              <a:ext cx="285565" cy="74941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5" name="Straight Connector 566">
              <a:extLst>
                <a:ext uri="{FF2B5EF4-FFF2-40B4-BE49-F238E27FC236}">
                  <a16:creationId xmlns:a16="http://schemas.microsoft.com/office/drawing/2014/main" id="{990A6DB1-8506-50C7-1749-0226D8F6B2EA}"/>
                </a:ext>
              </a:extLst>
            </p:cNvPr>
            <p:cNvSpPr/>
            <p:nvPr/>
          </p:nvSpPr>
          <p:spPr>
            <a:xfrm flipV="1">
              <a:off x="914615" y="511635"/>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6" name="Straight Connector 567">
              <a:extLst>
                <a:ext uri="{FF2B5EF4-FFF2-40B4-BE49-F238E27FC236}">
                  <a16:creationId xmlns:a16="http://schemas.microsoft.com/office/drawing/2014/main" id="{74F649EF-E093-7C85-6F00-B0E2C0D05101}"/>
                </a:ext>
              </a:extLst>
            </p:cNvPr>
            <p:cNvSpPr/>
            <p:nvPr/>
          </p:nvSpPr>
          <p:spPr>
            <a:xfrm flipV="1">
              <a:off x="199232" y="138575"/>
              <a:ext cx="627988" cy="37005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7" name="Straight Connector 568">
              <a:extLst>
                <a:ext uri="{FF2B5EF4-FFF2-40B4-BE49-F238E27FC236}">
                  <a16:creationId xmlns:a16="http://schemas.microsoft.com/office/drawing/2014/main" id="{A17851B5-06E2-8860-3258-F50948D97B65}"/>
                </a:ext>
              </a:extLst>
            </p:cNvPr>
            <p:cNvSpPr/>
            <p:nvPr/>
          </p:nvSpPr>
          <p:spPr>
            <a:xfrm flipV="1">
              <a:off x="195534" y="13711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8" name="Straight Connector 569">
              <a:extLst>
                <a:ext uri="{FF2B5EF4-FFF2-40B4-BE49-F238E27FC236}">
                  <a16:creationId xmlns:a16="http://schemas.microsoft.com/office/drawing/2014/main" id="{3D0BD64D-6F68-3B9A-AF6C-F8C493537876}"/>
                </a:ext>
              </a:extLst>
            </p:cNvPr>
            <p:cNvSpPr/>
            <p:nvPr/>
          </p:nvSpPr>
          <p:spPr>
            <a:xfrm flipV="1">
              <a:off x="195535" y="510292"/>
              <a:ext cx="631684"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09" name="Straight Connector 570">
              <a:extLst>
                <a:ext uri="{FF2B5EF4-FFF2-40B4-BE49-F238E27FC236}">
                  <a16:creationId xmlns:a16="http://schemas.microsoft.com/office/drawing/2014/main" id="{256DBB35-F8D5-1A63-E721-EF43982D7116}"/>
                </a:ext>
              </a:extLst>
            </p:cNvPr>
            <p:cNvSpPr/>
            <p:nvPr/>
          </p:nvSpPr>
          <p:spPr>
            <a:xfrm flipV="1">
              <a:off x="195534" y="883543"/>
              <a:ext cx="631685" cy="37420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0" name="Straight Connector 571">
              <a:extLst>
                <a:ext uri="{FF2B5EF4-FFF2-40B4-BE49-F238E27FC236}">
                  <a16:creationId xmlns:a16="http://schemas.microsoft.com/office/drawing/2014/main" id="{CE475D99-C23D-C02E-879C-5F61EA3FBA57}"/>
                </a:ext>
              </a:extLst>
            </p:cNvPr>
            <p:cNvSpPr/>
            <p:nvPr/>
          </p:nvSpPr>
          <p:spPr>
            <a:xfrm flipV="1">
              <a:off x="195534" y="510332"/>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1" name="Straight Connector 572">
              <a:extLst>
                <a:ext uri="{FF2B5EF4-FFF2-40B4-BE49-F238E27FC236}">
                  <a16:creationId xmlns:a16="http://schemas.microsoft.com/office/drawing/2014/main" id="{3A0BA32C-A5FF-4EC8-574B-6D1EE3C70B39}"/>
                </a:ext>
              </a:extLst>
            </p:cNvPr>
            <p:cNvSpPr/>
            <p:nvPr/>
          </p:nvSpPr>
          <p:spPr>
            <a:xfrm flipV="1">
              <a:off x="195534" y="137080"/>
              <a:ext cx="631686" cy="1121018"/>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2" name="Straight Connector 577">
              <a:extLst>
                <a:ext uri="{FF2B5EF4-FFF2-40B4-BE49-F238E27FC236}">
                  <a16:creationId xmlns:a16="http://schemas.microsoft.com/office/drawing/2014/main" id="{04C36C5F-E4FE-9F3C-B9C3-BD8FAF200595}"/>
                </a:ext>
              </a:extLst>
            </p:cNvPr>
            <p:cNvSpPr/>
            <p:nvPr/>
          </p:nvSpPr>
          <p:spPr>
            <a:xfrm flipH="1" flipV="1">
              <a:off x="198183" y="13655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3" name="Straight Connector 578">
              <a:extLst>
                <a:ext uri="{FF2B5EF4-FFF2-40B4-BE49-F238E27FC236}">
                  <a16:creationId xmlns:a16="http://schemas.microsoft.com/office/drawing/2014/main" id="{909BC72D-42F5-52A3-AE06-7CC76E383F15}"/>
                </a:ext>
              </a:extLst>
            </p:cNvPr>
            <p:cNvSpPr/>
            <p:nvPr/>
          </p:nvSpPr>
          <p:spPr>
            <a:xfrm>
              <a:off x="198183" y="139306"/>
              <a:ext cx="630085" cy="7449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4" name="Straight Connector 579">
              <a:extLst>
                <a:ext uri="{FF2B5EF4-FFF2-40B4-BE49-F238E27FC236}">
                  <a16:creationId xmlns:a16="http://schemas.microsoft.com/office/drawing/2014/main" id="{48877586-3D7F-3A40-07A2-FB923DFCC238}"/>
                </a:ext>
              </a:extLst>
            </p:cNvPr>
            <p:cNvSpPr/>
            <p:nvPr/>
          </p:nvSpPr>
          <p:spPr>
            <a:xfrm>
              <a:off x="198183" y="136558"/>
              <a:ext cx="630085" cy="112072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5" name="Straight Connector 580">
              <a:extLst>
                <a:ext uri="{FF2B5EF4-FFF2-40B4-BE49-F238E27FC236}">
                  <a16:creationId xmlns:a16="http://schemas.microsoft.com/office/drawing/2014/main" id="{474FBA62-EAB8-782B-B790-FF18931AAA71}"/>
                </a:ext>
              </a:extLst>
            </p:cNvPr>
            <p:cNvSpPr/>
            <p:nvPr/>
          </p:nvSpPr>
          <p:spPr>
            <a:xfrm flipH="1" flipV="1">
              <a:off x="196500" y="51098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6" name="Straight Connector 581">
              <a:extLst>
                <a:ext uri="{FF2B5EF4-FFF2-40B4-BE49-F238E27FC236}">
                  <a16:creationId xmlns:a16="http://schemas.microsoft.com/office/drawing/2014/main" id="{DD969DC8-583E-3E11-BDAF-EFBFCE74669A}"/>
                </a:ext>
              </a:extLst>
            </p:cNvPr>
            <p:cNvSpPr/>
            <p:nvPr/>
          </p:nvSpPr>
          <p:spPr>
            <a:xfrm flipH="1" flipV="1">
              <a:off x="195535" y="88354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7" name="Straight Connector 582">
              <a:extLst>
                <a:ext uri="{FF2B5EF4-FFF2-40B4-BE49-F238E27FC236}">
                  <a16:creationId xmlns:a16="http://schemas.microsoft.com/office/drawing/2014/main" id="{B747EF78-C6D6-2000-3A83-2DE920F7B403}"/>
                </a:ext>
              </a:extLst>
            </p:cNvPr>
            <p:cNvSpPr/>
            <p:nvPr/>
          </p:nvSpPr>
          <p:spPr>
            <a:xfrm flipH="1" flipV="1">
              <a:off x="196938" y="50927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8" name="Straight Connector 583">
              <a:extLst>
                <a:ext uri="{FF2B5EF4-FFF2-40B4-BE49-F238E27FC236}">
                  <a16:creationId xmlns:a16="http://schemas.microsoft.com/office/drawing/2014/main" id="{3A2C3EFC-D621-C8ED-299D-DD49D4962F5E}"/>
                </a:ext>
              </a:extLst>
            </p:cNvPr>
            <p:cNvSpPr/>
            <p:nvPr/>
          </p:nvSpPr>
          <p:spPr>
            <a:xfrm flipV="1">
              <a:off x="914616" y="137486"/>
              <a:ext cx="281947" cy="37244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19" name="Straight Connector 584">
              <a:extLst>
                <a:ext uri="{FF2B5EF4-FFF2-40B4-BE49-F238E27FC236}">
                  <a16:creationId xmlns:a16="http://schemas.microsoft.com/office/drawing/2014/main" id="{63D82B2E-B3C1-B296-58DA-E64394339B1E}"/>
                </a:ext>
              </a:extLst>
            </p:cNvPr>
            <p:cNvSpPr/>
            <p:nvPr/>
          </p:nvSpPr>
          <p:spPr>
            <a:xfrm flipV="1">
              <a:off x="912992" y="137082"/>
              <a:ext cx="287280" cy="111967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0" name="Straight Connector 585">
              <a:extLst>
                <a:ext uri="{FF2B5EF4-FFF2-40B4-BE49-F238E27FC236}">
                  <a16:creationId xmlns:a16="http://schemas.microsoft.com/office/drawing/2014/main" id="{0E3E0CEF-E0EF-A8FA-99DD-CA5B28CE924D}"/>
                </a:ext>
              </a:extLst>
            </p:cNvPr>
            <p:cNvSpPr/>
            <p:nvPr/>
          </p:nvSpPr>
          <p:spPr>
            <a:xfrm>
              <a:off x="914513" y="138575"/>
              <a:ext cx="280828" cy="3702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1" name="Straight Connector 586">
              <a:extLst>
                <a:ext uri="{FF2B5EF4-FFF2-40B4-BE49-F238E27FC236}">
                  <a16:creationId xmlns:a16="http://schemas.microsoft.com/office/drawing/2014/main" id="{DF7B9236-56F1-EAD7-93DF-68D95FE336B5}"/>
                </a:ext>
              </a:extLst>
            </p:cNvPr>
            <p:cNvSpPr/>
            <p:nvPr/>
          </p:nvSpPr>
          <p:spPr>
            <a:xfrm flipV="1">
              <a:off x="912992" y="510697"/>
              <a:ext cx="281640" cy="37244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2" name="Straight Connector 587">
              <a:extLst>
                <a:ext uri="{FF2B5EF4-FFF2-40B4-BE49-F238E27FC236}">
                  <a16:creationId xmlns:a16="http://schemas.microsoft.com/office/drawing/2014/main" id="{F4F97491-3762-D9E8-6453-49DB0EDF21F9}"/>
                </a:ext>
              </a:extLst>
            </p:cNvPr>
            <p:cNvSpPr/>
            <p:nvPr/>
          </p:nvSpPr>
          <p:spPr>
            <a:xfrm>
              <a:off x="914613" y="137120"/>
              <a:ext cx="281823" cy="7465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3" name="Straight Connector 588">
              <a:extLst>
                <a:ext uri="{FF2B5EF4-FFF2-40B4-BE49-F238E27FC236}">
                  <a16:creationId xmlns:a16="http://schemas.microsoft.com/office/drawing/2014/main" id="{D8A11E75-15E5-72C6-1F98-66DAFCE13B1F}"/>
                </a:ext>
              </a:extLst>
            </p:cNvPr>
            <p:cNvSpPr/>
            <p:nvPr/>
          </p:nvSpPr>
          <p:spPr>
            <a:xfrm>
              <a:off x="914637" y="133406"/>
              <a:ext cx="281767" cy="112492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4" name="Straight Connector 589">
              <a:extLst>
                <a:ext uri="{FF2B5EF4-FFF2-40B4-BE49-F238E27FC236}">
                  <a16:creationId xmlns:a16="http://schemas.microsoft.com/office/drawing/2014/main" id="{45DE89C3-AA97-56E9-7982-5567608B011F}"/>
                </a:ext>
              </a:extLst>
            </p:cNvPr>
            <p:cNvSpPr/>
            <p:nvPr/>
          </p:nvSpPr>
          <p:spPr>
            <a:xfrm>
              <a:off x="913698" y="510292"/>
              <a:ext cx="281642"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5" name="Straight Connector 590">
              <a:extLst>
                <a:ext uri="{FF2B5EF4-FFF2-40B4-BE49-F238E27FC236}">
                  <a16:creationId xmlns:a16="http://schemas.microsoft.com/office/drawing/2014/main" id="{A6E70CCB-E9E0-33F4-B729-319BE0B18AD4}"/>
                </a:ext>
              </a:extLst>
            </p:cNvPr>
            <p:cNvSpPr/>
            <p:nvPr/>
          </p:nvSpPr>
          <p:spPr>
            <a:xfrm>
              <a:off x="912952" y="509024"/>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6" name="Straight Connector 591">
              <a:extLst>
                <a:ext uri="{FF2B5EF4-FFF2-40B4-BE49-F238E27FC236}">
                  <a16:creationId xmlns:a16="http://schemas.microsoft.com/office/drawing/2014/main" id="{98AE0162-9776-7042-4D2B-028D63E3712C}"/>
                </a:ext>
              </a:extLst>
            </p:cNvPr>
            <p:cNvSpPr/>
            <p:nvPr/>
          </p:nvSpPr>
          <p:spPr>
            <a:xfrm>
              <a:off x="914461" y="884193"/>
              <a:ext cx="282099"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7" name="Straight Connector 592">
              <a:extLst>
                <a:ext uri="{FF2B5EF4-FFF2-40B4-BE49-F238E27FC236}">
                  <a16:creationId xmlns:a16="http://schemas.microsoft.com/office/drawing/2014/main" id="{3844FB9F-FF88-1059-5B1E-FC8F1D3EBEEC}"/>
                </a:ext>
              </a:extLst>
            </p:cNvPr>
            <p:cNvSpPr/>
            <p:nvPr/>
          </p:nvSpPr>
          <p:spPr>
            <a:xfrm flipH="1">
              <a:off x="910170" y="882304"/>
              <a:ext cx="286395"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8" name="Straight Connector 524">
              <a:extLst>
                <a:ext uri="{FF2B5EF4-FFF2-40B4-BE49-F238E27FC236}">
                  <a16:creationId xmlns:a16="http://schemas.microsoft.com/office/drawing/2014/main" id="{2A8C7F28-458E-FE44-6A9C-FD1D2B6659FB}"/>
                </a:ext>
              </a:extLst>
            </p:cNvPr>
            <p:cNvSpPr/>
            <p:nvPr/>
          </p:nvSpPr>
          <p:spPr>
            <a:xfrm flipH="1" flipV="1">
              <a:off x="1660941" y="510081"/>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29" name="Straight Connector 541">
              <a:extLst>
                <a:ext uri="{FF2B5EF4-FFF2-40B4-BE49-F238E27FC236}">
                  <a16:creationId xmlns:a16="http://schemas.microsoft.com/office/drawing/2014/main" id="{5431783D-25CA-19DF-0C6C-88EF48E5E076}"/>
                </a:ext>
              </a:extLst>
            </p:cNvPr>
            <p:cNvSpPr/>
            <p:nvPr/>
          </p:nvSpPr>
          <p:spPr>
            <a:xfrm flipH="1">
              <a:off x="1660941" y="883292"/>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0" name="Straight Connector 554">
              <a:extLst>
                <a:ext uri="{FF2B5EF4-FFF2-40B4-BE49-F238E27FC236}">
                  <a16:creationId xmlns:a16="http://schemas.microsoft.com/office/drawing/2014/main" id="{54CF5342-DC26-1EBC-5B57-82C8C89FEB7E}"/>
                </a:ext>
              </a:extLst>
            </p:cNvPr>
            <p:cNvSpPr/>
            <p:nvPr/>
          </p:nvSpPr>
          <p:spPr>
            <a:xfrm flipH="1">
              <a:off x="1660941" y="1256504"/>
              <a:ext cx="631686"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1" name="Straight Connector 567">
              <a:extLst>
                <a:ext uri="{FF2B5EF4-FFF2-40B4-BE49-F238E27FC236}">
                  <a16:creationId xmlns:a16="http://schemas.microsoft.com/office/drawing/2014/main" id="{CEE39876-610C-7389-5633-1C1600441C89}"/>
                </a:ext>
              </a:extLst>
            </p:cNvPr>
            <p:cNvSpPr/>
            <p:nvPr/>
          </p:nvSpPr>
          <p:spPr>
            <a:xfrm flipV="1">
              <a:off x="1664639" y="138324"/>
              <a:ext cx="627988" cy="37005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2" name="Straight Connector 568">
              <a:extLst>
                <a:ext uri="{FF2B5EF4-FFF2-40B4-BE49-F238E27FC236}">
                  <a16:creationId xmlns:a16="http://schemas.microsoft.com/office/drawing/2014/main" id="{E8161595-BBA4-E234-D150-6352FA87AC00}"/>
                </a:ext>
              </a:extLst>
            </p:cNvPr>
            <p:cNvSpPr/>
            <p:nvPr/>
          </p:nvSpPr>
          <p:spPr>
            <a:xfrm flipV="1">
              <a:off x="1660941" y="136869"/>
              <a:ext cx="631686"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3" name="Straight Connector 569">
              <a:extLst>
                <a:ext uri="{FF2B5EF4-FFF2-40B4-BE49-F238E27FC236}">
                  <a16:creationId xmlns:a16="http://schemas.microsoft.com/office/drawing/2014/main" id="{761793C6-9610-C41D-F721-FBD5917EF31A}"/>
                </a:ext>
              </a:extLst>
            </p:cNvPr>
            <p:cNvSpPr/>
            <p:nvPr/>
          </p:nvSpPr>
          <p:spPr>
            <a:xfrm flipV="1">
              <a:off x="1660941" y="510041"/>
              <a:ext cx="631685" cy="37325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4" name="Straight Connector 570">
              <a:extLst>
                <a:ext uri="{FF2B5EF4-FFF2-40B4-BE49-F238E27FC236}">
                  <a16:creationId xmlns:a16="http://schemas.microsoft.com/office/drawing/2014/main" id="{F4D928D6-5583-0998-DF8B-23969E40D95B}"/>
                </a:ext>
              </a:extLst>
            </p:cNvPr>
            <p:cNvSpPr/>
            <p:nvPr/>
          </p:nvSpPr>
          <p:spPr>
            <a:xfrm flipV="1">
              <a:off x="1660941" y="883292"/>
              <a:ext cx="631685" cy="37421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5" name="Straight Connector 571">
              <a:extLst>
                <a:ext uri="{FF2B5EF4-FFF2-40B4-BE49-F238E27FC236}">
                  <a16:creationId xmlns:a16="http://schemas.microsoft.com/office/drawing/2014/main" id="{AC074CF1-4DC0-D512-ACDA-C7E5DA946A1E}"/>
                </a:ext>
              </a:extLst>
            </p:cNvPr>
            <p:cNvSpPr/>
            <p:nvPr/>
          </p:nvSpPr>
          <p:spPr>
            <a:xfrm flipV="1">
              <a:off x="1660941" y="510081"/>
              <a:ext cx="631685"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6" name="Straight Connector 572">
              <a:extLst>
                <a:ext uri="{FF2B5EF4-FFF2-40B4-BE49-F238E27FC236}">
                  <a16:creationId xmlns:a16="http://schemas.microsoft.com/office/drawing/2014/main" id="{7606707F-1F2B-BA82-2614-B2A51E65E237}"/>
                </a:ext>
              </a:extLst>
            </p:cNvPr>
            <p:cNvSpPr/>
            <p:nvPr/>
          </p:nvSpPr>
          <p:spPr>
            <a:xfrm flipV="1">
              <a:off x="1660941" y="136829"/>
              <a:ext cx="631686" cy="112101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7" name="Straight Connector 577">
              <a:extLst>
                <a:ext uri="{FF2B5EF4-FFF2-40B4-BE49-F238E27FC236}">
                  <a16:creationId xmlns:a16="http://schemas.microsoft.com/office/drawing/2014/main" id="{F58DFDC8-DF10-1667-B159-59A9C0994EB1}"/>
                </a:ext>
              </a:extLst>
            </p:cNvPr>
            <p:cNvSpPr/>
            <p:nvPr/>
          </p:nvSpPr>
          <p:spPr>
            <a:xfrm flipH="1" flipV="1">
              <a:off x="1663590" y="136308"/>
              <a:ext cx="630085" cy="3757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8" name="Straight Connector 578">
              <a:extLst>
                <a:ext uri="{FF2B5EF4-FFF2-40B4-BE49-F238E27FC236}">
                  <a16:creationId xmlns:a16="http://schemas.microsoft.com/office/drawing/2014/main" id="{7F4C99B1-24F4-F2CB-BB67-B2D98EB01253}"/>
                </a:ext>
              </a:extLst>
            </p:cNvPr>
            <p:cNvSpPr/>
            <p:nvPr/>
          </p:nvSpPr>
          <p:spPr>
            <a:xfrm>
              <a:off x="1663590" y="139056"/>
              <a:ext cx="630085" cy="74496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39" name="Straight Connector 579">
              <a:extLst>
                <a:ext uri="{FF2B5EF4-FFF2-40B4-BE49-F238E27FC236}">
                  <a16:creationId xmlns:a16="http://schemas.microsoft.com/office/drawing/2014/main" id="{DB91CC14-4100-792A-B270-E0626E9F70EF}"/>
                </a:ext>
              </a:extLst>
            </p:cNvPr>
            <p:cNvSpPr/>
            <p:nvPr/>
          </p:nvSpPr>
          <p:spPr>
            <a:xfrm>
              <a:off x="1663590" y="136307"/>
              <a:ext cx="630085" cy="11207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0" name="Straight Connector 580">
              <a:extLst>
                <a:ext uri="{FF2B5EF4-FFF2-40B4-BE49-F238E27FC236}">
                  <a16:creationId xmlns:a16="http://schemas.microsoft.com/office/drawing/2014/main" id="{A05F1129-6FE4-766C-E603-BAA0014CA425}"/>
                </a:ext>
              </a:extLst>
            </p:cNvPr>
            <p:cNvSpPr/>
            <p:nvPr/>
          </p:nvSpPr>
          <p:spPr>
            <a:xfrm flipH="1" flipV="1">
              <a:off x="1661907" y="510739"/>
              <a:ext cx="629754" cy="37185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1" name="Straight Connector 581">
              <a:extLst>
                <a:ext uri="{FF2B5EF4-FFF2-40B4-BE49-F238E27FC236}">
                  <a16:creationId xmlns:a16="http://schemas.microsoft.com/office/drawing/2014/main" id="{6FA3E097-96EC-A33D-90C9-7421210C25F9}"/>
                </a:ext>
              </a:extLst>
            </p:cNvPr>
            <p:cNvSpPr/>
            <p:nvPr/>
          </p:nvSpPr>
          <p:spPr>
            <a:xfrm flipH="1" flipV="1">
              <a:off x="1660942" y="883293"/>
              <a:ext cx="631685" cy="37321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2" name="Straight Connector 582">
              <a:extLst>
                <a:ext uri="{FF2B5EF4-FFF2-40B4-BE49-F238E27FC236}">
                  <a16:creationId xmlns:a16="http://schemas.microsoft.com/office/drawing/2014/main" id="{4A3FC16B-EF9E-F313-5802-1600F3AD1980}"/>
                </a:ext>
              </a:extLst>
            </p:cNvPr>
            <p:cNvSpPr/>
            <p:nvPr/>
          </p:nvSpPr>
          <p:spPr>
            <a:xfrm flipH="1" flipV="1">
              <a:off x="1662344" y="509027"/>
              <a:ext cx="630282" cy="748699"/>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3" name="Straight Connector 523">
              <a:extLst>
                <a:ext uri="{FF2B5EF4-FFF2-40B4-BE49-F238E27FC236}">
                  <a16:creationId xmlns:a16="http://schemas.microsoft.com/office/drawing/2014/main" id="{2877A39E-D761-B015-977B-6418E35D7340}"/>
                </a:ext>
              </a:extLst>
            </p:cNvPr>
            <p:cNvSpPr/>
            <p:nvPr/>
          </p:nvSpPr>
          <p:spPr>
            <a:xfrm flipH="1">
              <a:off x="128330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4" name="Straight Connector 540">
              <a:extLst>
                <a:ext uri="{FF2B5EF4-FFF2-40B4-BE49-F238E27FC236}">
                  <a16:creationId xmlns:a16="http://schemas.microsoft.com/office/drawing/2014/main" id="{4A5D2EDC-B039-1868-43A3-2272A0067FA8}"/>
                </a:ext>
              </a:extLst>
            </p:cNvPr>
            <p:cNvSpPr/>
            <p:nvPr/>
          </p:nvSpPr>
          <p:spPr>
            <a:xfrm flipH="1">
              <a:off x="128489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5" name="Straight Connector 553">
              <a:extLst>
                <a:ext uri="{FF2B5EF4-FFF2-40B4-BE49-F238E27FC236}">
                  <a16:creationId xmlns:a16="http://schemas.microsoft.com/office/drawing/2014/main" id="{619B15D6-1250-1686-B80C-04127E73CDBA}"/>
                </a:ext>
              </a:extLst>
            </p:cNvPr>
            <p:cNvSpPr/>
            <p:nvPr/>
          </p:nvSpPr>
          <p:spPr>
            <a:xfrm flipH="1">
              <a:off x="128160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6" name="Straight Connector 565">
              <a:extLst>
                <a:ext uri="{FF2B5EF4-FFF2-40B4-BE49-F238E27FC236}">
                  <a16:creationId xmlns:a16="http://schemas.microsoft.com/office/drawing/2014/main" id="{E67D5078-0A53-9024-B8AE-C917BB7C0D13}"/>
                </a:ext>
              </a:extLst>
            </p:cNvPr>
            <p:cNvSpPr/>
            <p:nvPr/>
          </p:nvSpPr>
          <p:spPr>
            <a:xfrm flipV="1">
              <a:off x="128489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7" name="Straight Connector 566">
              <a:extLst>
                <a:ext uri="{FF2B5EF4-FFF2-40B4-BE49-F238E27FC236}">
                  <a16:creationId xmlns:a16="http://schemas.microsoft.com/office/drawing/2014/main" id="{5E48FD4B-09F6-FD0B-8122-F8D8757AD4F8}"/>
                </a:ext>
              </a:extLst>
            </p:cNvPr>
            <p:cNvSpPr/>
            <p:nvPr/>
          </p:nvSpPr>
          <p:spPr>
            <a:xfrm flipV="1">
              <a:off x="1286521" y="511509"/>
              <a:ext cx="281820"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8" name="Straight Connector 583">
              <a:extLst>
                <a:ext uri="{FF2B5EF4-FFF2-40B4-BE49-F238E27FC236}">
                  <a16:creationId xmlns:a16="http://schemas.microsoft.com/office/drawing/2014/main" id="{BE8355FC-2620-4439-E984-9EC8B17DEC6D}"/>
                </a:ext>
              </a:extLst>
            </p:cNvPr>
            <p:cNvSpPr/>
            <p:nvPr/>
          </p:nvSpPr>
          <p:spPr>
            <a:xfrm flipV="1">
              <a:off x="1286521" y="137359"/>
              <a:ext cx="281948"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49" name="Straight Connector 584">
              <a:extLst>
                <a:ext uri="{FF2B5EF4-FFF2-40B4-BE49-F238E27FC236}">
                  <a16:creationId xmlns:a16="http://schemas.microsoft.com/office/drawing/2014/main" id="{ABAAB676-35F3-E160-E5A0-3673D04F55DC}"/>
                </a:ext>
              </a:extLst>
            </p:cNvPr>
            <p:cNvSpPr/>
            <p:nvPr/>
          </p:nvSpPr>
          <p:spPr>
            <a:xfrm flipV="1">
              <a:off x="128489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0" name="Straight Connector 585">
              <a:extLst>
                <a:ext uri="{FF2B5EF4-FFF2-40B4-BE49-F238E27FC236}">
                  <a16:creationId xmlns:a16="http://schemas.microsoft.com/office/drawing/2014/main" id="{73EA0BE4-6CE8-77BA-C2DA-F3E240DD714B}"/>
                </a:ext>
              </a:extLst>
            </p:cNvPr>
            <p:cNvSpPr/>
            <p:nvPr/>
          </p:nvSpPr>
          <p:spPr>
            <a:xfrm>
              <a:off x="128641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1" name="Straight Connector 586">
              <a:extLst>
                <a:ext uri="{FF2B5EF4-FFF2-40B4-BE49-F238E27FC236}">
                  <a16:creationId xmlns:a16="http://schemas.microsoft.com/office/drawing/2014/main" id="{C388BD61-174E-72C6-38EE-DB5E347D0A5B}"/>
                </a:ext>
              </a:extLst>
            </p:cNvPr>
            <p:cNvSpPr/>
            <p:nvPr/>
          </p:nvSpPr>
          <p:spPr>
            <a:xfrm flipV="1">
              <a:off x="1284898" y="510570"/>
              <a:ext cx="281639"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2" name="Straight Connector 587">
              <a:extLst>
                <a:ext uri="{FF2B5EF4-FFF2-40B4-BE49-F238E27FC236}">
                  <a16:creationId xmlns:a16="http://schemas.microsoft.com/office/drawing/2014/main" id="{7B4D01A3-A44C-E884-7183-F0383175D456}"/>
                </a:ext>
              </a:extLst>
            </p:cNvPr>
            <p:cNvSpPr/>
            <p:nvPr/>
          </p:nvSpPr>
          <p:spPr>
            <a:xfrm>
              <a:off x="128651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3" name="Straight Connector 588">
              <a:extLst>
                <a:ext uri="{FF2B5EF4-FFF2-40B4-BE49-F238E27FC236}">
                  <a16:creationId xmlns:a16="http://schemas.microsoft.com/office/drawing/2014/main" id="{EB762ABB-822C-427D-6E92-65C88A085889}"/>
                </a:ext>
              </a:extLst>
            </p:cNvPr>
            <p:cNvSpPr/>
            <p:nvPr/>
          </p:nvSpPr>
          <p:spPr>
            <a:xfrm>
              <a:off x="1286543" y="133280"/>
              <a:ext cx="281767"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4" name="Straight Connector 589">
              <a:extLst>
                <a:ext uri="{FF2B5EF4-FFF2-40B4-BE49-F238E27FC236}">
                  <a16:creationId xmlns:a16="http://schemas.microsoft.com/office/drawing/2014/main" id="{1A3B6904-1EAA-4A70-E46B-2B904FFB81FC}"/>
                </a:ext>
              </a:extLst>
            </p:cNvPr>
            <p:cNvSpPr/>
            <p:nvPr/>
          </p:nvSpPr>
          <p:spPr>
            <a:xfrm>
              <a:off x="128560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5" name="Straight Connector 590">
              <a:extLst>
                <a:ext uri="{FF2B5EF4-FFF2-40B4-BE49-F238E27FC236}">
                  <a16:creationId xmlns:a16="http://schemas.microsoft.com/office/drawing/2014/main" id="{C912ABF2-2C57-4593-1C66-196063BD3C35}"/>
                </a:ext>
              </a:extLst>
            </p:cNvPr>
            <p:cNvSpPr/>
            <p:nvPr/>
          </p:nvSpPr>
          <p:spPr>
            <a:xfrm>
              <a:off x="1284858" y="508897"/>
              <a:ext cx="283482"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6" name="Straight Connector 591">
              <a:extLst>
                <a:ext uri="{FF2B5EF4-FFF2-40B4-BE49-F238E27FC236}">
                  <a16:creationId xmlns:a16="http://schemas.microsoft.com/office/drawing/2014/main" id="{08E10723-53E9-797A-076A-891A2310097B}"/>
                </a:ext>
              </a:extLst>
            </p:cNvPr>
            <p:cNvSpPr/>
            <p:nvPr/>
          </p:nvSpPr>
          <p:spPr>
            <a:xfrm>
              <a:off x="128636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7" name="Straight Connector 592">
              <a:extLst>
                <a:ext uri="{FF2B5EF4-FFF2-40B4-BE49-F238E27FC236}">
                  <a16:creationId xmlns:a16="http://schemas.microsoft.com/office/drawing/2014/main" id="{CF6FE8F8-EC79-0833-91A4-2FBEC405B2EB}"/>
                </a:ext>
              </a:extLst>
            </p:cNvPr>
            <p:cNvSpPr/>
            <p:nvPr/>
          </p:nvSpPr>
          <p:spPr>
            <a:xfrm flipH="1">
              <a:off x="128207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58" name="Oval 502">
              <a:extLst>
                <a:ext uri="{FF2B5EF4-FFF2-40B4-BE49-F238E27FC236}">
                  <a16:creationId xmlns:a16="http://schemas.microsoft.com/office/drawing/2014/main" id="{BB567FE2-BC2E-BADF-E282-C0FDB2635AC5}"/>
                </a:ext>
              </a:extLst>
            </p:cNvPr>
            <p:cNvSpPr/>
            <p:nvPr/>
          </p:nvSpPr>
          <p:spPr>
            <a:xfrm flipH="1">
              <a:off x="1561828" y="79336"/>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59" name="Oval 509">
              <a:extLst>
                <a:ext uri="{FF2B5EF4-FFF2-40B4-BE49-F238E27FC236}">
                  <a16:creationId xmlns:a16="http://schemas.microsoft.com/office/drawing/2014/main" id="{94639FE1-DBC5-9E4D-A561-EECF8D1FBB9E}"/>
                </a:ext>
              </a:extLst>
            </p:cNvPr>
            <p:cNvSpPr/>
            <p:nvPr/>
          </p:nvSpPr>
          <p:spPr>
            <a:xfrm flipH="1">
              <a:off x="1492619" y="383803"/>
              <a:ext cx="255973" cy="2559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60" name="Oval 545">
              <a:extLst>
                <a:ext uri="{FF2B5EF4-FFF2-40B4-BE49-F238E27FC236}">
                  <a16:creationId xmlns:a16="http://schemas.microsoft.com/office/drawing/2014/main" id="{86C0A54C-6402-4FE9-EA67-F10DE79E4F7D}"/>
                </a:ext>
              </a:extLst>
            </p:cNvPr>
            <p:cNvSpPr/>
            <p:nvPr/>
          </p:nvSpPr>
          <p:spPr>
            <a:xfrm flipH="1">
              <a:off x="1527230" y="1145599"/>
              <a:ext cx="202338"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61" name="Oval 532">
              <a:extLst>
                <a:ext uri="{FF2B5EF4-FFF2-40B4-BE49-F238E27FC236}">
                  <a16:creationId xmlns:a16="http://schemas.microsoft.com/office/drawing/2014/main" id="{2A55FF94-671E-85A6-FF55-9B3BC020BA81}"/>
                </a:ext>
              </a:extLst>
            </p:cNvPr>
            <p:cNvSpPr/>
            <p:nvPr/>
          </p:nvSpPr>
          <p:spPr>
            <a:xfrm flipH="1">
              <a:off x="1549869" y="812807"/>
              <a:ext cx="141473" cy="141473"/>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62" name="Oval 503">
              <a:extLst>
                <a:ext uri="{FF2B5EF4-FFF2-40B4-BE49-F238E27FC236}">
                  <a16:creationId xmlns:a16="http://schemas.microsoft.com/office/drawing/2014/main" id="{130240DB-748F-A088-CA0C-435664A5EF65}"/>
                </a:ext>
              </a:extLst>
            </p:cNvPr>
            <p:cNvSpPr/>
            <p:nvPr/>
          </p:nvSpPr>
          <p:spPr>
            <a:xfrm flipH="1">
              <a:off x="1156548" y="55690"/>
              <a:ext cx="164847" cy="16484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3" name="Oval 510">
              <a:extLst>
                <a:ext uri="{FF2B5EF4-FFF2-40B4-BE49-F238E27FC236}">
                  <a16:creationId xmlns:a16="http://schemas.microsoft.com/office/drawing/2014/main" id="{780567FC-294E-9874-C28E-BD4EB1B69AA5}"/>
                </a:ext>
              </a:extLst>
            </p:cNvPr>
            <p:cNvSpPr/>
            <p:nvPr/>
          </p:nvSpPr>
          <p:spPr>
            <a:xfrm flipH="1">
              <a:off x="1161012" y="433829"/>
              <a:ext cx="155920" cy="15592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4" name="Oval 533">
              <a:extLst>
                <a:ext uri="{FF2B5EF4-FFF2-40B4-BE49-F238E27FC236}">
                  <a16:creationId xmlns:a16="http://schemas.microsoft.com/office/drawing/2014/main" id="{9EB4955F-6298-6B7D-B448-941CC381E53B}"/>
                </a:ext>
              </a:extLst>
            </p:cNvPr>
            <p:cNvSpPr/>
            <p:nvPr/>
          </p:nvSpPr>
          <p:spPr>
            <a:xfrm flipH="1">
              <a:off x="1135311" y="783444"/>
              <a:ext cx="200198" cy="20019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5" name="Oval 546">
              <a:extLst>
                <a:ext uri="{FF2B5EF4-FFF2-40B4-BE49-F238E27FC236}">
                  <a16:creationId xmlns:a16="http://schemas.microsoft.com/office/drawing/2014/main" id="{347C6CD3-056A-3695-5553-93A7962D5C9B}"/>
                </a:ext>
              </a:extLst>
            </p:cNvPr>
            <p:cNvSpPr/>
            <p:nvPr/>
          </p:nvSpPr>
          <p:spPr>
            <a:xfrm flipH="1">
              <a:off x="1180194"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6" name="Oval 547">
              <a:extLst>
                <a:ext uri="{FF2B5EF4-FFF2-40B4-BE49-F238E27FC236}">
                  <a16:creationId xmlns:a16="http://schemas.microsoft.com/office/drawing/2014/main" id="{D14F6236-4887-79F9-9409-6FE707760F46}"/>
                </a:ext>
              </a:extLst>
            </p:cNvPr>
            <p:cNvSpPr/>
            <p:nvPr/>
          </p:nvSpPr>
          <p:spPr>
            <a:xfrm flipH="1">
              <a:off x="766315" y="1150627"/>
              <a:ext cx="192280"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7" name="Oval 504">
              <a:extLst>
                <a:ext uri="{FF2B5EF4-FFF2-40B4-BE49-F238E27FC236}">
                  <a16:creationId xmlns:a16="http://schemas.microsoft.com/office/drawing/2014/main" id="{EA19FD16-2903-1B1E-18F5-B07EA404B4B7}"/>
                </a:ext>
              </a:extLst>
            </p:cNvPr>
            <p:cNvSpPr/>
            <p:nvPr/>
          </p:nvSpPr>
          <p:spPr>
            <a:xfrm flipH="1">
              <a:off x="728715" y="4374"/>
              <a:ext cx="267480" cy="267480"/>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8" name="Oval 511">
              <a:extLst>
                <a:ext uri="{FF2B5EF4-FFF2-40B4-BE49-F238E27FC236}">
                  <a16:creationId xmlns:a16="http://schemas.microsoft.com/office/drawing/2014/main" id="{601B8FE3-138A-8E5F-71AF-89FA0364A429}"/>
                </a:ext>
              </a:extLst>
            </p:cNvPr>
            <p:cNvSpPr/>
            <p:nvPr/>
          </p:nvSpPr>
          <p:spPr>
            <a:xfrm flipH="1">
              <a:off x="803578" y="453209"/>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69" name="Oval 534">
              <a:extLst>
                <a:ext uri="{FF2B5EF4-FFF2-40B4-BE49-F238E27FC236}">
                  <a16:creationId xmlns:a16="http://schemas.microsoft.com/office/drawing/2014/main" id="{6CEDD64F-3DA8-3C34-32F3-186A31EAF197}"/>
                </a:ext>
              </a:extLst>
            </p:cNvPr>
            <p:cNvSpPr/>
            <p:nvPr/>
          </p:nvSpPr>
          <p:spPr>
            <a:xfrm flipH="1">
              <a:off x="772293" y="802177"/>
              <a:ext cx="162733" cy="162733"/>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370" name="Oval 505">
              <a:extLst>
                <a:ext uri="{FF2B5EF4-FFF2-40B4-BE49-F238E27FC236}">
                  <a16:creationId xmlns:a16="http://schemas.microsoft.com/office/drawing/2014/main" id="{5B7822D4-0767-9EFB-FEB9-6E1E29243E09}"/>
                </a:ext>
              </a:extLst>
            </p:cNvPr>
            <p:cNvSpPr/>
            <p:nvPr/>
          </p:nvSpPr>
          <p:spPr>
            <a:xfrm flipH="1">
              <a:off x="62647" y="68296"/>
              <a:ext cx="152115" cy="152115"/>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71" name="Oval 512">
              <a:extLst>
                <a:ext uri="{FF2B5EF4-FFF2-40B4-BE49-F238E27FC236}">
                  <a16:creationId xmlns:a16="http://schemas.microsoft.com/office/drawing/2014/main" id="{5112BA8E-3A93-12C5-A7A7-3417BAAF47EF}"/>
                </a:ext>
              </a:extLst>
            </p:cNvPr>
            <p:cNvSpPr/>
            <p:nvPr/>
          </p:nvSpPr>
          <p:spPr>
            <a:xfrm flipH="1">
              <a:off x="37535" y="409163"/>
              <a:ext cx="202339" cy="202338"/>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72" name="Oval 535">
              <a:extLst>
                <a:ext uri="{FF2B5EF4-FFF2-40B4-BE49-F238E27FC236}">
                  <a16:creationId xmlns:a16="http://schemas.microsoft.com/office/drawing/2014/main" id="{87BEC3A0-C571-0936-6ECF-3BCA539D20CA}"/>
                </a:ext>
              </a:extLst>
            </p:cNvPr>
            <p:cNvSpPr/>
            <p:nvPr/>
          </p:nvSpPr>
          <p:spPr>
            <a:xfrm flipH="1">
              <a:off x="79927" y="824765"/>
              <a:ext cx="117556" cy="117556"/>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73" name="Oval 548">
              <a:extLst>
                <a:ext uri="{FF2B5EF4-FFF2-40B4-BE49-F238E27FC236}">
                  <a16:creationId xmlns:a16="http://schemas.microsoft.com/office/drawing/2014/main" id="{020C343C-2EE2-9AC0-E941-A7CC27802318}"/>
                </a:ext>
              </a:extLst>
            </p:cNvPr>
            <p:cNvSpPr/>
            <p:nvPr/>
          </p:nvSpPr>
          <p:spPr>
            <a:xfrm flipH="1">
              <a:off x="4965" y="1113028"/>
              <a:ext cx="267479" cy="267480"/>
            </a:xfrm>
            <a:prstGeom prst="ellipse">
              <a:avLst/>
            </a:prstGeom>
            <a:solidFill>
              <a:srgbClr val="009C98"/>
            </a:solidFill>
            <a:ln w="12700" cap="flat">
              <a:noFill/>
              <a:miter lim="400000"/>
            </a:ln>
            <a:effectLst/>
          </p:spPr>
          <p:txBody>
            <a:bodyPr wrap="square" lIns="36000" tIns="36000" rIns="36000" bIns="36000" numCol="1" anchor="t">
              <a:noAutofit/>
            </a:bodyPr>
            <a:lstStyle/>
            <a:p>
              <a:pPr defTabSz="685948">
                <a:defRPr sz="1400">
                  <a:solidFill>
                    <a:srgbClr val="000000"/>
                  </a:solidFill>
                </a:defRPr>
              </a:pPr>
              <a:endParaRPr sz="1400">
                <a:solidFill>
                  <a:srgbClr val="000000"/>
                </a:solidFill>
                <a:latin typeface="IBM Plex Sans Regular"/>
              </a:endParaRPr>
            </a:p>
          </p:txBody>
        </p:sp>
        <p:sp>
          <p:nvSpPr>
            <p:cNvPr id="374" name="Straight Connector 523">
              <a:extLst>
                <a:ext uri="{FF2B5EF4-FFF2-40B4-BE49-F238E27FC236}">
                  <a16:creationId xmlns:a16="http://schemas.microsoft.com/office/drawing/2014/main" id="{CC7CCF52-496C-D481-649E-4964CE345EF2}"/>
                </a:ext>
              </a:extLst>
            </p:cNvPr>
            <p:cNvSpPr/>
            <p:nvPr/>
          </p:nvSpPr>
          <p:spPr>
            <a:xfrm flipH="1">
              <a:off x="2379999"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5" name="Straight Connector 540">
              <a:extLst>
                <a:ext uri="{FF2B5EF4-FFF2-40B4-BE49-F238E27FC236}">
                  <a16:creationId xmlns:a16="http://schemas.microsoft.com/office/drawing/2014/main" id="{5E9B125E-3F1C-DCD4-E93E-C8E55CADB1EA}"/>
                </a:ext>
              </a:extLst>
            </p:cNvPr>
            <p:cNvSpPr/>
            <p:nvPr/>
          </p:nvSpPr>
          <p:spPr>
            <a:xfrm flipH="1">
              <a:off x="2381587"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6" name="Straight Connector 553">
              <a:extLst>
                <a:ext uri="{FF2B5EF4-FFF2-40B4-BE49-F238E27FC236}">
                  <a16:creationId xmlns:a16="http://schemas.microsoft.com/office/drawing/2014/main" id="{D2C6E54A-AEA6-8DAE-4DDE-B0B89F962856}"/>
                </a:ext>
              </a:extLst>
            </p:cNvPr>
            <p:cNvSpPr/>
            <p:nvPr/>
          </p:nvSpPr>
          <p:spPr>
            <a:xfrm flipH="1">
              <a:off x="2378295"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7" name="Straight Connector 565">
              <a:extLst>
                <a:ext uri="{FF2B5EF4-FFF2-40B4-BE49-F238E27FC236}">
                  <a16:creationId xmlns:a16="http://schemas.microsoft.com/office/drawing/2014/main" id="{1963A214-62DC-CDF5-6279-6D17082DD91A}"/>
                </a:ext>
              </a:extLst>
            </p:cNvPr>
            <p:cNvSpPr/>
            <p:nvPr/>
          </p:nvSpPr>
          <p:spPr>
            <a:xfrm flipV="1">
              <a:off x="2381588"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8" name="Straight Connector 566">
              <a:extLst>
                <a:ext uri="{FF2B5EF4-FFF2-40B4-BE49-F238E27FC236}">
                  <a16:creationId xmlns:a16="http://schemas.microsoft.com/office/drawing/2014/main" id="{6AA07C25-1FAE-A5C5-4DC3-59328F5ED267}"/>
                </a:ext>
              </a:extLst>
            </p:cNvPr>
            <p:cNvSpPr/>
            <p:nvPr/>
          </p:nvSpPr>
          <p:spPr>
            <a:xfrm flipV="1">
              <a:off x="2383211"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79" name="Straight Connector 583">
              <a:extLst>
                <a:ext uri="{FF2B5EF4-FFF2-40B4-BE49-F238E27FC236}">
                  <a16:creationId xmlns:a16="http://schemas.microsoft.com/office/drawing/2014/main" id="{95244DA0-45E6-01E9-9DD9-DC4963ECDAF7}"/>
                </a:ext>
              </a:extLst>
            </p:cNvPr>
            <p:cNvSpPr/>
            <p:nvPr/>
          </p:nvSpPr>
          <p:spPr>
            <a:xfrm flipV="1">
              <a:off x="2383211"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0" name="Straight Connector 584">
              <a:extLst>
                <a:ext uri="{FF2B5EF4-FFF2-40B4-BE49-F238E27FC236}">
                  <a16:creationId xmlns:a16="http://schemas.microsoft.com/office/drawing/2014/main" id="{3B917AAE-7008-865E-5F81-2033BF4FB97E}"/>
                </a:ext>
              </a:extLst>
            </p:cNvPr>
            <p:cNvSpPr/>
            <p:nvPr/>
          </p:nvSpPr>
          <p:spPr>
            <a:xfrm flipV="1">
              <a:off x="2381588"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1" name="Straight Connector 585">
              <a:extLst>
                <a:ext uri="{FF2B5EF4-FFF2-40B4-BE49-F238E27FC236}">
                  <a16:creationId xmlns:a16="http://schemas.microsoft.com/office/drawing/2014/main" id="{C0AF291A-471C-0332-E307-F912151CE305}"/>
                </a:ext>
              </a:extLst>
            </p:cNvPr>
            <p:cNvSpPr/>
            <p:nvPr/>
          </p:nvSpPr>
          <p:spPr>
            <a:xfrm>
              <a:off x="2383108"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2" name="Straight Connector 586">
              <a:extLst>
                <a:ext uri="{FF2B5EF4-FFF2-40B4-BE49-F238E27FC236}">
                  <a16:creationId xmlns:a16="http://schemas.microsoft.com/office/drawing/2014/main" id="{F0D872CC-1D91-442B-1D64-52F484EA365E}"/>
                </a:ext>
              </a:extLst>
            </p:cNvPr>
            <p:cNvSpPr/>
            <p:nvPr/>
          </p:nvSpPr>
          <p:spPr>
            <a:xfrm flipV="1">
              <a:off x="2381588"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3" name="Straight Connector 587">
              <a:extLst>
                <a:ext uri="{FF2B5EF4-FFF2-40B4-BE49-F238E27FC236}">
                  <a16:creationId xmlns:a16="http://schemas.microsoft.com/office/drawing/2014/main" id="{6B5C9DF0-FDE1-01B2-99C4-007873B4E10A}"/>
                </a:ext>
              </a:extLst>
            </p:cNvPr>
            <p:cNvSpPr/>
            <p:nvPr/>
          </p:nvSpPr>
          <p:spPr>
            <a:xfrm>
              <a:off x="2383209"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4" name="Straight Connector 588">
              <a:extLst>
                <a:ext uri="{FF2B5EF4-FFF2-40B4-BE49-F238E27FC236}">
                  <a16:creationId xmlns:a16="http://schemas.microsoft.com/office/drawing/2014/main" id="{8B8EA70A-1246-1EA5-B0C5-669A444B7B31}"/>
                </a:ext>
              </a:extLst>
            </p:cNvPr>
            <p:cNvSpPr/>
            <p:nvPr/>
          </p:nvSpPr>
          <p:spPr>
            <a:xfrm>
              <a:off x="2383233"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5" name="Straight Connector 589">
              <a:extLst>
                <a:ext uri="{FF2B5EF4-FFF2-40B4-BE49-F238E27FC236}">
                  <a16:creationId xmlns:a16="http://schemas.microsoft.com/office/drawing/2014/main" id="{74F554F8-A9FE-CCC4-0797-8B98D640DBBF}"/>
                </a:ext>
              </a:extLst>
            </p:cNvPr>
            <p:cNvSpPr/>
            <p:nvPr/>
          </p:nvSpPr>
          <p:spPr>
            <a:xfrm>
              <a:off x="2382293" y="510166"/>
              <a:ext cx="281643"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6" name="Straight Connector 590">
              <a:extLst>
                <a:ext uri="{FF2B5EF4-FFF2-40B4-BE49-F238E27FC236}">
                  <a16:creationId xmlns:a16="http://schemas.microsoft.com/office/drawing/2014/main" id="{273DB353-5BA7-D567-EE42-D6C409A0F11B}"/>
                </a:ext>
              </a:extLst>
            </p:cNvPr>
            <p:cNvSpPr/>
            <p:nvPr/>
          </p:nvSpPr>
          <p:spPr>
            <a:xfrm>
              <a:off x="2381547"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7" name="Straight Connector 591">
              <a:extLst>
                <a:ext uri="{FF2B5EF4-FFF2-40B4-BE49-F238E27FC236}">
                  <a16:creationId xmlns:a16="http://schemas.microsoft.com/office/drawing/2014/main" id="{111EAFDB-3627-E3F1-67C0-F1F206C51078}"/>
                </a:ext>
              </a:extLst>
            </p:cNvPr>
            <p:cNvSpPr/>
            <p:nvPr/>
          </p:nvSpPr>
          <p:spPr>
            <a:xfrm>
              <a:off x="2383057"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8" name="Straight Connector 592">
              <a:extLst>
                <a:ext uri="{FF2B5EF4-FFF2-40B4-BE49-F238E27FC236}">
                  <a16:creationId xmlns:a16="http://schemas.microsoft.com/office/drawing/2014/main" id="{3CB0942A-EE0E-03E0-D071-419879AF1778}"/>
                </a:ext>
              </a:extLst>
            </p:cNvPr>
            <p:cNvSpPr/>
            <p:nvPr/>
          </p:nvSpPr>
          <p:spPr>
            <a:xfrm flipH="1">
              <a:off x="2378765"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89" name="Straight Connector 523">
              <a:extLst>
                <a:ext uri="{FF2B5EF4-FFF2-40B4-BE49-F238E27FC236}">
                  <a16:creationId xmlns:a16="http://schemas.microsoft.com/office/drawing/2014/main" id="{2D510D34-1F24-5F6F-D1EE-317E63239F5F}"/>
                </a:ext>
              </a:extLst>
            </p:cNvPr>
            <p:cNvSpPr/>
            <p:nvPr/>
          </p:nvSpPr>
          <p:spPr>
            <a:xfrm flipH="1">
              <a:off x="2752067" y="510205"/>
              <a:ext cx="283110"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0" name="Straight Connector 540">
              <a:extLst>
                <a:ext uri="{FF2B5EF4-FFF2-40B4-BE49-F238E27FC236}">
                  <a16:creationId xmlns:a16="http://schemas.microsoft.com/office/drawing/2014/main" id="{B127933D-20E9-91B9-A59F-D183899F1760}"/>
                </a:ext>
              </a:extLst>
            </p:cNvPr>
            <p:cNvSpPr/>
            <p:nvPr/>
          </p:nvSpPr>
          <p:spPr>
            <a:xfrm flipH="1">
              <a:off x="2753655" y="883417"/>
              <a:ext cx="287281"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1" name="Straight Connector 553">
              <a:extLst>
                <a:ext uri="{FF2B5EF4-FFF2-40B4-BE49-F238E27FC236}">
                  <a16:creationId xmlns:a16="http://schemas.microsoft.com/office/drawing/2014/main" id="{DEDDDC1F-3866-6F51-64A1-775E8CA87322}"/>
                </a:ext>
              </a:extLst>
            </p:cNvPr>
            <p:cNvSpPr/>
            <p:nvPr/>
          </p:nvSpPr>
          <p:spPr>
            <a:xfrm flipH="1">
              <a:off x="2750363" y="1257630"/>
              <a:ext cx="286518" cy="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2" name="Straight Connector 565">
              <a:extLst>
                <a:ext uri="{FF2B5EF4-FFF2-40B4-BE49-F238E27FC236}">
                  <a16:creationId xmlns:a16="http://schemas.microsoft.com/office/drawing/2014/main" id="{D3A142B8-7531-0201-D0F8-045D47DA32EE}"/>
                </a:ext>
              </a:extLst>
            </p:cNvPr>
            <p:cNvSpPr/>
            <p:nvPr/>
          </p:nvSpPr>
          <p:spPr>
            <a:xfrm flipV="1">
              <a:off x="2753656" y="136956"/>
              <a:ext cx="285564" cy="749414"/>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3" name="Straight Connector 566">
              <a:extLst>
                <a:ext uri="{FF2B5EF4-FFF2-40B4-BE49-F238E27FC236}">
                  <a16:creationId xmlns:a16="http://schemas.microsoft.com/office/drawing/2014/main" id="{3F19CFED-AB82-6AF2-21B9-7DC91F0A85A5}"/>
                </a:ext>
              </a:extLst>
            </p:cNvPr>
            <p:cNvSpPr/>
            <p:nvPr/>
          </p:nvSpPr>
          <p:spPr>
            <a:xfrm flipV="1">
              <a:off x="2755279" y="511509"/>
              <a:ext cx="281821" cy="746590"/>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4" name="Straight Connector 583">
              <a:extLst>
                <a:ext uri="{FF2B5EF4-FFF2-40B4-BE49-F238E27FC236}">
                  <a16:creationId xmlns:a16="http://schemas.microsoft.com/office/drawing/2014/main" id="{2210DA1C-57C3-214A-D0A0-D5D72917AE86}"/>
                </a:ext>
              </a:extLst>
            </p:cNvPr>
            <p:cNvSpPr/>
            <p:nvPr/>
          </p:nvSpPr>
          <p:spPr>
            <a:xfrm flipV="1">
              <a:off x="2755279" y="137359"/>
              <a:ext cx="281947" cy="372445"/>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5" name="Straight Connector 584">
              <a:extLst>
                <a:ext uri="{FF2B5EF4-FFF2-40B4-BE49-F238E27FC236}">
                  <a16:creationId xmlns:a16="http://schemas.microsoft.com/office/drawing/2014/main" id="{6E3ED7A7-9A67-8090-EB16-6538F19A7509}"/>
                </a:ext>
              </a:extLst>
            </p:cNvPr>
            <p:cNvSpPr/>
            <p:nvPr/>
          </p:nvSpPr>
          <p:spPr>
            <a:xfrm flipV="1">
              <a:off x="2753656" y="136956"/>
              <a:ext cx="287279" cy="111967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6" name="Straight Connector 585">
              <a:extLst>
                <a:ext uri="{FF2B5EF4-FFF2-40B4-BE49-F238E27FC236}">
                  <a16:creationId xmlns:a16="http://schemas.microsoft.com/office/drawing/2014/main" id="{146025E5-2178-AC9E-DCE2-72359966DDAC}"/>
                </a:ext>
              </a:extLst>
            </p:cNvPr>
            <p:cNvSpPr/>
            <p:nvPr/>
          </p:nvSpPr>
          <p:spPr>
            <a:xfrm>
              <a:off x="2755176" y="138448"/>
              <a:ext cx="280828" cy="370267"/>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7" name="Straight Connector 586">
              <a:extLst>
                <a:ext uri="{FF2B5EF4-FFF2-40B4-BE49-F238E27FC236}">
                  <a16:creationId xmlns:a16="http://schemas.microsoft.com/office/drawing/2014/main" id="{D07737CD-4007-CD4B-43CF-2921DEE5A8B9}"/>
                </a:ext>
              </a:extLst>
            </p:cNvPr>
            <p:cNvSpPr/>
            <p:nvPr/>
          </p:nvSpPr>
          <p:spPr>
            <a:xfrm flipV="1">
              <a:off x="2753656" y="510570"/>
              <a:ext cx="281640" cy="372443"/>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8" name="Straight Connector 587">
              <a:extLst>
                <a:ext uri="{FF2B5EF4-FFF2-40B4-BE49-F238E27FC236}">
                  <a16:creationId xmlns:a16="http://schemas.microsoft.com/office/drawing/2014/main" id="{76A4132D-4736-E1C6-A35D-9ABE5BC4C38E}"/>
                </a:ext>
              </a:extLst>
            </p:cNvPr>
            <p:cNvSpPr/>
            <p:nvPr/>
          </p:nvSpPr>
          <p:spPr>
            <a:xfrm>
              <a:off x="2755277" y="136993"/>
              <a:ext cx="281822" cy="746592"/>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399" name="Straight Connector 588">
              <a:extLst>
                <a:ext uri="{FF2B5EF4-FFF2-40B4-BE49-F238E27FC236}">
                  <a16:creationId xmlns:a16="http://schemas.microsoft.com/office/drawing/2014/main" id="{43B540C9-6D24-08CE-DF1C-97A8BA264E0C}"/>
                </a:ext>
              </a:extLst>
            </p:cNvPr>
            <p:cNvSpPr/>
            <p:nvPr/>
          </p:nvSpPr>
          <p:spPr>
            <a:xfrm>
              <a:off x="2755301" y="133280"/>
              <a:ext cx="281766" cy="112492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0" name="Straight Connector 589">
              <a:extLst>
                <a:ext uri="{FF2B5EF4-FFF2-40B4-BE49-F238E27FC236}">
                  <a16:creationId xmlns:a16="http://schemas.microsoft.com/office/drawing/2014/main" id="{0C6920A8-B467-6E5C-7D19-E12F151B3D9B}"/>
                </a:ext>
              </a:extLst>
            </p:cNvPr>
            <p:cNvSpPr/>
            <p:nvPr/>
          </p:nvSpPr>
          <p:spPr>
            <a:xfrm>
              <a:off x="2754361" y="510166"/>
              <a:ext cx="281642" cy="37325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1" name="Straight Connector 590">
              <a:extLst>
                <a:ext uri="{FF2B5EF4-FFF2-40B4-BE49-F238E27FC236}">
                  <a16:creationId xmlns:a16="http://schemas.microsoft.com/office/drawing/2014/main" id="{BBF9E028-52F7-FFCD-E92F-F131382BCB39}"/>
                </a:ext>
              </a:extLst>
            </p:cNvPr>
            <p:cNvSpPr/>
            <p:nvPr/>
          </p:nvSpPr>
          <p:spPr>
            <a:xfrm>
              <a:off x="2753615" y="508897"/>
              <a:ext cx="283483" cy="7492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2" name="Straight Connector 591">
              <a:extLst>
                <a:ext uri="{FF2B5EF4-FFF2-40B4-BE49-F238E27FC236}">
                  <a16:creationId xmlns:a16="http://schemas.microsoft.com/office/drawing/2014/main" id="{1B71336A-35E4-F199-2611-C41AB512389B}"/>
                </a:ext>
              </a:extLst>
            </p:cNvPr>
            <p:cNvSpPr/>
            <p:nvPr/>
          </p:nvSpPr>
          <p:spPr>
            <a:xfrm>
              <a:off x="2755125" y="884067"/>
              <a:ext cx="282098" cy="373806"/>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3" name="Straight Connector 592">
              <a:extLst>
                <a:ext uri="{FF2B5EF4-FFF2-40B4-BE49-F238E27FC236}">
                  <a16:creationId xmlns:a16="http://schemas.microsoft.com/office/drawing/2014/main" id="{C202CF4C-3F3A-294B-8548-54AFC7D7CCE4}"/>
                </a:ext>
              </a:extLst>
            </p:cNvPr>
            <p:cNvSpPr/>
            <p:nvPr/>
          </p:nvSpPr>
          <p:spPr>
            <a:xfrm flipH="1">
              <a:off x="2750833" y="882177"/>
              <a:ext cx="286396" cy="375691"/>
            </a:xfrm>
            <a:prstGeom prst="line">
              <a:avLst/>
            </a:prstGeom>
            <a:noFill/>
            <a:ln w="6350" cap="flat">
              <a:solidFill>
                <a:srgbClr val="FFFFFF"/>
              </a:solidFill>
              <a:prstDash val="solid"/>
              <a:round/>
            </a:ln>
            <a:effectLst/>
          </p:spPr>
          <p:txBody>
            <a:bodyPr wrap="square" lIns="45720" tIns="45720" rIns="45720" bIns="45720" numCol="1" anchor="t">
              <a:noAutofit/>
            </a:bodyPr>
            <a:lstStyle/>
            <a:p>
              <a:pPr defTabSz="914378">
                <a:defRPr sz="1800">
                  <a:solidFill>
                    <a:srgbClr val="000000"/>
                  </a:solidFill>
                  <a:latin typeface="IBM Plex Sans Regular"/>
                  <a:ea typeface="IBM Plex Sans Regular"/>
                  <a:cs typeface="IBM Plex Sans Regular"/>
                  <a:sym typeface="IBM Plex Sans Regular"/>
                </a:defRPr>
              </a:pPr>
              <a:endParaRPr sz="1800">
                <a:solidFill>
                  <a:srgbClr val="000000"/>
                </a:solidFill>
                <a:latin typeface="IBM Plex Sans Regular"/>
                <a:sym typeface="IBM Plex Sans Regular"/>
              </a:endParaRPr>
            </a:p>
          </p:txBody>
        </p:sp>
        <p:sp>
          <p:nvSpPr>
            <p:cNvPr id="404" name="Oval 499">
              <a:extLst>
                <a:ext uri="{FF2B5EF4-FFF2-40B4-BE49-F238E27FC236}">
                  <a16:creationId xmlns:a16="http://schemas.microsoft.com/office/drawing/2014/main" id="{B07FD2FF-623B-72F4-759B-CDCA0339059B}"/>
                </a:ext>
              </a:extLst>
            </p:cNvPr>
            <p:cNvSpPr/>
            <p:nvPr/>
          </p:nvSpPr>
          <p:spPr>
            <a:xfrm flipH="1">
              <a:off x="3001262" y="68296"/>
              <a:ext cx="152116" cy="152115"/>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405" name="Oval 506">
              <a:extLst>
                <a:ext uri="{FF2B5EF4-FFF2-40B4-BE49-F238E27FC236}">
                  <a16:creationId xmlns:a16="http://schemas.microsoft.com/office/drawing/2014/main" id="{300AF99B-97D6-8BB6-329A-9F53A893B2DE}"/>
                </a:ext>
              </a:extLst>
            </p:cNvPr>
            <p:cNvSpPr/>
            <p:nvPr/>
          </p:nvSpPr>
          <p:spPr>
            <a:xfrm flipH="1">
              <a:off x="2959366" y="393835"/>
              <a:ext cx="235908" cy="235909"/>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406" name="Oval 529">
              <a:extLst>
                <a:ext uri="{FF2B5EF4-FFF2-40B4-BE49-F238E27FC236}">
                  <a16:creationId xmlns:a16="http://schemas.microsoft.com/office/drawing/2014/main" id="{3CFE9994-23A8-15EB-A2B7-D7F89B26553E}"/>
                </a:ext>
              </a:extLst>
            </p:cNvPr>
            <p:cNvSpPr/>
            <p:nvPr/>
          </p:nvSpPr>
          <p:spPr>
            <a:xfrm flipH="1">
              <a:off x="3018542" y="824765"/>
              <a:ext cx="117556" cy="117556"/>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407" name="Oval 542">
              <a:extLst>
                <a:ext uri="{FF2B5EF4-FFF2-40B4-BE49-F238E27FC236}">
                  <a16:creationId xmlns:a16="http://schemas.microsoft.com/office/drawing/2014/main" id="{641C6252-67B3-3DCA-CF01-DAA4A1D11454}"/>
                </a:ext>
              </a:extLst>
            </p:cNvPr>
            <p:cNvSpPr/>
            <p:nvPr/>
          </p:nvSpPr>
          <p:spPr>
            <a:xfrm flipH="1">
              <a:off x="2984848" y="1158058"/>
              <a:ext cx="177419" cy="177420"/>
            </a:xfrm>
            <a:prstGeom prst="ellipse">
              <a:avLst/>
            </a:prstGeom>
            <a:solidFill>
              <a:srgbClr val="FF7B00"/>
            </a:solidFill>
            <a:ln w="12700" cap="flat">
              <a:noFill/>
              <a:miter lim="400000"/>
            </a:ln>
            <a:effectLst/>
          </p:spPr>
          <p:txBody>
            <a:bodyPr wrap="square" lIns="36000" tIns="36000" rIns="36000" bIns="36000" numCol="1" anchor="t">
              <a:noAutofit/>
            </a:bodyPr>
            <a:lstStyle/>
            <a:p>
              <a:pPr defTabSz="685948">
                <a:defRPr sz="1400">
                  <a:solidFill>
                    <a:srgbClr val="FFFF00"/>
                  </a:solidFill>
                </a:defRPr>
              </a:pPr>
              <a:endParaRPr sz="1400">
                <a:solidFill>
                  <a:srgbClr val="FFFF00"/>
                </a:solidFill>
                <a:latin typeface="IBM Plex Sans Regular"/>
              </a:endParaRPr>
            </a:p>
          </p:txBody>
        </p:sp>
        <p:sp>
          <p:nvSpPr>
            <p:cNvPr id="408" name="Oval 501">
              <a:extLst>
                <a:ext uri="{FF2B5EF4-FFF2-40B4-BE49-F238E27FC236}">
                  <a16:creationId xmlns:a16="http://schemas.microsoft.com/office/drawing/2014/main" id="{83A27A9B-C11A-BF26-193C-3D7375099891}"/>
                </a:ext>
              </a:extLst>
            </p:cNvPr>
            <p:cNvSpPr/>
            <p:nvPr/>
          </p:nvSpPr>
          <p:spPr>
            <a:xfrm flipH="1">
              <a:off x="2273337" y="79336"/>
              <a:ext cx="117557" cy="117555"/>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09" name="Oval 508">
              <a:extLst>
                <a:ext uri="{FF2B5EF4-FFF2-40B4-BE49-F238E27FC236}">
                  <a16:creationId xmlns:a16="http://schemas.microsoft.com/office/drawing/2014/main" id="{ED36F309-7A82-348C-BE34-E491C1DE1341}"/>
                </a:ext>
              </a:extLst>
            </p:cNvPr>
            <p:cNvSpPr/>
            <p:nvPr/>
          </p:nvSpPr>
          <p:spPr>
            <a:xfrm flipH="1">
              <a:off x="2243406" y="423080"/>
              <a:ext cx="177419" cy="177419"/>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10" name="Oval 531">
              <a:extLst>
                <a:ext uri="{FF2B5EF4-FFF2-40B4-BE49-F238E27FC236}">
                  <a16:creationId xmlns:a16="http://schemas.microsoft.com/office/drawing/2014/main" id="{F12C3230-7E6B-2418-CA54-1BD6C3248925}"/>
                </a:ext>
              </a:extLst>
            </p:cNvPr>
            <p:cNvSpPr/>
            <p:nvPr/>
          </p:nvSpPr>
          <p:spPr>
            <a:xfrm flipH="1">
              <a:off x="2205214" y="771820"/>
              <a:ext cx="253803" cy="253804"/>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11" name="Oval 544">
              <a:extLst>
                <a:ext uri="{FF2B5EF4-FFF2-40B4-BE49-F238E27FC236}">
                  <a16:creationId xmlns:a16="http://schemas.microsoft.com/office/drawing/2014/main" id="{2B3FE96C-E204-95BE-7CEC-9FF08D6406B8}"/>
                </a:ext>
              </a:extLst>
            </p:cNvPr>
            <p:cNvSpPr/>
            <p:nvPr/>
          </p:nvSpPr>
          <p:spPr>
            <a:xfrm flipH="1">
              <a:off x="2235975" y="1161616"/>
              <a:ext cx="192281" cy="19228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12" name="Oval 507">
              <a:extLst>
                <a:ext uri="{FF2B5EF4-FFF2-40B4-BE49-F238E27FC236}">
                  <a16:creationId xmlns:a16="http://schemas.microsoft.com/office/drawing/2014/main" id="{92269125-73BA-E891-72DF-5FE967DD93CE}"/>
                </a:ext>
              </a:extLst>
            </p:cNvPr>
            <p:cNvSpPr/>
            <p:nvPr/>
          </p:nvSpPr>
          <p:spPr>
            <a:xfrm flipH="1">
              <a:off x="2650307" y="453011"/>
              <a:ext cx="117556" cy="117557"/>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13" name="Oval 530">
              <a:extLst>
                <a:ext uri="{FF2B5EF4-FFF2-40B4-BE49-F238E27FC236}">
                  <a16:creationId xmlns:a16="http://schemas.microsoft.com/office/drawing/2014/main" id="{9DDA9C17-1F44-19DD-5DE6-08FBEBFE127D}"/>
                </a:ext>
              </a:extLst>
            </p:cNvPr>
            <p:cNvSpPr/>
            <p:nvPr/>
          </p:nvSpPr>
          <p:spPr>
            <a:xfrm flipH="1">
              <a:off x="2619305" y="793763"/>
              <a:ext cx="179561" cy="179561"/>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14" name="Oval 543">
              <a:extLst>
                <a:ext uri="{FF2B5EF4-FFF2-40B4-BE49-F238E27FC236}">
                  <a16:creationId xmlns:a16="http://schemas.microsoft.com/office/drawing/2014/main" id="{B8A7513C-9B29-9D37-D7B6-A7EFB19FEFEE}"/>
                </a:ext>
              </a:extLst>
            </p:cNvPr>
            <p:cNvSpPr/>
            <p:nvPr/>
          </p:nvSpPr>
          <p:spPr>
            <a:xfrm flipH="1">
              <a:off x="2650307" y="1196944"/>
              <a:ext cx="117556" cy="117556"/>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sp>
          <p:nvSpPr>
            <p:cNvPr id="415" name="Oval 500">
              <a:extLst>
                <a:ext uri="{FF2B5EF4-FFF2-40B4-BE49-F238E27FC236}">
                  <a16:creationId xmlns:a16="http://schemas.microsoft.com/office/drawing/2014/main" id="{642F2497-A6CD-D17E-3721-704FC46283E4}"/>
                </a:ext>
              </a:extLst>
            </p:cNvPr>
            <p:cNvSpPr/>
            <p:nvPr/>
          </p:nvSpPr>
          <p:spPr>
            <a:xfrm flipH="1">
              <a:off x="2596976" y="32244"/>
              <a:ext cx="224218" cy="224218"/>
            </a:xfrm>
            <a:prstGeom prst="ellipse">
              <a:avLst/>
            </a:prstGeom>
            <a:solidFill>
              <a:srgbClr val="F9C200"/>
            </a:solidFill>
            <a:ln w="12700" cap="flat">
              <a:noFill/>
              <a:miter lim="400000"/>
            </a:ln>
            <a:effectLst/>
          </p:spPr>
          <p:txBody>
            <a:bodyPr wrap="square" lIns="36000" tIns="36000" rIns="36000" bIns="36000" numCol="1" anchor="t">
              <a:noAutofit/>
            </a:bodyPr>
            <a:lstStyle/>
            <a:p>
              <a:pPr defTabSz="685948">
                <a:defRPr sz="1400">
                  <a:solidFill>
                    <a:srgbClr val="F9C200"/>
                  </a:solidFill>
                </a:defRPr>
              </a:pPr>
              <a:endParaRPr sz="1400">
                <a:solidFill>
                  <a:srgbClr val="F9C200"/>
                </a:solidFill>
                <a:latin typeface="IBM Plex Sans Regular"/>
              </a:endParaRPr>
            </a:p>
          </p:txBody>
        </p:sp>
      </p:grpSp>
      <p:sp>
        <p:nvSpPr>
          <p:cNvPr id="416" name="TextBox 415">
            <a:extLst>
              <a:ext uri="{FF2B5EF4-FFF2-40B4-BE49-F238E27FC236}">
                <a16:creationId xmlns:a16="http://schemas.microsoft.com/office/drawing/2014/main" id="{081A0610-4635-13E2-D8B9-9F13C0EBE989}"/>
              </a:ext>
            </a:extLst>
          </p:cNvPr>
          <p:cNvSpPr txBox="1"/>
          <p:nvPr/>
        </p:nvSpPr>
        <p:spPr>
          <a:xfrm>
            <a:off x="9085385" y="5068442"/>
            <a:ext cx="676788" cy="1077218"/>
          </a:xfrm>
          <a:prstGeom prst="rect">
            <a:avLst/>
          </a:prstGeom>
          <a:noFill/>
        </p:spPr>
        <p:txBody>
          <a:bodyPr wrap="none" rtlCol="0">
            <a:spAutoFit/>
          </a:bodyPr>
          <a:lstStyle/>
          <a:p>
            <a:pPr defTabSz="1829242">
              <a:defRPr/>
            </a:pPr>
            <a:r>
              <a:rPr lang="en-US" sz="6400">
                <a:solidFill>
                  <a:srgbClr val="000000"/>
                </a:solidFill>
                <a:latin typeface="IBM Plex Sans" charset="0"/>
                <a:ea typeface="IBM Plex Sans" charset="0"/>
                <a:cs typeface="IBM Plex Sans" charset="0"/>
              </a:rPr>
              <a:t>+</a:t>
            </a:r>
          </a:p>
        </p:txBody>
      </p:sp>
      <p:grpSp>
        <p:nvGrpSpPr>
          <p:cNvPr id="417" name="Group 416">
            <a:extLst>
              <a:ext uri="{FF2B5EF4-FFF2-40B4-BE49-F238E27FC236}">
                <a16:creationId xmlns:a16="http://schemas.microsoft.com/office/drawing/2014/main" id="{3BAF7E8D-E0AC-DB66-6AD9-11EB3D0597D0}"/>
              </a:ext>
            </a:extLst>
          </p:cNvPr>
          <p:cNvGrpSpPr/>
          <p:nvPr/>
        </p:nvGrpSpPr>
        <p:grpSpPr>
          <a:xfrm>
            <a:off x="1873466" y="3581081"/>
            <a:ext cx="3277685" cy="4433423"/>
            <a:chOff x="883949" y="4075014"/>
            <a:chExt cx="1421302" cy="1854492"/>
          </a:xfrm>
        </p:grpSpPr>
        <p:sp>
          <p:nvSpPr>
            <p:cNvPr id="418" name="TextBox 638">
              <a:extLst>
                <a:ext uri="{FF2B5EF4-FFF2-40B4-BE49-F238E27FC236}">
                  <a16:creationId xmlns:a16="http://schemas.microsoft.com/office/drawing/2014/main" id="{3D6BF5F9-F10D-61F6-938F-BE91700AE29A}"/>
                </a:ext>
              </a:extLst>
            </p:cNvPr>
            <p:cNvSpPr txBox="1"/>
            <p:nvPr/>
          </p:nvSpPr>
          <p:spPr>
            <a:xfrm>
              <a:off x="883949" y="4075014"/>
              <a:ext cx="139199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Translation prompt</a:t>
              </a:r>
              <a:endParaRPr dirty="0">
                <a:solidFill>
                  <a:srgbClr val="000000"/>
                </a:solidFill>
              </a:endParaRPr>
            </a:p>
          </p:txBody>
        </p:sp>
        <p:sp>
          <p:nvSpPr>
            <p:cNvPr id="419" name="TextBox 638">
              <a:extLst>
                <a:ext uri="{FF2B5EF4-FFF2-40B4-BE49-F238E27FC236}">
                  <a16:creationId xmlns:a16="http://schemas.microsoft.com/office/drawing/2014/main" id="{59736203-995A-9460-5D7A-0129D83AC763}"/>
                </a:ext>
              </a:extLst>
            </p:cNvPr>
            <p:cNvSpPr txBox="1"/>
            <p:nvPr/>
          </p:nvSpPr>
          <p:spPr>
            <a:xfrm>
              <a:off x="892109" y="4746238"/>
              <a:ext cx="139199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Summarization prompt</a:t>
              </a:r>
              <a:endParaRPr dirty="0">
                <a:solidFill>
                  <a:srgbClr val="000000"/>
                </a:solidFill>
              </a:endParaRPr>
            </a:p>
          </p:txBody>
        </p:sp>
        <p:sp>
          <p:nvSpPr>
            <p:cNvPr id="420" name="TextBox 638">
              <a:extLst>
                <a:ext uri="{FF2B5EF4-FFF2-40B4-BE49-F238E27FC236}">
                  <a16:creationId xmlns:a16="http://schemas.microsoft.com/office/drawing/2014/main" id="{2540AD21-1C2B-45EF-C8E9-169506AFD3BC}"/>
                </a:ext>
              </a:extLst>
            </p:cNvPr>
            <p:cNvSpPr txBox="1"/>
            <p:nvPr/>
          </p:nvSpPr>
          <p:spPr>
            <a:xfrm>
              <a:off x="892109" y="5375508"/>
              <a:ext cx="1413142"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754">
                <a:defRPr sz="3600"/>
              </a:pPr>
              <a:r>
                <a:rPr lang="en-US" dirty="0">
                  <a:solidFill>
                    <a:srgbClr val="000000"/>
                  </a:solidFill>
                </a:rPr>
                <a:t>Answer finding prompt</a:t>
              </a:r>
              <a:endParaRPr dirty="0">
                <a:solidFill>
                  <a:srgbClr val="000000"/>
                </a:solidFill>
              </a:endParaRPr>
            </a:p>
          </p:txBody>
        </p:sp>
      </p:grpSp>
      <p:sp>
        <p:nvSpPr>
          <p:cNvPr id="421" name="TextBox 420">
            <a:extLst>
              <a:ext uri="{FF2B5EF4-FFF2-40B4-BE49-F238E27FC236}">
                <a16:creationId xmlns:a16="http://schemas.microsoft.com/office/drawing/2014/main" id="{1353E643-2910-23A4-180D-42B062998D2E}"/>
              </a:ext>
            </a:extLst>
          </p:cNvPr>
          <p:cNvSpPr txBox="1"/>
          <p:nvPr/>
        </p:nvSpPr>
        <p:spPr>
          <a:xfrm>
            <a:off x="5894609" y="5145858"/>
            <a:ext cx="863056" cy="1077218"/>
          </a:xfrm>
          <a:prstGeom prst="rect">
            <a:avLst/>
          </a:prstGeom>
          <a:noFill/>
        </p:spPr>
        <p:txBody>
          <a:bodyPr wrap="square" rtlCol="0">
            <a:spAutoFit/>
          </a:bodyPr>
          <a:lstStyle/>
          <a:p>
            <a:pPr defTabSz="1829242">
              <a:defRPr/>
            </a:pPr>
            <a:r>
              <a:rPr lang="en-US" sz="6400">
                <a:solidFill>
                  <a:srgbClr val="000000"/>
                </a:solidFill>
                <a:latin typeface="IBM Plex Sans" charset="0"/>
                <a:ea typeface="IBM Plex Sans" charset="0"/>
                <a:cs typeface="IBM Plex Sans" charset="0"/>
              </a:rPr>
              <a:t>+</a:t>
            </a:r>
          </a:p>
        </p:txBody>
      </p:sp>
      <p:grpSp>
        <p:nvGrpSpPr>
          <p:cNvPr id="422" name="Group 421">
            <a:extLst>
              <a:ext uri="{FF2B5EF4-FFF2-40B4-BE49-F238E27FC236}">
                <a16:creationId xmlns:a16="http://schemas.microsoft.com/office/drawing/2014/main" id="{297B5277-8BC7-D65A-CD14-9625C5EE57B9}"/>
              </a:ext>
            </a:extLst>
          </p:cNvPr>
          <p:cNvGrpSpPr/>
          <p:nvPr/>
        </p:nvGrpSpPr>
        <p:grpSpPr>
          <a:xfrm>
            <a:off x="15575520" y="3754674"/>
            <a:ext cx="547846" cy="3396664"/>
            <a:chOff x="6771139" y="4162912"/>
            <a:chExt cx="273923" cy="1698332"/>
          </a:xfrm>
        </p:grpSpPr>
        <p:sp>
          <p:nvSpPr>
            <p:cNvPr id="423" name="Straight Connector 22">
              <a:extLst>
                <a:ext uri="{FF2B5EF4-FFF2-40B4-BE49-F238E27FC236}">
                  <a16:creationId xmlns:a16="http://schemas.microsoft.com/office/drawing/2014/main" id="{5368B491-2E6E-2A3C-4F9D-D10820879949}"/>
                </a:ext>
              </a:extLst>
            </p:cNvPr>
            <p:cNvSpPr/>
            <p:nvPr/>
          </p:nvSpPr>
          <p:spPr>
            <a:xfrm>
              <a:off x="6771139" y="4162912"/>
              <a:ext cx="273923" cy="0"/>
            </a:xfrm>
            <a:prstGeom prst="line">
              <a:avLst/>
            </a:prstGeom>
            <a:ln w="9525">
              <a:solidFill>
                <a:schemeClr val="tx1"/>
              </a:solidFill>
              <a:tailEnd type="arrow" w="med" len="sm"/>
            </a:ln>
          </p:spPr>
          <p:txBody>
            <a:bodyPr tIns="91440" bIns="91440"/>
            <a:lstStyle/>
            <a:p>
              <a:pPr algn="r" defTabSz="1828754" rtl="1">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424" name="Straight Connector 22">
              <a:extLst>
                <a:ext uri="{FF2B5EF4-FFF2-40B4-BE49-F238E27FC236}">
                  <a16:creationId xmlns:a16="http://schemas.microsoft.com/office/drawing/2014/main" id="{319983D6-FDEC-6B94-7950-468785D0338A}"/>
                </a:ext>
              </a:extLst>
            </p:cNvPr>
            <p:cNvSpPr/>
            <p:nvPr/>
          </p:nvSpPr>
          <p:spPr>
            <a:xfrm>
              <a:off x="6771139" y="5005304"/>
              <a:ext cx="273923"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sp>
          <p:nvSpPr>
            <p:cNvPr id="425" name="Straight Connector 22">
              <a:extLst>
                <a:ext uri="{FF2B5EF4-FFF2-40B4-BE49-F238E27FC236}">
                  <a16:creationId xmlns:a16="http://schemas.microsoft.com/office/drawing/2014/main" id="{C8645C55-F15F-82A8-6A1D-B8DD589EA3CD}"/>
                </a:ext>
              </a:extLst>
            </p:cNvPr>
            <p:cNvSpPr/>
            <p:nvPr/>
          </p:nvSpPr>
          <p:spPr>
            <a:xfrm>
              <a:off x="6771139" y="5861244"/>
              <a:ext cx="273923" cy="0"/>
            </a:xfrm>
            <a:prstGeom prst="line">
              <a:avLst/>
            </a:prstGeom>
            <a:ln w="9525">
              <a:solidFill>
                <a:schemeClr val="tx1"/>
              </a:solidFill>
              <a:tailEnd type="arrow" w="med" len="sm"/>
            </a:ln>
          </p:spPr>
          <p:txBody>
            <a:bodyPr tIns="91440" bIns="91440"/>
            <a:lstStyle/>
            <a:p>
              <a:pPr defTabSz="1828754">
                <a:defRPr sz="3600">
                  <a:solidFill>
                    <a:srgbClr val="000000"/>
                  </a:solidFill>
                  <a:latin typeface="IBM Plex Sans Regular"/>
                  <a:ea typeface="IBM Plex Sans Regular"/>
                  <a:cs typeface="IBM Plex Sans Regular"/>
                  <a:sym typeface="IBM Plex Sans Regular"/>
                </a:defRPr>
              </a:pPr>
              <a:endParaRPr sz="9600">
                <a:solidFill>
                  <a:srgbClr val="000000"/>
                </a:solidFill>
                <a:latin typeface="IBM Plex Sans Regular"/>
                <a:sym typeface="IBM Plex Sans Regular"/>
              </a:endParaRPr>
            </a:p>
          </p:txBody>
        </p:sp>
      </p:grpSp>
    </p:spTree>
    <p:extLst>
      <p:ext uri="{BB962C8B-B14F-4D97-AF65-F5344CB8AC3E}">
        <p14:creationId xmlns:p14="http://schemas.microsoft.com/office/powerpoint/2010/main" val="45407389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NAME" val="TrackerNumBlue"/>
</p:tagLst>
</file>

<file path=ppt/tags/tag2.xml><?xml version="1.0" encoding="utf-8"?>
<p:tagLst xmlns:a="http://schemas.openxmlformats.org/drawingml/2006/main" xmlns:r="http://schemas.openxmlformats.org/officeDocument/2006/relationships" xmlns:p="http://schemas.openxmlformats.org/presentationml/2006/main">
  <p:tag name="NAME" val="TrackerNumBlue"/>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62957</TotalTime>
  <Words>18668</Words>
  <Application>Microsoft Macintosh PowerPoint</Application>
  <PresentationFormat>Custom</PresentationFormat>
  <Paragraphs>1573</Paragraphs>
  <Slides>45</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IBM Plex Sans ExtLt</vt:lpstr>
      <vt:lpstr>Calibri</vt:lpstr>
      <vt:lpstr>IBM Plex Mono Medm</vt:lpstr>
      <vt:lpstr>Wingdings</vt:lpstr>
      <vt:lpstr>Times New Roman</vt:lpstr>
      <vt:lpstr>IBM Plex Sans Light</vt:lpstr>
      <vt:lpstr>Arial</vt:lpstr>
      <vt:lpstr>IBM Plex Sans Regular</vt:lpstr>
      <vt:lpstr>IBM Plex Sans Medm</vt:lpstr>
      <vt:lpstr>IBM Plex Sans Text</vt:lpstr>
      <vt:lpstr>Symbol</vt:lpstr>
      <vt:lpstr>IBM Plex Sans</vt:lpstr>
      <vt:lpstr>IBM Plex Sans SmBld</vt:lpstr>
      <vt:lpstr>IBM presentation enablement template</vt:lpstr>
      <vt:lpstr>watsonx.ai   Seller presentation   Jessica Ridella jnridell@us.ibm.com World Wide Sales Lead for watsonx.ai   Felix Lee felix@ca.ibm.com Principal, Learning Content Development AI and Data  Anshupriya Srivastava anshupriya.srivastava@ibm.com Advisory, Learning Content Development, AI and Data </vt:lpstr>
      <vt:lpstr>PowerPoint Presentation</vt:lpstr>
      <vt:lpstr>Content</vt:lpstr>
      <vt:lpstr>PowerPoint Presentation</vt:lpstr>
      <vt:lpstr>IBM is a leader in AI</vt:lpstr>
      <vt:lpstr>The story of AI is a story of data representations</vt:lpstr>
      <vt:lpstr>The speed, scope, and scale of generative AI impact is unprecedented</vt:lpstr>
      <vt:lpstr>Foundation models are … </vt:lpstr>
      <vt:lpstr>PowerPoint Presentation</vt:lpstr>
      <vt:lpstr>Leveraging foundation model capabilities across various domains</vt:lpstr>
      <vt:lpstr>Generative AI has benefits, but should be used with caution</vt:lpstr>
      <vt:lpstr>Clients cannot just use any generative  AI platform</vt:lpstr>
      <vt:lpstr>Put AI to work with watsonx</vt:lpstr>
      <vt:lpstr>PowerPoint Presentation</vt:lpstr>
      <vt:lpstr>watsonx.ai – generative AI with traditional AI features </vt:lpstr>
      <vt:lpstr>watsonx.data: curated IBM Data Pile Enterprise-ready data acquisition, curation, provenance, and governance </vt:lpstr>
      <vt:lpstr>watsonx.ai Foundation Model Library </vt:lpstr>
      <vt:lpstr>Foundation model libraries</vt:lpstr>
      <vt:lpstr>AI for business - IBM Granite  </vt:lpstr>
      <vt:lpstr>Rapid adaptation to multiple tasks with small amounts of task-specific data</vt:lpstr>
      <vt:lpstr>watsonx.ai</vt:lpstr>
      <vt:lpstr>watsonx.ai</vt:lpstr>
      <vt:lpstr>watsonx.ai: Prompt Lab</vt:lpstr>
      <vt:lpstr>watsonx.ai: Prompt Lab</vt:lpstr>
      <vt:lpstr>watsonx.ai</vt:lpstr>
      <vt:lpstr>watsonx.ai</vt:lpstr>
      <vt:lpstr>watsonx.ai</vt:lpstr>
      <vt:lpstr>watsonx.ai: Tuning Studio Tune your foundation models with labeled data </vt:lpstr>
      <vt:lpstr>watsonx.ai: Tuning Studio  </vt:lpstr>
      <vt:lpstr>IBM partnership with open- source models provider</vt:lpstr>
      <vt:lpstr>PowerPoint Presentation</vt:lpstr>
      <vt:lpstr>watsonx.ai Value propositions - Addressing the needs of different persona</vt:lpstr>
      <vt:lpstr>watsonx.ai </vt:lpstr>
      <vt:lpstr>watsonx.ai competitors</vt:lpstr>
      <vt:lpstr>Price comparison points</vt:lpstr>
      <vt:lpstr>Watsonx.ai price advantage  Summarize task using Llama 2 Chat (70b) </vt:lpstr>
      <vt:lpstr>PowerPoint Presentation</vt:lpstr>
      <vt:lpstr>PowerPoint Presentation</vt:lpstr>
      <vt:lpstr>PowerPoint Presentation</vt:lpstr>
      <vt:lpstr>PowerPoint Presentation</vt:lpstr>
      <vt:lpstr>PowerPoint Presentation</vt:lpstr>
      <vt:lpstr>PowerPoint Presentation</vt:lpstr>
      <vt:lpstr>Call to action</vt:lpstr>
      <vt:lpstr>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Anshupriya Srivastava</cp:lastModifiedBy>
  <cp:revision>459</cp:revision>
  <cp:lastPrinted>2023-05-14T22:25:18Z</cp:lastPrinted>
  <dcterms:created xsi:type="dcterms:W3CDTF">2023-01-13T17:40:38Z</dcterms:created>
  <dcterms:modified xsi:type="dcterms:W3CDTF">2024-08-01T15:03:28Z</dcterms:modified>
  <cp:category/>
</cp:coreProperties>
</file>